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91" r:id="rId3"/>
  </p:sldMasterIdLst>
  <p:sldIdLst>
    <p:sldId id="256" r:id="rId4"/>
    <p:sldId id="258" r:id="rId5"/>
    <p:sldId id="257" r:id="rId6"/>
    <p:sldId id="259" r:id="rId7"/>
    <p:sldId id="260" r:id="rId8"/>
    <p:sldId id="261" r:id="rId9"/>
    <p:sldId id="262" r:id="rId10"/>
    <p:sldId id="268" r:id="rId11"/>
    <p:sldId id="263" r:id="rId12"/>
    <p:sldId id="264" r:id="rId13"/>
    <p:sldId id="266" r:id="rId14"/>
    <p:sldId id="267" r:id="rId15"/>
  </p:sldIdLst>
  <p:sldSz cx="12192000" cy="6858000"/>
  <p:notesSz cx="6797675" cy="992822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6345DBD7-C70F-425F-B8A0-EAA24BA8D0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標題 7">
            <a:extLst>
              <a:ext uri="{FF2B5EF4-FFF2-40B4-BE49-F238E27FC236}">
                <a16:creationId xmlns:a16="http://schemas.microsoft.com/office/drawing/2014/main" id="{2477C129-60E0-97D0-F05F-82A7B9EC87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218" y="1898119"/>
            <a:ext cx="9772650" cy="953193"/>
          </a:xfrm>
        </p:spPr>
        <p:txBody>
          <a:bodyPr>
            <a:normAutofit/>
          </a:bodyPr>
          <a:lstStyle>
            <a:lvl1pPr>
              <a:defRPr sz="5400" b="1" i="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kumimoji="1" lang="zh-TW" altLang="en-US" dirty="0"/>
              <a:t>簡報標題</a:t>
            </a: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C331F89-AC5E-4A0C-8824-6F6299299026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41218" y="3868305"/>
            <a:ext cx="6770872" cy="432303"/>
          </a:xfrm>
        </p:spPr>
        <p:txBody>
          <a:bodyPr anchor="b" anchorCtr="0"/>
          <a:lstStyle>
            <a:lvl1pPr marL="0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TW" altLang="en-US" sz="2000" dirty="0"/>
              <a:t>簡報單位 簡報人名稱</a:t>
            </a:r>
            <a:r>
              <a:rPr lang="en-US" altLang="zh-TW" sz="2000" dirty="0"/>
              <a:t> </a:t>
            </a:r>
            <a:r>
              <a:rPr lang="zh-TW" altLang="en-US" sz="2000" dirty="0"/>
              <a:t>職稱</a:t>
            </a:r>
            <a:endParaRPr lang="en-US" altLang="zh-TW" sz="2000" dirty="0"/>
          </a:p>
        </p:txBody>
      </p:sp>
      <p:sp>
        <p:nvSpPr>
          <p:cNvPr id="13" name="文字版面配置區 8">
            <a:extLst>
              <a:ext uri="{FF2B5EF4-FFF2-40B4-BE49-F238E27FC236}">
                <a16:creationId xmlns:a16="http://schemas.microsoft.com/office/drawing/2014/main" id="{8757FE07-F997-4F2A-B74E-A2C1776D06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218" y="4400206"/>
            <a:ext cx="3448647" cy="43230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zh-TW" altLang="en-US" dirty="0"/>
              <a:t>簡報日期</a:t>
            </a:r>
          </a:p>
        </p:txBody>
      </p:sp>
    </p:spTree>
    <p:extLst>
      <p:ext uri="{BB962C8B-B14F-4D97-AF65-F5344CB8AC3E}">
        <p14:creationId xmlns:p14="http://schemas.microsoft.com/office/powerpoint/2010/main" val="265604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B783A307-2808-4127-BF5D-A72EE8F542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0631"/>
            <a:ext cx="12192000" cy="6857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611701F-B26F-430F-8319-34B23AD3DA83}"/>
              </a:ext>
            </a:extLst>
          </p:cNvPr>
          <p:cNvSpPr/>
          <p:nvPr/>
        </p:nvSpPr>
        <p:spPr>
          <a:xfrm>
            <a:off x="10579395" y="0"/>
            <a:ext cx="1612605" cy="10419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7F2380AD-D6A3-4F6A-8853-6084CCAE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28" y="613873"/>
            <a:ext cx="11045923" cy="94158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FED061B-282A-4B74-973C-4CE788C2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28" y="1655863"/>
            <a:ext cx="11037455" cy="47577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14" name="投影片編號版面配置區 9">
            <a:extLst>
              <a:ext uri="{FF2B5EF4-FFF2-40B4-BE49-F238E27FC236}">
                <a16:creationId xmlns:a16="http://schemas.microsoft.com/office/drawing/2014/main" id="{9F545D95-DECD-40D4-88EF-7D56B9645918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5294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D6638297-D7A6-4EB1-B785-25474173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3" y="264920"/>
            <a:ext cx="11045923" cy="94158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B235E99D-2C93-438C-A916-CE2C6E6D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439864"/>
            <a:ext cx="7981506" cy="47577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圖片版面配置區 2">
            <a:extLst>
              <a:ext uri="{FF2B5EF4-FFF2-40B4-BE49-F238E27FC236}">
                <a16:creationId xmlns:a16="http://schemas.microsoft.com/office/drawing/2014/main" id="{86027FA7-7516-4E3A-B82D-70B48D9D3F5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825023" y="1439864"/>
            <a:ext cx="2822033" cy="47577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7" name="投影片編號版面配置區 9">
            <a:extLst>
              <a:ext uri="{FF2B5EF4-FFF2-40B4-BE49-F238E27FC236}">
                <a16:creationId xmlns:a16="http://schemas.microsoft.com/office/drawing/2014/main" id="{A4DF81AA-9645-4821-AFC7-090A7432091C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2247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4B48D2E-7248-4C84-954F-95536E97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7" y="264920"/>
            <a:ext cx="9556999" cy="94158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04E26B22-6B8F-4A8B-B629-FA44FC45F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9865"/>
            <a:ext cx="11037455" cy="28556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圖片版面配置區 2">
            <a:extLst>
              <a:ext uri="{FF2B5EF4-FFF2-40B4-BE49-F238E27FC236}">
                <a16:creationId xmlns:a16="http://schemas.microsoft.com/office/drawing/2014/main" id="{DFF1E73B-ABEB-4677-A0BA-364CBD6564A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609601" y="4444409"/>
            <a:ext cx="11037456" cy="1753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6" name="投影片編號版面配置區 9">
            <a:extLst>
              <a:ext uri="{FF2B5EF4-FFF2-40B4-BE49-F238E27FC236}">
                <a16:creationId xmlns:a16="http://schemas.microsoft.com/office/drawing/2014/main" id="{6F5B8960-659A-45DE-8737-E3DCC0E27942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B32E235-58CE-F33A-7315-A1077F95F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47622" cy="85699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9732E20-1BE8-2280-2C2B-7C88FAECDEA9}"/>
              </a:ext>
            </a:extLst>
          </p:cNvPr>
          <p:cNvSpPr/>
          <p:nvPr/>
        </p:nvSpPr>
        <p:spPr>
          <a:xfrm>
            <a:off x="10557164" y="5605153"/>
            <a:ext cx="1496291" cy="941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8168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110F1DE-EB24-41D7-85BE-09A945AC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id="{8085A778-9FD4-489B-BCD0-A24A66210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4355" y="2564904"/>
            <a:ext cx="7772400" cy="1035546"/>
          </a:xfrm>
        </p:spPr>
        <p:txBody>
          <a:bodyPr anchor="t" anchorCtr="0">
            <a:noAutofit/>
          </a:bodyPr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8" name="副標題 2">
            <a:extLst>
              <a:ext uri="{FF2B5EF4-FFF2-40B4-BE49-F238E27FC236}">
                <a16:creationId xmlns:a16="http://schemas.microsoft.com/office/drawing/2014/main" id="{727F2F0B-37CF-4AA3-B3A1-5C714617D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0155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23511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C506775F-0502-4A2F-954B-8832BCA9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AAA85EB1-B7C0-4656-9C2A-F2A5D736B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投影片編號版面配置區 9">
            <a:extLst>
              <a:ext uri="{FF2B5EF4-FFF2-40B4-BE49-F238E27FC236}">
                <a16:creationId xmlns:a16="http://schemas.microsoft.com/office/drawing/2014/main" id="{7ED1850A-AAB7-48E4-A036-71BAD4B16A85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14677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42C1CAB3-B0F2-4BF9-ADE6-A1B9450FE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3" y="264920"/>
            <a:ext cx="11045923" cy="94158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DECC8130-AAA3-46A2-81F0-F3415BA8DC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2" y="1439864"/>
            <a:ext cx="5473700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內容版面配置區 3">
            <a:extLst>
              <a:ext uri="{FF2B5EF4-FFF2-40B4-BE49-F238E27FC236}">
                <a16:creationId xmlns:a16="http://schemas.microsoft.com/office/drawing/2014/main" id="{01B37318-4B6E-4A74-B99F-63CEAFE17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2" y="1439864"/>
            <a:ext cx="5475817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" name="投影片編號版面配置區 9">
            <a:extLst>
              <a:ext uri="{FF2B5EF4-FFF2-40B4-BE49-F238E27FC236}">
                <a16:creationId xmlns:a16="http://schemas.microsoft.com/office/drawing/2014/main" id="{A2CE47B6-F24B-45A9-B698-557C728315BD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4030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2836908C-30C1-4459-A4F4-08609871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C52D5F86-D203-42B6-8DD1-7CB10429F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內容版面配置區 3">
            <a:extLst>
              <a:ext uri="{FF2B5EF4-FFF2-40B4-BE49-F238E27FC236}">
                <a16:creationId xmlns:a16="http://schemas.microsoft.com/office/drawing/2014/main" id="{94F73E7E-F32C-43D8-9298-33770BA12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" name="文字版面配置區 4">
            <a:extLst>
              <a:ext uri="{FF2B5EF4-FFF2-40B4-BE49-F238E27FC236}">
                <a16:creationId xmlns:a16="http://schemas.microsoft.com/office/drawing/2014/main" id="{508A7E97-3AFA-4DA8-B9B4-08107626FD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內容版面配置區 5">
            <a:extLst>
              <a:ext uri="{FF2B5EF4-FFF2-40B4-BE49-F238E27FC236}">
                <a16:creationId xmlns:a16="http://schemas.microsoft.com/office/drawing/2014/main" id="{1519F2B3-A013-4054-A6A7-BA66EF4541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投影片編號版面配置區 9">
            <a:extLst>
              <a:ext uri="{FF2B5EF4-FFF2-40B4-BE49-F238E27FC236}">
                <a16:creationId xmlns:a16="http://schemas.microsoft.com/office/drawing/2014/main" id="{788C7771-ED66-4143-999F-3D2E89D8CD02}"/>
              </a:ext>
            </a:extLst>
          </p:cNvPr>
          <p:cNvSpPr txBox="1">
            <a:spLocks/>
          </p:cNvSpPr>
          <p:nvPr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864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8"/>
          <p:cNvSpPr>
            <a:spLocks noGrp="1"/>
          </p:cNvSpPr>
          <p:nvPr>
            <p:ph sz="quarter" idx="12"/>
          </p:nvPr>
        </p:nvSpPr>
        <p:spPr>
          <a:xfrm>
            <a:off x="601133" y="1304926"/>
            <a:ext cx="11159067" cy="530962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4pPr>
              <a:spcBef>
                <a:spcPts val="48"/>
              </a:spcBef>
              <a:defRPr/>
            </a:lvl4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55C6295-8BCB-4876-86CE-58D051539B4A}" type="datetimeFigureOut">
              <a:rPr lang="zh-TW" altLang="en-US" smtClean="0"/>
              <a:t>2026/09/07</a:t>
            </a:fld>
            <a:endParaRPr lang="zh-TW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E856AE-9DED-4C7F-AA85-85DB28E1F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111" y="642037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637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兩個內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92823"/>
            <a:ext cx="12192000" cy="265430"/>
          </a:xfrm>
          <a:custGeom>
            <a:avLst/>
            <a:gdLst/>
            <a:ahLst/>
            <a:cxnLst/>
            <a:rect l="l" t="t" r="r" b="b"/>
            <a:pathLst>
              <a:path w="12192000" h="265429">
                <a:moveTo>
                  <a:pt x="12192000" y="0"/>
                </a:moveTo>
                <a:lnTo>
                  <a:pt x="0" y="0"/>
                </a:lnTo>
                <a:lnTo>
                  <a:pt x="0" y="265176"/>
                </a:lnTo>
                <a:lnTo>
                  <a:pt x="12192000" y="2651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ECEE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C6295-8BCB-4876-86CE-58D051539B4A}" type="datetimeFigureOut">
              <a:rPr lang="zh-TW" altLang="en-US" smtClean="0"/>
              <a:t>2026/09/07</a:t>
            </a:fld>
            <a:endParaRPr lang="zh-TW" alt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67070"/>
                </a:solidFill>
                <a:latin typeface="Arial"/>
                <a:cs typeface="Arial"/>
              </a:defRPr>
            </a:lvl1pPr>
          </a:lstStyle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385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30000" y="6619876"/>
            <a:ext cx="762000" cy="238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title"/>
          </p:nvPr>
        </p:nvSpPr>
        <p:spPr bwMode="auto">
          <a:xfrm>
            <a:off x="601133" y="0"/>
            <a:ext cx="1115906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01134" y="1430868"/>
            <a:ext cx="574322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TW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Char char="−"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737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33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67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C6295-8BCB-4876-86CE-58D051539B4A}" type="datetimeFigureOut">
              <a:rPr lang="zh-TW" altLang="en-US" smtClean="0"/>
              <a:t>2026/09/07</a:t>
            </a:fld>
            <a:endParaRPr lang="zh-TW" alt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9742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D1F603-2E19-49ED-8601-D0EC3838E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F29F971-4C2C-4692-8BC5-D7A5EE2D2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1F680A9-4195-4C47-8884-46F4C0CB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C6295-8BCB-4876-86CE-58D051539B4A}" type="datetimeFigureOut">
              <a:rPr lang="zh-TW" altLang="en-US" smtClean="0"/>
              <a:t>2026/09/07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D4B780-48B4-4833-8701-F4D15C67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D70256-E6F3-45FF-8B2B-2CC436C2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6181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2"/>
          <p:cNvSpPr>
            <a:spLocks noChangeArrowheads="1"/>
          </p:cNvSpPr>
          <p:nvPr userDrawn="1"/>
        </p:nvSpPr>
        <p:spPr bwMode="auto">
          <a:xfrm>
            <a:off x="-1" y="6618288"/>
            <a:ext cx="12192000" cy="239712"/>
          </a:xfrm>
          <a:prstGeom prst="rect">
            <a:avLst/>
          </a:prstGeom>
          <a:solidFill>
            <a:srgbClr val="00B2B3"/>
          </a:solidFill>
          <a:ln>
            <a:noFill/>
          </a:ln>
        </p:spPr>
        <p:txBody>
          <a:bodyPr wrap="none" anchor="ctr"/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pic>
        <p:nvPicPr>
          <p:cNvPr id="11" name="Picture 26" descr="itri_CEL_A_W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851" y="579438"/>
            <a:ext cx="33289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群組 2"/>
          <p:cNvGrpSpPr/>
          <p:nvPr userDrawn="1"/>
        </p:nvGrpSpPr>
        <p:grpSpPr>
          <a:xfrm>
            <a:off x="10074276" y="0"/>
            <a:ext cx="2117723" cy="6858000"/>
            <a:chOff x="10074276" y="0"/>
            <a:chExt cx="2117723" cy="6858000"/>
          </a:xfrm>
        </p:grpSpPr>
        <p:pic>
          <p:nvPicPr>
            <p:cNvPr id="15" name="圖片 14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74276" y="0"/>
              <a:ext cx="2117723" cy="6858000"/>
            </a:xfrm>
            <a:prstGeom prst="rect">
              <a:avLst/>
            </a:prstGeom>
          </p:spPr>
        </p:pic>
        <p:pic>
          <p:nvPicPr>
            <p:cNvPr id="16" name="圖片 16" descr="氣球.gif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3173" y="660401"/>
              <a:ext cx="1436687" cy="159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21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836698" y="2584703"/>
            <a:ext cx="6596065" cy="1219201"/>
          </a:xfrm>
        </p:spPr>
        <p:txBody>
          <a:bodyPr anchor="t" anchorCtr="0"/>
          <a:lstStyle>
            <a:lvl1pPr>
              <a:defRPr sz="4400" b="1">
                <a:solidFill>
                  <a:srgbClr val="00B2B3"/>
                </a:solidFill>
              </a:defRPr>
            </a:lvl1pPr>
          </a:lstStyle>
          <a:p>
            <a:r>
              <a:rPr lang="zh-TW" altLang="en-US" dirty="0"/>
              <a:t>簡報標題</a:t>
            </a:r>
          </a:p>
        </p:txBody>
      </p:sp>
      <p:sp>
        <p:nvSpPr>
          <p:cNvPr id="14" name="Rectangle 2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53791" y="5059680"/>
            <a:ext cx="6770872" cy="755904"/>
          </a:xfrm>
        </p:spPr>
        <p:txBody>
          <a:bodyPr anchor="b" anchorCtr="0"/>
          <a:lstStyle>
            <a:lvl1pPr marL="0" indent="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 sz="20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zh-TW" altLang="en-US" sz="2000" dirty="0"/>
              <a:t>簡報單位 簡報人名稱</a:t>
            </a:r>
            <a:r>
              <a:rPr lang="en-US" altLang="zh-TW" sz="2000" dirty="0"/>
              <a:t> </a:t>
            </a:r>
            <a:r>
              <a:rPr lang="zh-TW" altLang="en-US" sz="2000" dirty="0"/>
              <a:t>職稱</a:t>
            </a:r>
            <a:endParaRPr lang="en-US" altLang="zh-TW" sz="2000" dirty="0"/>
          </a:p>
        </p:txBody>
      </p:sp>
      <p:sp>
        <p:nvSpPr>
          <p:cNvPr id="17" name="投影片編號版面配置區 3"/>
          <p:cNvSpPr>
            <a:spLocks noGrp="1"/>
          </p:cNvSpPr>
          <p:nvPr>
            <p:ph type="sldNum" sz="quarter" idx="11"/>
          </p:nvPr>
        </p:nvSpPr>
        <p:spPr>
          <a:xfrm>
            <a:off x="11614808" y="6619875"/>
            <a:ext cx="571500" cy="238125"/>
          </a:xfrm>
        </p:spPr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8" name="文字版面配置區 8"/>
          <p:cNvSpPr>
            <a:spLocks noGrp="1"/>
          </p:cNvSpPr>
          <p:nvPr>
            <p:ph type="body" sz="quarter" idx="12" hasCustomPrompt="1"/>
          </p:nvPr>
        </p:nvSpPr>
        <p:spPr>
          <a:xfrm>
            <a:off x="853790" y="5902262"/>
            <a:ext cx="2788603" cy="43230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zh-TW" altLang="en-US" dirty="0"/>
              <a:t>簡報日期</a:t>
            </a:r>
          </a:p>
        </p:txBody>
      </p:sp>
      <p:sp>
        <p:nvSpPr>
          <p:cNvPr id="13" name="Text Box 48"/>
          <p:cNvSpPr txBox="1">
            <a:spLocks noChangeArrowheads="1"/>
          </p:cNvSpPr>
          <p:nvPr userDrawn="1"/>
        </p:nvSpPr>
        <p:spPr bwMode="auto">
          <a:xfrm>
            <a:off x="-1" y="6616092"/>
            <a:ext cx="35671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l" eaLnBrk="1" hangingPunct="1">
              <a:defRPr/>
            </a:pPr>
            <a:r>
              <a:rPr lang="en-US" altLang="zh-TW" sz="1000" dirty="0">
                <a:solidFill>
                  <a:schemeClr val="bg1"/>
                </a:solidFill>
                <a:ea typeface="微軟正黑體" panose="020B0604030504040204" pitchFamily="34" charset="-120"/>
              </a:rPr>
              <a:t>©ITRI. </a:t>
            </a:r>
            <a:r>
              <a:rPr lang="zh-TW" altLang="en-US" sz="1000" dirty="0">
                <a:solidFill>
                  <a:schemeClr val="bg1"/>
                </a:solidFill>
                <a:ea typeface="微軟正黑體" panose="020B0604030504040204" pitchFamily="34" charset="-120"/>
              </a:rPr>
              <a:t>工業技術研究院著作</a:t>
            </a:r>
          </a:p>
        </p:txBody>
      </p:sp>
    </p:spTree>
    <p:extLst>
      <p:ext uri="{BB962C8B-B14F-4D97-AF65-F5344CB8AC3E}">
        <p14:creationId xmlns:p14="http://schemas.microsoft.com/office/powerpoint/2010/main" val="1682533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775258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1" y="1439864"/>
            <a:ext cx="7981506" cy="47577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圖片版面配置區 2"/>
          <p:cNvSpPr>
            <a:spLocks noGrp="1"/>
          </p:cNvSpPr>
          <p:nvPr>
            <p:ph type="pic" idx="11"/>
          </p:nvPr>
        </p:nvSpPr>
        <p:spPr>
          <a:xfrm>
            <a:off x="8825023" y="1439864"/>
            <a:ext cx="2822033" cy="47577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50853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439865"/>
            <a:ext cx="11037455" cy="28556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圖片版面配置區 2"/>
          <p:cNvSpPr>
            <a:spLocks noGrp="1"/>
          </p:cNvSpPr>
          <p:nvPr>
            <p:ph type="pic" idx="11"/>
          </p:nvPr>
        </p:nvSpPr>
        <p:spPr>
          <a:xfrm>
            <a:off x="609601" y="4444409"/>
            <a:ext cx="11037456" cy="1753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49603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投影片編號版面配置區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標題 1"/>
          <p:cNvSpPr>
            <a:spLocks noGrp="1"/>
          </p:cNvSpPr>
          <p:nvPr>
            <p:ph type="ctrTitle"/>
          </p:nvPr>
        </p:nvSpPr>
        <p:spPr>
          <a:xfrm>
            <a:off x="2174355" y="2564904"/>
            <a:ext cx="7772400" cy="1035546"/>
          </a:xfrm>
        </p:spPr>
        <p:txBody>
          <a:bodyPr anchor="t" anchorCtr="0">
            <a:noAutofit/>
          </a:bodyPr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2" name="副標題 2"/>
          <p:cNvSpPr>
            <a:spLocks noGrp="1"/>
          </p:cNvSpPr>
          <p:nvPr>
            <p:ph type="subTitle" idx="1"/>
          </p:nvPr>
        </p:nvSpPr>
        <p:spPr>
          <a:xfrm>
            <a:off x="2860155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4079147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524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2" y="1439864"/>
            <a:ext cx="5473700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86502" y="1439864"/>
            <a:ext cx="5475817" cy="47577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2242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6986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67571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06675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1435103"/>
            <a:ext cx="6815667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82205E28-A9D9-4930-9559-BB70C8E04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3" y="264920"/>
            <a:ext cx="11045923" cy="94158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20565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5363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1695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72553" y="425301"/>
            <a:ext cx="2789767" cy="56659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1136" y="425301"/>
            <a:ext cx="8168217" cy="566597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3791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4B48D2E-7248-4C84-954F-95536E97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3" y="264920"/>
            <a:ext cx="11045923" cy="94158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04E26B22-6B8F-4A8B-B629-FA44FC45F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9865"/>
            <a:ext cx="11037455" cy="28556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圖片版面配置區 2">
            <a:extLst>
              <a:ext uri="{FF2B5EF4-FFF2-40B4-BE49-F238E27FC236}">
                <a16:creationId xmlns:a16="http://schemas.microsoft.com/office/drawing/2014/main" id="{DFF1E73B-ABEB-4677-A0BA-364CBD6564A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609601" y="4444409"/>
            <a:ext cx="11037456" cy="1753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6" name="投影片編號版面配置區 9">
            <a:extLst>
              <a:ext uri="{FF2B5EF4-FFF2-40B4-BE49-F238E27FC236}">
                <a16:creationId xmlns:a16="http://schemas.microsoft.com/office/drawing/2014/main" id="{6F5B8960-659A-45DE-8737-E3DCC0E27942}"/>
              </a:ext>
            </a:extLst>
          </p:cNvPr>
          <p:cNvSpPr txBox="1">
            <a:spLocks/>
          </p:cNvSpPr>
          <p:nvPr userDrawn="1"/>
        </p:nvSpPr>
        <p:spPr>
          <a:xfrm>
            <a:off x="11430000" y="6619878"/>
            <a:ext cx="7620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A71FFAD-F905-4792-971B-681FA4F61CA8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79193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兩個內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92823"/>
            <a:ext cx="12192000" cy="265430"/>
          </a:xfrm>
          <a:custGeom>
            <a:avLst/>
            <a:gdLst/>
            <a:ahLst/>
            <a:cxnLst/>
            <a:rect l="l" t="t" r="r" b="b"/>
            <a:pathLst>
              <a:path w="12192000" h="265429">
                <a:moveTo>
                  <a:pt x="12192000" y="0"/>
                </a:moveTo>
                <a:lnTo>
                  <a:pt x="0" y="0"/>
                </a:lnTo>
                <a:lnTo>
                  <a:pt x="0" y="265176"/>
                </a:lnTo>
                <a:lnTo>
                  <a:pt x="12192000" y="265176"/>
                </a:lnTo>
                <a:lnTo>
                  <a:pt x="12192000" y="0"/>
                </a:lnTo>
                <a:close/>
              </a:path>
            </a:pathLst>
          </a:custGeom>
          <a:solidFill>
            <a:srgbClr val="EBECEE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16BBE-700F-4DD3-A8EF-7202BD2208A5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76707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  <p:extLst>
      <p:ext uri="{BB962C8B-B14F-4D97-AF65-F5344CB8AC3E}">
        <p14:creationId xmlns:p14="http://schemas.microsoft.com/office/powerpoint/2010/main" val="24128040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5744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33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902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67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r>
              <a:rPr lang="zh-TW" altLang="en-US"/>
              <a:t>按一下以編輯母片子標題樣式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6B5C2-C974-4AAF-BE65-E0735E2593B9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6017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7693" y="81889"/>
            <a:ext cx="5242560" cy="574453"/>
          </a:xfrm>
        </p:spPr>
        <p:txBody>
          <a:bodyPr lIns="0" tIns="0" rIns="0" bIns="0"/>
          <a:lstStyle>
            <a:lvl1pPr>
              <a:defRPr sz="3733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620" y="2019571"/>
            <a:ext cx="11376761" cy="902876"/>
          </a:xfrm>
        </p:spPr>
        <p:txBody>
          <a:bodyPr lIns="0" tIns="0" rIns="0" bIns="0"/>
          <a:lstStyle>
            <a:lvl1pPr>
              <a:defRPr sz="5867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CCAB9-C12F-4CAA-85DD-D32B4C4C7216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053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7693" y="81889"/>
            <a:ext cx="5242560" cy="574453"/>
          </a:xfrm>
        </p:spPr>
        <p:txBody>
          <a:bodyPr lIns="0" tIns="0" rIns="0" bIns="0"/>
          <a:lstStyle>
            <a:lvl1pPr>
              <a:defRPr sz="3733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8A114-3BD8-45D8-8F46-84C6A88EAFC4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2139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7693" y="81889"/>
            <a:ext cx="5242560" cy="574453"/>
          </a:xfrm>
        </p:spPr>
        <p:txBody>
          <a:bodyPr lIns="0" tIns="0" rIns="0" bIns="0"/>
          <a:lstStyle>
            <a:lvl1pPr>
              <a:defRPr sz="3733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FED6B-8D10-4754-B25B-251A97507EDF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2422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bg object 17"/>
          <p:cNvSpPr/>
          <p:nvPr/>
        </p:nvSpPr>
        <p:spPr>
          <a:xfrm>
            <a:off x="219456" y="804673"/>
            <a:ext cx="11773747" cy="5651500"/>
          </a:xfrm>
          <a:custGeom>
            <a:avLst/>
            <a:gdLst/>
            <a:ahLst/>
            <a:cxnLst/>
            <a:rect l="l" t="t" r="r" b="b"/>
            <a:pathLst>
              <a:path w="8830310" h="4238625">
                <a:moveTo>
                  <a:pt x="8123682" y="0"/>
                </a:moveTo>
                <a:lnTo>
                  <a:pt x="706374" y="0"/>
                </a:lnTo>
                <a:lnTo>
                  <a:pt x="658011" y="1629"/>
                </a:lnTo>
                <a:lnTo>
                  <a:pt x="610523" y="6447"/>
                </a:lnTo>
                <a:lnTo>
                  <a:pt x="564015" y="14350"/>
                </a:lnTo>
                <a:lnTo>
                  <a:pt x="518592" y="25230"/>
                </a:lnTo>
                <a:lnTo>
                  <a:pt x="474359" y="38984"/>
                </a:lnTo>
                <a:lnTo>
                  <a:pt x="431421" y="55506"/>
                </a:lnTo>
                <a:lnTo>
                  <a:pt x="389884" y="74692"/>
                </a:lnTo>
                <a:lnTo>
                  <a:pt x="349853" y="96435"/>
                </a:lnTo>
                <a:lnTo>
                  <a:pt x="311434" y="120631"/>
                </a:lnTo>
                <a:lnTo>
                  <a:pt x="274730" y="147174"/>
                </a:lnTo>
                <a:lnTo>
                  <a:pt x="239848" y="175960"/>
                </a:lnTo>
                <a:lnTo>
                  <a:pt x="206892" y="206882"/>
                </a:lnTo>
                <a:lnTo>
                  <a:pt x="175968" y="239837"/>
                </a:lnTo>
                <a:lnTo>
                  <a:pt x="147182" y="274719"/>
                </a:lnTo>
                <a:lnTo>
                  <a:pt x="120637" y="311422"/>
                </a:lnTo>
                <a:lnTo>
                  <a:pt x="96440" y="349842"/>
                </a:lnTo>
                <a:lnTo>
                  <a:pt x="74696" y="389873"/>
                </a:lnTo>
                <a:lnTo>
                  <a:pt x="55510" y="431411"/>
                </a:lnTo>
                <a:lnTo>
                  <a:pt x="38987" y="474349"/>
                </a:lnTo>
                <a:lnTo>
                  <a:pt x="25232" y="518583"/>
                </a:lnTo>
                <a:lnTo>
                  <a:pt x="14351" y="564007"/>
                </a:lnTo>
                <a:lnTo>
                  <a:pt x="6448" y="610518"/>
                </a:lnTo>
                <a:lnTo>
                  <a:pt x="1629" y="658008"/>
                </a:lnTo>
                <a:lnTo>
                  <a:pt x="0" y="706374"/>
                </a:lnTo>
                <a:lnTo>
                  <a:pt x="0" y="3531870"/>
                </a:lnTo>
                <a:lnTo>
                  <a:pt x="1629" y="3580232"/>
                </a:lnTo>
                <a:lnTo>
                  <a:pt x="6448" y="3627720"/>
                </a:lnTo>
                <a:lnTo>
                  <a:pt x="14351" y="3674228"/>
                </a:lnTo>
                <a:lnTo>
                  <a:pt x="25232" y="3719651"/>
                </a:lnTo>
                <a:lnTo>
                  <a:pt x="38987" y="3763884"/>
                </a:lnTo>
                <a:lnTo>
                  <a:pt x="55510" y="3806822"/>
                </a:lnTo>
                <a:lnTo>
                  <a:pt x="74696" y="3848359"/>
                </a:lnTo>
                <a:lnTo>
                  <a:pt x="96440" y="3888390"/>
                </a:lnTo>
                <a:lnTo>
                  <a:pt x="120637" y="3926809"/>
                </a:lnTo>
                <a:lnTo>
                  <a:pt x="147182" y="3963513"/>
                </a:lnTo>
                <a:lnTo>
                  <a:pt x="175968" y="3998395"/>
                </a:lnTo>
                <a:lnTo>
                  <a:pt x="206892" y="4031351"/>
                </a:lnTo>
                <a:lnTo>
                  <a:pt x="239848" y="4062275"/>
                </a:lnTo>
                <a:lnTo>
                  <a:pt x="274730" y="4091061"/>
                </a:lnTo>
                <a:lnTo>
                  <a:pt x="311434" y="4117606"/>
                </a:lnTo>
                <a:lnTo>
                  <a:pt x="349853" y="4141803"/>
                </a:lnTo>
                <a:lnTo>
                  <a:pt x="389884" y="4163547"/>
                </a:lnTo>
                <a:lnTo>
                  <a:pt x="431421" y="4182733"/>
                </a:lnTo>
                <a:lnTo>
                  <a:pt x="474359" y="4199256"/>
                </a:lnTo>
                <a:lnTo>
                  <a:pt x="518592" y="4213011"/>
                </a:lnTo>
                <a:lnTo>
                  <a:pt x="564015" y="4223892"/>
                </a:lnTo>
                <a:lnTo>
                  <a:pt x="610523" y="4231795"/>
                </a:lnTo>
                <a:lnTo>
                  <a:pt x="658011" y="4236614"/>
                </a:lnTo>
                <a:lnTo>
                  <a:pt x="706374" y="4238244"/>
                </a:lnTo>
                <a:lnTo>
                  <a:pt x="8123682" y="4238244"/>
                </a:lnTo>
                <a:lnTo>
                  <a:pt x="8172047" y="4236614"/>
                </a:lnTo>
                <a:lnTo>
                  <a:pt x="8219537" y="4231795"/>
                </a:lnTo>
                <a:lnTo>
                  <a:pt x="8266048" y="4223892"/>
                </a:lnTo>
                <a:lnTo>
                  <a:pt x="8311472" y="4213011"/>
                </a:lnTo>
                <a:lnTo>
                  <a:pt x="8355706" y="4199256"/>
                </a:lnTo>
                <a:lnTo>
                  <a:pt x="8398644" y="4182733"/>
                </a:lnTo>
                <a:lnTo>
                  <a:pt x="8440182" y="4163547"/>
                </a:lnTo>
                <a:lnTo>
                  <a:pt x="8480213" y="4141803"/>
                </a:lnTo>
                <a:lnTo>
                  <a:pt x="8518633" y="4117606"/>
                </a:lnTo>
                <a:lnTo>
                  <a:pt x="8555336" y="4091061"/>
                </a:lnTo>
                <a:lnTo>
                  <a:pt x="8590218" y="4062275"/>
                </a:lnTo>
                <a:lnTo>
                  <a:pt x="8623173" y="4031351"/>
                </a:lnTo>
                <a:lnTo>
                  <a:pt x="8654095" y="3998395"/>
                </a:lnTo>
                <a:lnTo>
                  <a:pt x="8682881" y="3963513"/>
                </a:lnTo>
                <a:lnTo>
                  <a:pt x="8709424" y="3926809"/>
                </a:lnTo>
                <a:lnTo>
                  <a:pt x="8733620" y="3888390"/>
                </a:lnTo>
                <a:lnTo>
                  <a:pt x="8755363" y="3848359"/>
                </a:lnTo>
                <a:lnTo>
                  <a:pt x="8774549" y="3806822"/>
                </a:lnTo>
                <a:lnTo>
                  <a:pt x="8791071" y="3763884"/>
                </a:lnTo>
                <a:lnTo>
                  <a:pt x="8804825" y="3719651"/>
                </a:lnTo>
                <a:lnTo>
                  <a:pt x="8815705" y="3674228"/>
                </a:lnTo>
                <a:lnTo>
                  <a:pt x="8823608" y="3627720"/>
                </a:lnTo>
                <a:lnTo>
                  <a:pt x="8828426" y="3580232"/>
                </a:lnTo>
                <a:lnTo>
                  <a:pt x="8830056" y="3531870"/>
                </a:lnTo>
                <a:lnTo>
                  <a:pt x="8830056" y="706374"/>
                </a:lnTo>
                <a:lnTo>
                  <a:pt x="8828426" y="658008"/>
                </a:lnTo>
                <a:lnTo>
                  <a:pt x="8823608" y="610518"/>
                </a:lnTo>
                <a:lnTo>
                  <a:pt x="8815705" y="564007"/>
                </a:lnTo>
                <a:lnTo>
                  <a:pt x="8804825" y="518583"/>
                </a:lnTo>
                <a:lnTo>
                  <a:pt x="8791071" y="474349"/>
                </a:lnTo>
                <a:lnTo>
                  <a:pt x="8774549" y="431411"/>
                </a:lnTo>
                <a:lnTo>
                  <a:pt x="8755363" y="389873"/>
                </a:lnTo>
                <a:lnTo>
                  <a:pt x="8733620" y="349842"/>
                </a:lnTo>
                <a:lnTo>
                  <a:pt x="8709424" y="311422"/>
                </a:lnTo>
                <a:lnTo>
                  <a:pt x="8682881" y="274719"/>
                </a:lnTo>
                <a:lnTo>
                  <a:pt x="8654095" y="239837"/>
                </a:lnTo>
                <a:lnTo>
                  <a:pt x="8623173" y="206882"/>
                </a:lnTo>
                <a:lnTo>
                  <a:pt x="8590218" y="175960"/>
                </a:lnTo>
                <a:lnTo>
                  <a:pt x="8555336" y="147174"/>
                </a:lnTo>
                <a:lnTo>
                  <a:pt x="8518633" y="120631"/>
                </a:lnTo>
                <a:lnTo>
                  <a:pt x="8480213" y="96435"/>
                </a:lnTo>
                <a:lnTo>
                  <a:pt x="8440182" y="74692"/>
                </a:lnTo>
                <a:lnTo>
                  <a:pt x="8398644" y="55506"/>
                </a:lnTo>
                <a:lnTo>
                  <a:pt x="8355706" y="38984"/>
                </a:lnTo>
                <a:lnTo>
                  <a:pt x="8311472" y="25230"/>
                </a:lnTo>
                <a:lnTo>
                  <a:pt x="8266048" y="14350"/>
                </a:lnTo>
                <a:lnTo>
                  <a:pt x="8219537" y="6447"/>
                </a:lnTo>
                <a:lnTo>
                  <a:pt x="8172047" y="1629"/>
                </a:lnTo>
                <a:lnTo>
                  <a:pt x="8123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18" name="bg object 1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407" y="2594865"/>
            <a:ext cx="2236216" cy="14925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3D57-9695-4624-BDAA-CB23CF72344A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828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212B78E-1697-2FBC-C768-413CE03DA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C6295-8BCB-4876-86CE-58D051539B4A}" type="datetimeFigureOut">
              <a:rPr lang="zh-TW" altLang="en-US" smtClean="0"/>
              <a:t>2026/09/07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B893751-4458-8CB7-5307-F9CBA0975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87BBB7-904B-BB51-BE39-CA25912B6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A49A-7E5F-445A-AC89-2E1D4341B03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26F579E-4F94-8AB3-544F-43423D4A0EEE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0914"/>
            <a:ext cx="12192000" cy="6878914"/>
          </a:xfrm>
          <a:prstGeom prst="rect">
            <a:avLst/>
          </a:prstGeom>
        </p:spPr>
      </p:pic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0F33986-7C65-DE5B-2561-FF0C05B38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8224" y="1825625"/>
            <a:ext cx="99755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 dirty="0"/>
              <a:t>按一下以編輯母片文字樣式</a:t>
            </a:r>
          </a:p>
          <a:p>
            <a:pPr lvl="1"/>
            <a:r>
              <a:rPr kumimoji="1" lang="zh-TW" altLang="en-US" dirty="0"/>
              <a:t>第二層</a:t>
            </a:r>
          </a:p>
          <a:p>
            <a:pPr lvl="2"/>
            <a:r>
              <a:rPr kumimoji="1" lang="zh-TW" altLang="en-US" dirty="0"/>
              <a:t>第三層</a:t>
            </a:r>
          </a:p>
          <a:p>
            <a:pPr lvl="3"/>
            <a:r>
              <a:rPr kumimoji="1" lang="zh-TW" altLang="en-US" dirty="0"/>
              <a:t>第四層</a:t>
            </a:r>
          </a:p>
          <a:p>
            <a:pPr lvl="4"/>
            <a:r>
              <a:rPr kumimoji="1" lang="zh-TW" altLang="en-US" dirty="0"/>
              <a:t>第五層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AB5C25-7F36-1B2A-C8E9-6AFC9A8CED93}"/>
              </a:ext>
            </a:extLst>
          </p:cNvPr>
          <p:cNvSpPr/>
          <p:nvPr/>
        </p:nvSpPr>
        <p:spPr>
          <a:xfrm>
            <a:off x="10545417" y="33993"/>
            <a:ext cx="1616765" cy="993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0F1FBF8-079E-B479-D3B3-E3981CD3B175}"/>
              </a:ext>
            </a:extLst>
          </p:cNvPr>
          <p:cNvSpPr/>
          <p:nvPr/>
        </p:nvSpPr>
        <p:spPr>
          <a:xfrm>
            <a:off x="64175" y="5446"/>
            <a:ext cx="2334641" cy="993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A859102-A351-3401-E2AB-92581DC7D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83" y="420031"/>
            <a:ext cx="1015074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dirty="0"/>
              <a:t>按一下以編輯母片標題樣式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89D735F0-03DF-D307-A063-D6F5EAF9B0E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678909" cy="99391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9020B57-54E4-1A2A-3C10-E1D0C61517DF}"/>
              </a:ext>
            </a:extLst>
          </p:cNvPr>
          <p:cNvSpPr/>
          <p:nvPr/>
        </p:nvSpPr>
        <p:spPr>
          <a:xfrm>
            <a:off x="10664042" y="5605153"/>
            <a:ext cx="1401288" cy="83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1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2"/>
          <p:cNvSpPr>
            <a:spLocks noChangeArrowheads="1"/>
          </p:cNvSpPr>
          <p:nvPr/>
        </p:nvSpPr>
        <p:spPr bwMode="auto">
          <a:xfrm>
            <a:off x="0" y="6618288"/>
            <a:ext cx="12192000" cy="239712"/>
          </a:xfrm>
          <a:prstGeom prst="rect">
            <a:avLst/>
          </a:prstGeom>
          <a:solidFill>
            <a:srgbClr val="00B2B3"/>
          </a:solidFill>
          <a:ln>
            <a:noFill/>
          </a:ln>
        </p:spPr>
        <p:txBody>
          <a:bodyPr wrap="none" anchor="ctr"/>
          <a:lstStyle>
            <a:lvl1pPr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027" name="Rectangle 43"/>
          <p:cNvSpPr>
            <a:spLocks noGrp="1" noChangeArrowheads="1"/>
          </p:cNvSpPr>
          <p:nvPr>
            <p:ph type="title"/>
          </p:nvPr>
        </p:nvSpPr>
        <p:spPr bwMode="auto">
          <a:xfrm>
            <a:off x="601133" y="264920"/>
            <a:ext cx="11045923" cy="94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8" name="Rectangle 4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1" y="1439864"/>
            <a:ext cx="11037455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9743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30000" y="6619878"/>
            <a:ext cx="7620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fontAlgn="ctr" hangingPunct="1">
              <a:defRPr sz="1200">
                <a:solidFill>
                  <a:schemeClr val="bg1"/>
                </a:solidFill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1A71FFAD-F905-4792-971B-681FA4F61CA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33" name="Line 50"/>
          <p:cNvSpPr>
            <a:spLocks noChangeShapeType="1"/>
          </p:cNvSpPr>
          <p:nvPr/>
        </p:nvSpPr>
        <p:spPr bwMode="auto">
          <a:xfrm>
            <a:off x="12194119" y="6202363"/>
            <a:ext cx="1155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34" name="Line 51"/>
          <p:cNvSpPr>
            <a:spLocks noChangeShapeType="1"/>
          </p:cNvSpPr>
          <p:nvPr/>
        </p:nvSpPr>
        <p:spPr bwMode="auto">
          <a:xfrm rot="5400000">
            <a:off x="10084331" y="7127876"/>
            <a:ext cx="5365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36" name="Text Box 52"/>
          <p:cNvSpPr txBox="1">
            <a:spLocks noChangeArrowheads="1"/>
          </p:cNvSpPr>
          <p:nvPr/>
        </p:nvSpPr>
        <p:spPr bwMode="auto">
          <a:xfrm>
            <a:off x="0" y="7200900"/>
            <a:ext cx="721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algn="ctr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zh-TW" altLang="en-US" sz="2400">
                <a:ea typeface="微軟正黑體" panose="020B0604030504040204" pitchFamily="34" charset="-120"/>
              </a:rPr>
              <a:t>建議字型：中文微軟正黑體，英文</a:t>
            </a:r>
            <a:r>
              <a:rPr lang="en-US" altLang="zh-TW" sz="2400">
                <a:ea typeface="微軟正黑體" panose="020B0604030504040204" pitchFamily="34" charset="-120"/>
              </a:rPr>
              <a:t>Arial</a:t>
            </a:r>
          </a:p>
        </p:txBody>
      </p:sp>
      <p:pic>
        <p:nvPicPr>
          <p:cNvPr id="14" name="Picture 28" descr="itri_CEL_A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4178" y="6159948"/>
            <a:ext cx="1476375" cy="3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48"/>
          <p:cNvSpPr txBox="1">
            <a:spLocks noChangeArrowheads="1"/>
          </p:cNvSpPr>
          <p:nvPr/>
        </p:nvSpPr>
        <p:spPr bwMode="auto">
          <a:xfrm>
            <a:off x="-1" y="6616092"/>
            <a:ext cx="356716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l" eaLnBrk="1" hangingPunct="1">
              <a:defRPr/>
            </a:pPr>
            <a:r>
              <a:rPr lang="en-US" altLang="zh-TW" sz="1000" dirty="0">
                <a:solidFill>
                  <a:schemeClr val="bg1"/>
                </a:solidFill>
                <a:ea typeface="微軟正黑體" panose="020B0604030504040204" pitchFamily="34" charset="-120"/>
              </a:rPr>
              <a:t>©ITRI. </a:t>
            </a:r>
            <a:r>
              <a:rPr lang="zh-TW" altLang="en-US" sz="1000" dirty="0">
                <a:solidFill>
                  <a:schemeClr val="bg1"/>
                </a:solidFill>
                <a:ea typeface="微軟正黑體" panose="020B0604030504040204" pitchFamily="34" charset="-120"/>
              </a:rPr>
              <a:t>工業技術研究院著作</a:t>
            </a:r>
          </a:p>
        </p:txBody>
      </p:sp>
    </p:spTree>
    <p:extLst>
      <p:ext uri="{BB962C8B-B14F-4D97-AF65-F5344CB8AC3E}">
        <p14:creationId xmlns:p14="http://schemas.microsoft.com/office/powerpoint/2010/main" val="335433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rgbClr val="00B2B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600">
          <a:solidFill>
            <a:schemeClr val="tx2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bg object 17"/>
          <p:cNvSpPr/>
          <p:nvPr/>
        </p:nvSpPr>
        <p:spPr>
          <a:xfrm>
            <a:off x="219456" y="804673"/>
            <a:ext cx="11773747" cy="5651500"/>
          </a:xfrm>
          <a:custGeom>
            <a:avLst/>
            <a:gdLst/>
            <a:ahLst/>
            <a:cxnLst/>
            <a:rect l="l" t="t" r="r" b="b"/>
            <a:pathLst>
              <a:path w="8830310" h="4238625">
                <a:moveTo>
                  <a:pt x="8123682" y="0"/>
                </a:moveTo>
                <a:lnTo>
                  <a:pt x="706374" y="0"/>
                </a:lnTo>
                <a:lnTo>
                  <a:pt x="658011" y="1629"/>
                </a:lnTo>
                <a:lnTo>
                  <a:pt x="610523" y="6447"/>
                </a:lnTo>
                <a:lnTo>
                  <a:pt x="564015" y="14350"/>
                </a:lnTo>
                <a:lnTo>
                  <a:pt x="518592" y="25230"/>
                </a:lnTo>
                <a:lnTo>
                  <a:pt x="474359" y="38984"/>
                </a:lnTo>
                <a:lnTo>
                  <a:pt x="431421" y="55506"/>
                </a:lnTo>
                <a:lnTo>
                  <a:pt x="389884" y="74692"/>
                </a:lnTo>
                <a:lnTo>
                  <a:pt x="349853" y="96435"/>
                </a:lnTo>
                <a:lnTo>
                  <a:pt x="311434" y="120631"/>
                </a:lnTo>
                <a:lnTo>
                  <a:pt x="274730" y="147174"/>
                </a:lnTo>
                <a:lnTo>
                  <a:pt x="239848" y="175960"/>
                </a:lnTo>
                <a:lnTo>
                  <a:pt x="206892" y="206882"/>
                </a:lnTo>
                <a:lnTo>
                  <a:pt x="175968" y="239837"/>
                </a:lnTo>
                <a:lnTo>
                  <a:pt x="147182" y="274719"/>
                </a:lnTo>
                <a:lnTo>
                  <a:pt x="120637" y="311422"/>
                </a:lnTo>
                <a:lnTo>
                  <a:pt x="96440" y="349842"/>
                </a:lnTo>
                <a:lnTo>
                  <a:pt x="74696" y="389873"/>
                </a:lnTo>
                <a:lnTo>
                  <a:pt x="55510" y="431411"/>
                </a:lnTo>
                <a:lnTo>
                  <a:pt x="38987" y="474349"/>
                </a:lnTo>
                <a:lnTo>
                  <a:pt x="25232" y="518583"/>
                </a:lnTo>
                <a:lnTo>
                  <a:pt x="14351" y="564007"/>
                </a:lnTo>
                <a:lnTo>
                  <a:pt x="6448" y="610518"/>
                </a:lnTo>
                <a:lnTo>
                  <a:pt x="1629" y="658008"/>
                </a:lnTo>
                <a:lnTo>
                  <a:pt x="0" y="706374"/>
                </a:lnTo>
                <a:lnTo>
                  <a:pt x="0" y="3531870"/>
                </a:lnTo>
                <a:lnTo>
                  <a:pt x="1629" y="3580232"/>
                </a:lnTo>
                <a:lnTo>
                  <a:pt x="6448" y="3627720"/>
                </a:lnTo>
                <a:lnTo>
                  <a:pt x="14351" y="3674228"/>
                </a:lnTo>
                <a:lnTo>
                  <a:pt x="25232" y="3719651"/>
                </a:lnTo>
                <a:lnTo>
                  <a:pt x="38987" y="3763884"/>
                </a:lnTo>
                <a:lnTo>
                  <a:pt x="55510" y="3806822"/>
                </a:lnTo>
                <a:lnTo>
                  <a:pt x="74696" y="3848359"/>
                </a:lnTo>
                <a:lnTo>
                  <a:pt x="96440" y="3888390"/>
                </a:lnTo>
                <a:lnTo>
                  <a:pt x="120637" y="3926809"/>
                </a:lnTo>
                <a:lnTo>
                  <a:pt x="147182" y="3963513"/>
                </a:lnTo>
                <a:lnTo>
                  <a:pt x="175968" y="3998395"/>
                </a:lnTo>
                <a:lnTo>
                  <a:pt x="206892" y="4031351"/>
                </a:lnTo>
                <a:lnTo>
                  <a:pt x="239848" y="4062275"/>
                </a:lnTo>
                <a:lnTo>
                  <a:pt x="274730" y="4091061"/>
                </a:lnTo>
                <a:lnTo>
                  <a:pt x="311434" y="4117606"/>
                </a:lnTo>
                <a:lnTo>
                  <a:pt x="349853" y="4141803"/>
                </a:lnTo>
                <a:lnTo>
                  <a:pt x="389884" y="4163547"/>
                </a:lnTo>
                <a:lnTo>
                  <a:pt x="431421" y="4182733"/>
                </a:lnTo>
                <a:lnTo>
                  <a:pt x="474359" y="4199256"/>
                </a:lnTo>
                <a:lnTo>
                  <a:pt x="518592" y="4213011"/>
                </a:lnTo>
                <a:lnTo>
                  <a:pt x="564015" y="4223892"/>
                </a:lnTo>
                <a:lnTo>
                  <a:pt x="610523" y="4231795"/>
                </a:lnTo>
                <a:lnTo>
                  <a:pt x="658011" y="4236614"/>
                </a:lnTo>
                <a:lnTo>
                  <a:pt x="706374" y="4238244"/>
                </a:lnTo>
                <a:lnTo>
                  <a:pt x="8123682" y="4238244"/>
                </a:lnTo>
                <a:lnTo>
                  <a:pt x="8172047" y="4236614"/>
                </a:lnTo>
                <a:lnTo>
                  <a:pt x="8219537" y="4231795"/>
                </a:lnTo>
                <a:lnTo>
                  <a:pt x="8266048" y="4223892"/>
                </a:lnTo>
                <a:lnTo>
                  <a:pt x="8311472" y="4213011"/>
                </a:lnTo>
                <a:lnTo>
                  <a:pt x="8355706" y="4199256"/>
                </a:lnTo>
                <a:lnTo>
                  <a:pt x="8398644" y="4182733"/>
                </a:lnTo>
                <a:lnTo>
                  <a:pt x="8440182" y="4163547"/>
                </a:lnTo>
                <a:lnTo>
                  <a:pt x="8480213" y="4141803"/>
                </a:lnTo>
                <a:lnTo>
                  <a:pt x="8518633" y="4117606"/>
                </a:lnTo>
                <a:lnTo>
                  <a:pt x="8555336" y="4091061"/>
                </a:lnTo>
                <a:lnTo>
                  <a:pt x="8590218" y="4062275"/>
                </a:lnTo>
                <a:lnTo>
                  <a:pt x="8623173" y="4031351"/>
                </a:lnTo>
                <a:lnTo>
                  <a:pt x="8654095" y="3998395"/>
                </a:lnTo>
                <a:lnTo>
                  <a:pt x="8682881" y="3963513"/>
                </a:lnTo>
                <a:lnTo>
                  <a:pt x="8709424" y="3926809"/>
                </a:lnTo>
                <a:lnTo>
                  <a:pt x="8733620" y="3888390"/>
                </a:lnTo>
                <a:lnTo>
                  <a:pt x="8755363" y="3848359"/>
                </a:lnTo>
                <a:lnTo>
                  <a:pt x="8774549" y="3806822"/>
                </a:lnTo>
                <a:lnTo>
                  <a:pt x="8791071" y="3763884"/>
                </a:lnTo>
                <a:lnTo>
                  <a:pt x="8804825" y="3719651"/>
                </a:lnTo>
                <a:lnTo>
                  <a:pt x="8815705" y="3674228"/>
                </a:lnTo>
                <a:lnTo>
                  <a:pt x="8823608" y="3627720"/>
                </a:lnTo>
                <a:lnTo>
                  <a:pt x="8828426" y="3580232"/>
                </a:lnTo>
                <a:lnTo>
                  <a:pt x="8830056" y="3531870"/>
                </a:lnTo>
                <a:lnTo>
                  <a:pt x="8830056" y="706374"/>
                </a:lnTo>
                <a:lnTo>
                  <a:pt x="8828426" y="658008"/>
                </a:lnTo>
                <a:lnTo>
                  <a:pt x="8823608" y="610518"/>
                </a:lnTo>
                <a:lnTo>
                  <a:pt x="8815705" y="564007"/>
                </a:lnTo>
                <a:lnTo>
                  <a:pt x="8804825" y="518583"/>
                </a:lnTo>
                <a:lnTo>
                  <a:pt x="8791071" y="474349"/>
                </a:lnTo>
                <a:lnTo>
                  <a:pt x="8774549" y="431411"/>
                </a:lnTo>
                <a:lnTo>
                  <a:pt x="8755363" y="389873"/>
                </a:lnTo>
                <a:lnTo>
                  <a:pt x="8733620" y="349842"/>
                </a:lnTo>
                <a:lnTo>
                  <a:pt x="8709424" y="311422"/>
                </a:lnTo>
                <a:lnTo>
                  <a:pt x="8682881" y="274719"/>
                </a:lnTo>
                <a:lnTo>
                  <a:pt x="8654095" y="239837"/>
                </a:lnTo>
                <a:lnTo>
                  <a:pt x="8623173" y="206882"/>
                </a:lnTo>
                <a:lnTo>
                  <a:pt x="8590218" y="175960"/>
                </a:lnTo>
                <a:lnTo>
                  <a:pt x="8555336" y="147174"/>
                </a:lnTo>
                <a:lnTo>
                  <a:pt x="8518633" y="120631"/>
                </a:lnTo>
                <a:lnTo>
                  <a:pt x="8480213" y="96435"/>
                </a:lnTo>
                <a:lnTo>
                  <a:pt x="8440182" y="74692"/>
                </a:lnTo>
                <a:lnTo>
                  <a:pt x="8398644" y="55506"/>
                </a:lnTo>
                <a:lnTo>
                  <a:pt x="8355706" y="38984"/>
                </a:lnTo>
                <a:lnTo>
                  <a:pt x="8311472" y="25230"/>
                </a:lnTo>
                <a:lnTo>
                  <a:pt x="8266048" y="14350"/>
                </a:lnTo>
                <a:lnTo>
                  <a:pt x="8219537" y="6447"/>
                </a:lnTo>
                <a:lnTo>
                  <a:pt x="8172047" y="1629"/>
                </a:lnTo>
                <a:lnTo>
                  <a:pt x="8123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7693" y="81889"/>
            <a:ext cx="52425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620" y="2019571"/>
            <a:ext cx="11376761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微軟正黑體"/>
                <a:cs typeface="微軟正黑體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FB676-0DE4-4A1A-826C-BBB0B450912E}" type="datetime1">
              <a:rPr lang="en-US" altLang="zh-TW" smtClean="0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156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609585" eaLnBrk="1" hangingPunct="1">
        <a:defRPr>
          <a:latin typeface="+mn-lt"/>
          <a:ea typeface="+mn-ea"/>
          <a:cs typeface="+mn-cs"/>
        </a:defRPr>
      </a:lvl2pPr>
      <a:lvl3pPr marL="1219170" eaLnBrk="1" hangingPunct="1">
        <a:defRPr>
          <a:latin typeface="+mn-lt"/>
          <a:ea typeface="+mn-ea"/>
          <a:cs typeface="+mn-cs"/>
        </a:defRPr>
      </a:lvl3pPr>
      <a:lvl4pPr marL="1828754" eaLnBrk="1" hangingPunct="1">
        <a:defRPr>
          <a:latin typeface="+mn-lt"/>
          <a:ea typeface="+mn-ea"/>
          <a:cs typeface="+mn-cs"/>
        </a:defRPr>
      </a:lvl4pPr>
      <a:lvl5pPr marL="2438339" eaLnBrk="1" hangingPunct="1">
        <a:defRPr>
          <a:latin typeface="+mn-lt"/>
          <a:ea typeface="+mn-ea"/>
          <a:cs typeface="+mn-cs"/>
        </a:defRPr>
      </a:lvl5pPr>
      <a:lvl6pPr marL="3047924" eaLnBrk="1" hangingPunct="1">
        <a:defRPr>
          <a:latin typeface="+mn-lt"/>
          <a:ea typeface="+mn-ea"/>
          <a:cs typeface="+mn-cs"/>
        </a:defRPr>
      </a:lvl6pPr>
      <a:lvl7pPr marL="3657509" eaLnBrk="1" hangingPunct="1">
        <a:defRPr>
          <a:latin typeface="+mn-lt"/>
          <a:ea typeface="+mn-ea"/>
          <a:cs typeface="+mn-cs"/>
        </a:defRPr>
      </a:lvl7pPr>
      <a:lvl8pPr marL="4267093" eaLnBrk="1" hangingPunct="1">
        <a:defRPr>
          <a:latin typeface="+mn-lt"/>
          <a:ea typeface="+mn-ea"/>
          <a:cs typeface="+mn-cs"/>
        </a:defRPr>
      </a:lvl8pPr>
      <a:lvl9pPr marL="4876678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609585" eaLnBrk="1" hangingPunct="1">
        <a:defRPr>
          <a:latin typeface="+mn-lt"/>
          <a:ea typeface="+mn-ea"/>
          <a:cs typeface="+mn-cs"/>
        </a:defRPr>
      </a:lvl2pPr>
      <a:lvl3pPr marL="1219170" eaLnBrk="1" hangingPunct="1">
        <a:defRPr>
          <a:latin typeface="+mn-lt"/>
          <a:ea typeface="+mn-ea"/>
          <a:cs typeface="+mn-cs"/>
        </a:defRPr>
      </a:lvl3pPr>
      <a:lvl4pPr marL="1828754" eaLnBrk="1" hangingPunct="1">
        <a:defRPr>
          <a:latin typeface="+mn-lt"/>
          <a:ea typeface="+mn-ea"/>
          <a:cs typeface="+mn-cs"/>
        </a:defRPr>
      </a:lvl4pPr>
      <a:lvl5pPr marL="2438339" eaLnBrk="1" hangingPunct="1">
        <a:defRPr>
          <a:latin typeface="+mn-lt"/>
          <a:ea typeface="+mn-ea"/>
          <a:cs typeface="+mn-cs"/>
        </a:defRPr>
      </a:lvl5pPr>
      <a:lvl6pPr marL="3047924" eaLnBrk="1" hangingPunct="1">
        <a:defRPr>
          <a:latin typeface="+mn-lt"/>
          <a:ea typeface="+mn-ea"/>
          <a:cs typeface="+mn-cs"/>
        </a:defRPr>
      </a:lvl6pPr>
      <a:lvl7pPr marL="3657509" eaLnBrk="1" hangingPunct="1">
        <a:defRPr>
          <a:latin typeface="+mn-lt"/>
          <a:ea typeface="+mn-ea"/>
          <a:cs typeface="+mn-cs"/>
        </a:defRPr>
      </a:lvl7pPr>
      <a:lvl8pPr marL="4267093" eaLnBrk="1" hangingPunct="1">
        <a:defRPr>
          <a:latin typeface="+mn-lt"/>
          <a:ea typeface="+mn-ea"/>
          <a:cs typeface="+mn-cs"/>
        </a:defRPr>
      </a:lvl8pPr>
      <a:lvl9pPr marL="4876678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059F77-5511-4663-9AC4-88852BA3C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218" y="1204783"/>
            <a:ext cx="11206272" cy="1654378"/>
          </a:xfrm>
        </p:spPr>
        <p:txBody>
          <a:bodyPr>
            <a:normAutofit fontScale="90000"/>
          </a:bodyPr>
          <a:lstStyle/>
          <a:p>
            <a:br>
              <a:rPr lang="en-US" altLang="zh-TW" dirty="0"/>
            </a:br>
            <a:r>
              <a:rPr lang="zh-TW" altLang="zh-TW" dirty="0"/>
              <a:t>稀土自主化關鍵製程、輔料耗材與新應用</a:t>
            </a:r>
            <a:r>
              <a:rPr lang="zh-TW" altLang="en-US" dirty="0"/>
              <a:t>計畫</a:t>
            </a:r>
            <a:br>
              <a:rPr lang="en-US" altLang="zh-TW" dirty="0"/>
            </a:br>
            <a:r>
              <a:rPr lang="zh-TW" altLang="en-US" dirty="0"/>
              <a:t>說明簡報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482BB12-BA66-4C79-A725-2BA3D0B69F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經濟部產業技術司</a:t>
            </a:r>
            <a:endParaRPr lang="en-US" altLang="zh-TW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9CDA71A-DB34-4C88-8989-965C848F6E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altLang="zh-TW" sz="2000" dirty="0"/>
              <a:t>115</a:t>
            </a:r>
            <a:r>
              <a:rPr lang="zh-TW" altLang="en-US" sz="2000" dirty="0"/>
              <a:t>年</a:t>
            </a:r>
            <a:r>
              <a:rPr lang="en-US" altLang="zh-TW" sz="2000" dirty="0"/>
              <a:t>9</a:t>
            </a:r>
            <a:r>
              <a:rPr lang="zh-TW" altLang="en-US" sz="2000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546685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42B05CDE-9921-4AB9-BBB3-6C249931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397325"/>
            <a:ext cx="4625162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solidFill>
                  <a:schemeClr val="tx1"/>
                </a:solidFill>
              </a:rPr>
              <a:t>報告內容</a:t>
            </a:r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F6EE4DF4-AE99-4C68-8F01-1AAE55459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0586" y="0"/>
            <a:ext cx="6971413" cy="6539023"/>
          </a:xfrm>
        </p:spPr>
        <p:txBody>
          <a:bodyPr anchor="ctr">
            <a:normAutofit/>
          </a:bodyPr>
          <a:lstStyle/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背景說明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補助範疇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申請對象、資格及注意事項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補助科目及比例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審查方式</a:t>
            </a:r>
            <a:r>
              <a:rPr lang="en-US" altLang="zh-TW" sz="3600" dirty="0"/>
              <a:t>/</a:t>
            </a:r>
            <a:r>
              <a:rPr lang="zh-TW" altLang="en-US" sz="3600" dirty="0"/>
              <a:t>流程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審查重點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申請應備文件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預定作業時程</a:t>
            </a:r>
            <a:endParaRPr lang="en-US" altLang="zh-TW" sz="3600" dirty="0"/>
          </a:p>
          <a:p>
            <a:pPr marL="1143000" indent="-1143000">
              <a:lnSpc>
                <a:spcPct val="100000"/>
              </a:lnSpc>
              <a:buFont typeface="+mj-ea"/>
              <a:buAutoNum type="ea1ChtPeriod"/>
            </a:pPr>
            <a:r>
              <a:rPr lang="zh-TW" altLang="en-US" sz="3600" dirty="0"/>
              <a:t>其它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377193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41580"/>
          </a:xfrm>
        </p:spPr>
        <p:txBody>
          <a:bodyPr/>
          <a:lstStyle/>
          <a:p>
            <a:pPr algn="ctr"/>
            <a:r>
              <a:rPr lang="zh-TW" altLang="en-US" dirty="0"/>
              <a:t>一、背景說明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B344C2F-4F27-4F4A-9B84-8293CFD0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175" y="1151467"/>
            <a:ext cx="11456895" cy="379419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依據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115 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年 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1 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月 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29 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日「第六屆臺美經濟繁榮夥伴對話（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EPPD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）」簽署「矽盛世宣言及臺美經濟安全合作聯合聲明」。</a:t>
            </a:r>
            <a:r>
              <a:rPr lang="zh-TW" altLang="en-US" sz="3200" dirty="0">
                <a:cs typeface="Times New Roman" panose="02020603050405020304" pitchFamily="18" charset="0"/>
              </a:rPr>
              <a:t>及</a:t>
            </a:r>
            <a:r>
              <a:rPr lang="en-US" altLang="zh-TW" sz="3200" dirty="0">
                <a:cs typeface="Times New Roman" panose="02020603050405020304" pitchFamily="18" charset="0"/>
              </a:rPr>
              <a:t>115</a:t>
            </a:r>
            <a:r>
              <a:rPr lang="zh-TW" altLang="en-US" sz="3200" dirty="0">
                <a:cs typeface="Times New Roman" panose="02020603050405020304" pitchFamily="18" charset="0"/>
              </a:rPr>
              <a:t>年</a:t>
            </a:r>
            <a:r>
              <a:rPr lang="en-US" altLang="zh-TW" sz="3200" dirty="0">
                <a:cs typeface="Times New Roman" panose="02020603050405020304" pitchFamily="18" charset="0"/>
              </a:rPr>
              <a:t>2</a:t>
            </a:r>
            <a:r>
              <a:rPr lang="zh-TW" altLang="en-US" sz="3200" dirty="0">
                <a:cs typeface="Times New Roman" panose="02020603050405020304" pitchFamily="18" charset="0"/>
              </a:rPr>
              <a:t>月</a:t>
            </a:r>
            <a:r>
              <a:rPr lang="en-US" altLang="zh-TW" sz="3200" dirty="0">
                <a:cs typeface="Times New Roman" panose="02020603050405020304" pitchFamily="18" charset="0"/>
              </a:rPr>
              <a:t>24</a:t>
            </a:r>
            <a:r>
              <a:rPr lang="zh-TW" altLang="en-US" sz="3200" dirty="0">
                <a:cs typeface="Times New Roman" panose="02020603050405020304" pitchFamily="18" charset="0"/>
              </a:rPr>
              <a:t>行政院施政報告提及，政府將以十三項戰略產業中的關鍵礦物政策，建立我國稀土精煉自主能力，強化國家稀土產業供應鏈韌性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en-US" sz="3200" dirty="0">
                <a:cs typeface="Times New Roman" panose="02020603050405020304" pitchFamily="18" charset="0"/>
              </a:rPr>
              <a:t>經濟部產業技術司持續</a:t>
            </a:r>
            <a:r>
              <a:rPr lang="zh-TW" altLang="zh-TW" sz="3200" dirty="0">
                <a:cs typeface="Times New Roman" panose="02020603050405020304" pitchFamily="18" charset="0"/>
              </a:rPr>
              <a:t>發展稀土製程與新應用驗證能量，</a:t>
            </a:r>
            <a:r>
              <a:rPr lang="zh-TW" altLang="en-US" sz="3200" dirty="0">
                <a:cs typeface="Times New Roman" panose="02020603050405020304" pitchFamily="18" charset="0"/>
              </a:rPr>
              <a:t>補助</a:t>
            </a:r>
            <a:r>
              <a:rPr lang="zh-TW" altLang="zh-TW" sz="3200" dirty="0">
                <a:cs typeface="Times New Roman" panose="02020603050405020304" pitchFamily="18" charset="0"/>
              </a:rPr>
              <a:t>稀土自主化關鍵製程、輔料耗材與新應用開發</a:t>
            </a:r>
            <a:r>
              <a:rPr lang="zh-TW" altLang="en-US" sz="3200" dirty="0">
                <a:cs typeface="Times New Roman" panose="02020603050405020304" pitchFamily="18" charset="0"/>
              </a:rPr>
              <a:t>，推動國內業者於</a:t>
            </a:r>
            <a:r>
              <a:rPr lang="en-US" altLang="zh-TW" sz="3200" dirty="0">
                <a:cs typeface="Times New Roman" panose="02020603050405020304" pitchFamily="18" charset="0"/>
              </a:rPr>
              <a:t>2030</a:t>
            </a:r>
            <a:r>
              <a:rPr lang="zh-TW" altLang="en-US" sz="3200" dirty="0">
                <a:cs typeface="Times New Roman" panose="02020603050405020304" pitchFamily="18" charset="0"/>
              </a:rPr>
              <a:t>年前完成核心技術開發，</a:t>
            </a:r>
            <a:r>
              <a:rPr lang="zh-TW" altLang="zh-TW" sz="3200" dirty="0">
                <a:cs typeface="Times New Roman" panose="02020603050405020304" pitchFamily="18" charset="0"/>
              </a:rPr>
              <a:t>建立國內稀土關鍵製程、輔料與耗材自主供應能力。支撐</a:t>
            </a:r>
            <a:r>
              <a:rPr lang="zh-TW" altLang="en-US" sz="3200" dirty="0">
                <a:cs typeface="Times New Roman" panose="02020603050405020304" pitchFamily="18" charset="0"/>
              </a:rPr>
              <a:t>未來</a:t>
            </a:r>
            <a:r>
              <a:rPr lang="zh-TW" altLang="zh-TW" sz="3200" dirty="0">
                <a:cs typeface="Times New Roman" panose="02020603050405020304" pitchFamily="18" charset="0"/>
              </a:rPr>
              <a:t>產業</a:t>
            </a:r>
            <a:r>
              <a:rPr lang="zh-TW" altLang="en-US" sz="3200" dirty="0">
                <a:cs typeface="Times New Roman" panose="02020603050405020304" pitchFamily="18" charset="0"/>
              </a:rPr>
              <a:t>發展需求。</a:t>
            </a:r>
          </a:p>
        </p:txBody>
      </p:sp>
    </p:spTree>
    <p:extLst>
      <p:ext uri="{BB962C8B-B14F-4D97-AF65-F5344CB8AC3E}">
        <p14:creationId xmlns:p14="http://schemas.microsoft.com/office/powerpoint/2010/main" val="159244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41580"/>
          </a:xfrm>
        </p:spPr>
        <p:txBody>
          <a:bodyPr/>
          <a:lstStyle/>
          <a:p>
            <a:pPr algn="ctr"/>
            <a:r>
              <a:rPr lang="zh-TW" altLang="en-US" dirty="0"/>
              <a:t>二、補助範疇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B344C2F-4F27-4F4A-9B84-8293CFD0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61" y="1112938"/>
            <a:ext cx="11171685" cy="1773137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en-US" sz="3200" dirty="0">
                <a:cs typeface="Times New Roman" panose="02020603050405020304" pitchFamily="18" charset="0"/>
              </a:rPr>
              <a:t>本補助鼓勵國內企業投入</a:t>
            </a:r>
            <a:r>
              <a:rPr lang="zh-TW" altLang="zh-TW" sz="3200" dirty="0">
                <a:cs typeface="Times New Roman" panose="02020603050405020304" pitchFamily="18" charset="0"/>
              </a:rPr>
              <a:t>稀土自主化關鍵製程、輔料耗材與新應用開發</a:t>
            </a:r>
            <a:r>
              <a:rPr lang="zh-TW" altLang="en-US" sz="3200" dirty="0">
                <a:cs typeface="Times New Roman" panose="02020603050405020304" pitchFamily="18" charset="0"/>
              </a:rPr>
              <a:t>等關鍵技術研發，驅動廠商建置稀土提煉產線技術布局，</a:t>
            </a:r>
            <a:r>
              <a:rPr lang="en-US" altLang="zh-TW" sz="3200" dirty="0">
                <a:cs typeface="Times New Roman" panose="02020603050405020304" pitchFamily="18" charset="0"/>
              </a:rPr>
              <a:t>2030</a:t>
            </a:r>
            <a:r>
              <a:rPr lang="zh-TW" altLang="en-US" sz="3200" dirty="0">
                <a:cs typeface="Times New Roman" panose="02020603050405020304" pitchFamily="18" charset="0"/>
              </a:rPr>
              <a:t>年滿足我國</a:t>
            </a:r>
            <a:r>
              <a:rPr lang="en-US" altLang="zh-TW" sz="3200" dirty="0">
                <a:cs typeface="Times New Roman" panose="02020603050405020304" pitchFamily="18" charset="0"/>
              </a:rPr>
              <a:t>50%</a:t>
            </a:r>
            <a:r>
              <a:rPr lang="zh-TW" altLang="en-US" sz="3200" dirty="0">
                <a:cs typeface="Times New Roman" panose="02020603050405020304" pitchFamily="18" charset="0"/>
              </a:rPr>
              <a:t>稀土磁石需求</a:t>
            </a:r>
            <a:r>
              <a:rPr lang="zh-TW" altLang="zh-TW" sz="3200" dirty="0">
                <a:cs typeface="Times New Roman" panose="02020603050405020304" pitchFamily="18" charset="0"/>
              </a:rPr>
              <a:t>。 </a:t>
            </a:r>
            <a:endParaRPr lang="en-US" altLang="zh-TW" sz="3200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73F943E-63F4-133B-73E0-A21D8562D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5257"/>
              </p:ext>
            </p:extLst>
          </p:nvPr>
        </p:nvGraphicFramePr>
        <p:xfrm>
          <a:off x="271306" y="2785134"/>
          <a:ext cx="11766620" cy="287298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35463">
                  <a:extLst>
                    <a:ext uri="{9D8B030D-6E8A-4147-A177-3AD203B41FA5}">
                      <a16:colId xmlns:a16="http://schemas.microsoft.com/office/drawing/2014/main" val="69934078"/>
                    </a:ext>
                  </a:extLst>
                </a:gridCol>
                <a:gridCol w="3667649">
                  <a:extLst>
                    <a:ext uri="{9D8B030D-6E8A-4147-A177-3AD203B41FA5}">
                      <a16:colId xmlns:a16="http://schemas.microsoft.com/office/drawing/2014/main" val="4198381847"/>
                    </a:ext>
                  </a:extLst>
                </a:gridCol>
                <a:gridCol w="3336052">
                  <a:extLst>
                    <a:ext uri="{9D8B030D-6E8A-4147-A177-3AD203B41FA5}">
                      <a16:colId xmlns:a16="http://schemas.microsoft.com/office/drawing/2014/main" val="1504740370"/>
                    </a:ext>
                  </a:extLst>
                </a:gridCol>
                <a:gridCol w="3627456">
                  <a:extLst>
                    <a:ext uri="{9D8B030D-6E8A-4147-A177-3AD203B41FA5}">
                      <a16:colId xmlns:a16="http://schemas.microsoft.com/office/drawing/2014/main" val="3811232244"/>
                    </a:ext>
                  </a:extLst>
                </a:gridCol>
              </a:tblGrid>
              <a:tr h="37362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bg1"/>
                          </a:solidFill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領域類別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自主化</a:t>
                      </a:r>
                      <a:r>
                        <a:rPr lang="zh-TW" altLang="zh-TW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關鍵製程</a:t>
                      </a:r>
                      <a:r>
                        <a:rPr lang="zh-TW" altLang="zh-TW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zh-TW" altLang="en-US" sz="1800" b="1" dirty="0">
                        <a:solidFill>
                          <a:schemeClr val="bg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zh-TW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關鍵輔料及耗材</a:t>
                      </a:r>
                      <a:r>
                        <a:rPr lang="zh-TW" altLang="zh-TW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zh-TW" altLang="en-US" sz="1800" b="1" dirty="0">
                        <a:solidFill>
                          <a:schemeClr val="bg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新</a:t>
                      </a:r>
                      <a:r>
                        <a:rPr lang="zh-TW" altLang="zh-TW" sz="1800" b="1" kern="1200" dirty="0">
                          <a:solidFill>
                            <a:schemeClr val="lt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應用</a:t>
                      </a:r>
                      <a:r>
                        <a:rPr lang="zh-TW" altLang="zh-TW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zh-TW" altLang="en-US" sz="1800" b="1" dirty="0">
                        <a:solidFill>
                          <a:schemeClr val="bg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8239054"/>
                  </a:ext>
                </a:extLst>
              </a:tr>
              <a:tr h="199269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類別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熔鹽電解稀土金屬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試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量產技術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金屬熱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還原稀土金屬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試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量產技術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無重稀土磁石相關磁石試量產</a:t>
                      </a:r>
                      <a:r>
                        <a:rPr lang="zh-TW" altLang="en-US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高效動力型磁石試量產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合金與磁石製造整合製程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技術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 defTabSz="914400" rtl="0" eaLnBrk="1" latinLnBrk="0" hangingPunct="1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稀土氧化物提煉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試量產技術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熔鹽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氟化物合成與試量產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技術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磺化煤油合成與試量產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技術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稀土萃取劑合成與試量產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熔鹽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電解用高耐受坩堝設計驗證與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試量產技術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熔鹽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電解用電極材料設計驗證與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試量產技術</a:t>
                      </a:r>
                      <a:endParaRPr lang="en-US" altLang="zh-TW" sz="1600" b="0" kern="1200" baseline="300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無人機與機器人高溫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磁石馬達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高功率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雷射源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與稀土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雷射晶體長晶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半導體</a:t>
                      </a: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抗蝕塗層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dirty="0"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拋光材料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多波段吸收防護與機能塗料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摻稀土光纖材料與元件製程</a:t>
                      </a:r>
                      <a:endParaRPr lang="en-US" altLang="zh-TW" sz="1600" kern="1200" dirty="0">
                        <a:solidFill>
                          <a:schemeClr val="dk1"/>
                        </a:solidFill>
                        <a:effectLst/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  <a:p>
                      <a:pPr marL="342900" indent="-342900" algn="just"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稀土</a:t>
                      </a:r>
                      <a:r>
                        <a:rPr lang="zh-TW" altLang="zh-TW" sz="1600" kern="1200" dirty="0">
                          <a:solidFill>
                            <a:schemeClr val="dk1"/>
                          </a:solidFill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  <a:cs typeface="+mn-cs"/>
                        </a:rPr>
                        <a:t>紅外光學材料與元件</a:t>
                      </a:r>
                      <a:r>
                        <a:rPr lang="zh-TW" altLang="zh-TW" sz="1600" dirty="0">
                          <a:effectLst/>
                          <a:latin typeface="Microsoft JhengHei" panose="020B0604030504040204" pitchFamily="34" charset="-120"/>
                          <a:ea typeface="Microsoft JhengHei" panose="020B0604030504040204" pitchFamily="34" charset="-120"/>
                        </a:rPr>
                        <a:t> </a:t>
                      </a:r>
                      <a:endParaRPr lang="zh-TW" altLang="en-US" sz="1600" b="0" kern="1200" dirty="0">
                        <a:solidFill>
                          <a:schemeClr val="tx1"/>
                        </a:solidFill>
                        <a:latin typeface="Microsoft JhengHei" panose="020B0604030504040204" pitchFamily="34" charset="-120"/>
                        <a:ea typeface="Microsoft JhengHei" panose="020B0604030504040204" pitchFamily="34" charset="-12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844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618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三、</a:t>
            </a:r>
            <a:r>
              <a:rPr lang="zh-TW" altLang="en-US" sz="4400" dirty="0"/>
              <a:t>申請對象、資格及注意事項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B344C2F-4F27-4F4A-9B84-8293CFD0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51" y="1201479"/>
            <a:ext cx="10866476" cy="495477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zh-TW" sz="3200" dirty="0">
                <a:cs typeface="Times New Roman" panose="02020603050405020304" pitchFamily="18" charset="0"/>
              </a:rPr>
              <a:t>可由單一企業或多家企業聯合</a:t>
            </a:r>
            <a:r>
              <a:rPr lang="zh-TW" altLang="en-US" sz="3200" dirty="0">
                <a:cs typeface="Times New Roman" panose="02020603050405020304" pitchFamily="18" charset="0"/>
              </a:rPr>
              <a:t>提出</a:t>
            </a:r>
            <a:r>
              <a:rPr lang="zh-TW" altLang="zh-TW" sz="3200" dirty="0">
                <a:cs typeface="Times New Roman" panose="02020603050405020304" pitchFamily="18" charset="0"/>
              </a:rPr>
              <a:t>申請</a:t>
            </a:r>
            <a:r>
              <a:rPr lang="zh-TW" altLang="en-US" sz="3200" dirty="0">
                <a:cs typeface="Times New Roman" panose="02020603050405020304" pitchFamily="18" charset="0"/>
              </a:rPr>
              <a:t>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en-US" sz="3200" dirty="0">
                <a:cs typeface="Times New Roman" panose="02020603050405020304" pitchFamily="18" charset="0"/>
              </a:rPr>
              <a:t>申請之企業應符合下列申請資格：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3200" dirty="0">
                <a:cs typeface="Times New Roman" panose="02020603050405020304" pitchFamily="18" charset="0"/>
              </a:rPr>
              <a:t>國內</a:t>
            </a:r>
            <a:r>
              <a:rPr lang="zh-TW" altLang="zh-TW" sz="3200" dirty="0">
                <a:cs typeface="Times New Roman" panose="02020603050405020304" pitchFamily="18" charset="0"/>
              </a:rPr>
              <a:t>依公司法登記成立之公司，含獨資、合夥、有限合夥事業或公司。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zh-TW" sz="3200" dirty="0">
                <a:cs typeface="Times New Roman" panose="02020603050405020304" pitchFamily="18" charset="0"/>
              </a:rPr>
              <a:t>非屬銀行拒絕往來戶，且公司淨值</a:t>
            </a:r>
            <a:r>
              <a:rPr lang="en-US" altLang="zh-TW" sz="3200" dirty="0">
                <a:cs typeface="Times New Roman" panose="02020603050405020304" pitchFamily="18" charset="0"/>
              </a:rPr>
              <a:t>(</a:t>
            </a:r>
            <a:r>
              <a:rPr lang="zh-TW" altLang="zh-TW" sz="3200" dirty="0">
                <a:cs typeface="Times New Roman" panose="02020603050405020304" pitchFamily="18" charset="0"/>
              </a:rPr>
              <a:t>股東權益</a:t>
            </a:r>
            <a:r>
              <a:rPr lang="en-US" altLang="zh-TW" sz="3200" dirty="0">
                <a:cs typeface="Times New Roman" panose="02020603050405020304" pitchFamily="18" charset="0"/>
              </a:rPr>
              <a:t>)</a:t>
            </a:r>
            <a:r>
              <a:rPr lang="zh-TW" altLang="zh-TW" sz="3200" dirty="0">
                <a:cs typeface="Times New Roman" panose="02020603050405020304" pitchFamily="18" charset="0"/>
              </a:rPr>
              <a:t>為正值。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lvl="1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zh-TW" sz="3200" dirty="0">
                <a:cs typeface="Times New Roman" panose="02020603050405020304" pitchFamily="18" charset="0"/>
              </a:rPr>
              <a:t>不得為陸資來臺投資事業；其依本部投審司陸資來臺投資事業名錄認定之。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zh-TW" sz="3200" dirty="0">
                <a:cs typeface="Times New Roman" panose="02020603050405020304" pitchFamily="18" charset="0"/>
              </a:rPr>
              <a:t>申請廠商應提出員工加薪規劃</a:t>
            </a:r>
            <a:r>
              <a:rPr lang="zh-TW" altLang="en-US" sz="3200" dirty="0"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834089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95EAB05-70CA-4CDF-91B0-8CF28F94C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70" y="1847676"/>
            <a:ext cx="10185990" cy="3803066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四、</a:t>
            </a:r>
            <a:r>
              <a:rPr lang="zh-TW" altLang="en-US" sz="4400" dirty="0"/>
              <a:t>補助科目及比例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B344C2F-4F27-4F4A-9B84-8293CFD0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51" y="1201480"/>
            <a:ext cx="10866476" cy="103135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</a:pPr>
            <a:r>
              <a:rPr lang="zh-TW" altLang="en-US" sz="3200" dirty="0">
                <a:cs typeface="Times New Roman" panose="02020603050405020304" pitchFamily="18" charset="0"/>
              </a:rPr>
              <a:t>計畫期程：以</a:t>
            </a:r>
            <a:r>
              <a:rPr lang="zh-TW" altLang="en-US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不</a:t>
            </a:r>
            <a:r>
              <a:rPr lang="zh-TW" altLang="zh-TW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超過</a:t>
            </a:r>
            <a:r>
              <a:rPr lang="en-US" altLang="zh-TW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2</a:t>
            </a:r>
            <a:r>
              <a:rPr lang="zh-TW" altLang="zh-TW" sz="3200" dirty="0">
                <a:solidFill>
                  <a:srgbClr val="C00000"/>
                </a:solidFill>
                <a:cs typeface="Times New Roman" panose="02020603050405020304" pitchFamily="18" charset="0"/>
              </a:rPr>
              <a:t>年</a:t>
            </a:r>
            <a:r>
              <a:rPr lang="zh-TW" altLang="zh-TW" sz="3200" dirty="0">
                <a:cs typeface="Times New Roman" panose="02020603050405020304" pitchFamily="18" charset="0"/>
              </a:rPr>
              <a:t>為原則</a:t>
            </a:r>
            <a:endParaRPr lang="zh-TW" altLang="en-US" sz="3200" dirty="0"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F91B5AC-7D9C-4DAA-BB3C-6C2141D81633}"/>
              </a:ext>
            </a:extLst>
          </p:cNvPr>
          <p:cNvSpPr txBox="1"/>
          <p:nvPr/>
        </p:nvSpPr>
        <p:spPr>
          <a:xfrm>
            <a:off x="8100185" y="5003341"/>
            <a:ext cx="143946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TW" altLang="en-US" sz="22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差旅費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E9E356D-5052-45A3-A3FA-B99418046228}"/>
              </a:ext>
            </a:extLst>
          </p:cNvPr>
          <p:cNvSpPr txBox="1"/>
          <p:nvPr/>
        </p:nvSpPr>
        <p:spPr>
          <a:xfrm>
            <a:off x="871870" y="5650742"/>
            <a:ext cx="11025963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補助比例</a:t>
            </a:r>
            <a:r>
              <a:rPr lang="zh-TW" altLang="zh-TW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最</a:t>
            </a:r>
            <a:r>
              <a:rPr lang="zh-TW" altLang="en-US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低</a:t>
            </a:r>
            <a:r>
              <a:rPr lang="en-US" altLang="zh-TW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40%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最高不超過計畫總經費之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50%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，其餘部分由申請單位自籌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400"/>
              </a:lnSpc>
              <a:buFont typeface="Wingdings" panose="05000000000000000000" pitchFamily="2" charset="2"/>
              <a:buChar char="l"/>
            </a:pP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技術引進與委託比例超過總經費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40%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以上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含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，須敍明理由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9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五、</a:t>
            </a:r>
            <a:r>
              <a:rPr lang="zh-TW" altLang="en-US" sz="4400" dirty="0"/>
              <a:t>審查方式</a:t>
            </a:r>
            <a:r>
              <a:rPr lang="en-US" altLang="zh-TW" sz="4400" dirty="0"/>
              <a:t>/</a:t>
            </a:r>
            <a:r>
              <a:rPr lang="zh-TW" altLang="en-US" sz="4400" dirty="0"/>
              <a:t>流程</a:t>
            </a:r>
            <a:r>
              <a:rPr lang="en-US" altLang="zh-TW" sz="4400" dirty="0"/>
              <a:t>(1/2)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BB344C2F-4F27-4F4A-9B84-8293CFD0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51" y="1201479"/>
            <a:ext cx="10866476" cy="4954771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zh-TW" sz="3200" dirty="0">
                <a:cs typeface="Times New Roman" panose="02020603050405020304" pitchFamily="18" charset="0"/>
              </a:rPr>
              <a:t>計畫審查</a:t>
            </a:r>
            <a:r>
              <a:rPr lang="zh-TW" altLang="en-US" sz="3200" dirty="0">
                <a:cs typeface="Times New Roman" panose="02020603050405020304" pitchFamily="18" charset="0"/>
              </a:rPr>
              <a:t>：分為財務</a:t>
            </a:r>
            <a:r>
              <a:rPr lang="zh-TW" altLang="zh-TW" sz="3200" dirty="0">
                <a:cs typeface="Times New Roman" panose="02020603050405020304" pitchFamily="18" charset="0"/>
              </a:rPr>
              <a:t>審查與</a:t>
            </a:r>
            <a:r>
              <a:rPr lang="zh-TW" altLang="en-US" sz="3200" dirty="0">
                <a:cs typeface="Times New Roman" panose="02020603050405020304" pitchFamily="18" charset="0"/>
              </a:rPr>
              <a:t>技術</a:t>
            </a:r>
            <a:r>
              <a:rPr lang="zh-TW" altLang="zh-TW" sz="3200" dirty="0">
                <a:cs typeface="Times New Roman" panose="02020603050405020304" pitchFamily="18" charset="0"/>
              </a:rPr>
              <a:t>審查兩部分</a:t>
            </a:r>
          </a:p>
          <a:p>
            <a:pPr marL="914400" lvl="2" indent="-4572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>
                <a:cs typeface="Times New Roman" panose="02020603050405020304" pitchFamily="18" charset="0"/>
              </a:rPr>
              <a:t>財務</a:t>
            </a:r>
            <a:r>
              <a:rPr lang="zh-TW" altLang="zh-TW" sz="3200" dirty="0">
                <a:cs typeface="Times New Roman" panose="02020603050405020304" pitchFamily="18" charset="0"/>
              </a:rPr>
              <a:t>審查：申請單位及負責人等</a:t>
            </a:r>
            <a:r>
              <a:rPr lang="zh-TW" altLang="en-US" sz="3200" dirty="0">
                <a:cs typeface="Times New Roman" panose="02020603050405020304" pitchFamily="18" charset="0"/>
              </a:rPr>
              <a:t>往來</a:t>
            </a:r>
            <a:r>
              <a:rPr lang="zh-TW" altLang="zh-TW" sz="3200" dirty="0">
                <a:cs typeface="Times New Roman" panose="02020603050405020304" pitchFamily="18" charset="0"/>
              </a:rPr>
              <a:t>金融機構債票信資料。</a:t>
            </a:r>
          </a:p>
          <a:p>
            <a:pPr marL="914400" lvl="2" indent="-4572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en-US" sz="3200" dirty="0">
                <a:cs typeface="Times New Roman" panose="02020603050405020304" pitchFamily="18" charset="0"/>
              </a:rPr>
              <a:t>技術</a:t>
            </a:r>
            <a:r>
              <a:rPr lang="zh-TW" altLang="zh-TW" sz="3200" dirty="0">
                <a:cs typeface="Times New Roman" panose="02020603050405020304" pitchFamily="18" charset="0"/>
              </a:rPr>
              <a:t>審查：依公告領域採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構想審查與計畫</a:t>
            </a:r>
            <a:r>
              <a:rPr lang="zh-TW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審查</a:t>
            </a:r>
            <a:r>
              <a:rPr lang="zh-TW" alt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兩階段審查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(</a:t>
            </a:r>
            <a:r>
              <a:rPr lang="zh-TW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計畫書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)</a:t>
            </a:r>
            <a:r>
              <a:rPr lang="zh-TW" altLang="zh-TW" sz="3200" dirty="0">
                <a:cs typeface="Times New Roman" panose="02020603050405020304" pitchFamily="18" charset="0"/>
              </a:rPr>
              <a:t>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marL="914400" lvl="2" indent="-45720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TW" altLang="zh-TW" sz="3200" dirty="0">
                <a:cs typeface="Times New Roman" panose="02020603050405020304" pitchFamily="18" charset="0"/>
              </a:rPr>
              <a:t>審查重點</a:t>
            </a:r>
            <a:r>
              <a:rPr lang="zh-TW" altLang="en-US" sz="3200" dirty="0">
                <a:cs typeface="Times New Roman" panose="02020603050405020304" pitchFamily="18" charset="0"/>
              </a:rPr>
              <a:t>：</a:t>
            </a:r>
            <a:r>
              <a:rPr lang="zh-TW" altLang="zh-TW" sz="3200" dirty="0">
                <a:cs typeface="Times New Roman" panose="02020603050405020304" pitchFamily="18" charset="0"/>
              </a:rPr>
              <a:t>審查重點為市場價值、技術層次</a:t>
            </a:r>
            <a:r>
              <a:rPr lang="zh-TW" altLang="en-US" sz="3200" dirty="0">
                <a:cs typeface="Times New Roman" panose="02020603050405020304" pitchFamily="18" charset="0"/>
              </a:rPr>
              <a:t>、</a:t>
            </a:r>
            <a:r>
              <a:rPr lang="zh-TW" altLang="zh-TW" sz="3200" dirty="0">
                <a:cs typeface="Times New Roman" panose="02020603050405020304" pitchFamily="18" charset="0"/>
              </a:rPr>
              <a:t>計畫可行性</a:t>
            </a:r>
            <a:r>
              <a:rPr lang="zh-TW" altLang="en-US" sz="3200" dirty="0">
                <a:cs typeface="Times New Roman" panose="02020603050405020304" pitchFamily="18" charset="0"/>
              </a:rPr>
              <a:t>及</a:t>
            </a:r>
            <a:r>
              <a:rPr lang="zh-TW" altLang="zh-TW" sz="3200" dirty="0">
                <a:cs typeface="Times New Roman" panose="02020603050405020304" pitchFamily="18" charset="0"/>
              </a:rPr>
              <a:t>加分項目</a:t>
            </a:r>
            <a:r>
              <a:rPr lang="en-US" altLang="zh-TW" sz="3200" dirty="0">
                <a:cs typeface="Times New Roman" panose="02020603050405020304" pitchFamily="18" charset="0"/>
              </a:rPr>
              <a:t>(</a:t>
            </a:r>
            <a:r>
              <a:rPr lang="zh-TW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與國際稀土料源供應鏈合作，並往產業鏈上</a:t>
            </a:r>
            <a:r>
              <a:rPr lang="en-US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/</a:t>
            </a:r>
            <a:r>
              <a:rPr lang="zh-TW" altLang="zh-TW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下游聯合申請，串聯上中下游產業鏈及周邊關鍵輔料及輔料。</a:t>
            </a:r>
            <a:r>
              <a:rPr lang="en-US" altLang="zh-TW" sz="3200" dirty="0">
                <a:cs typeface="Times New Roman" panose="02020603050405020304" pitchFamily="18" charset="0"/>
              </a:rPr>
              <a:t>)</a:t>
            </a:r>
            <a:r>
              <a:rPr lang="zh-TW" altLang="zh-TW" sz="3200" dirty="0">
                <a:cs typeface="Times New Roman" panose="02020603050405020304" pitchFamily="18" charset="0"/>
              </a:rPr>
              <a:t>。</a:t>
            </a:r>
          </a:p>
          <a:p>
            <a:pPr marL="228600" lvl="1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zh-TW" sz="3200" dirty="0">
                <a:cs typeface="Times New Roman" panose="02020603050405020304" pitchFamily="18" charset="0"/>
              </a:rPr>
              <a:t>核定方式：由本部決審會議審議。</a:t>
            </a:r>
          </a:p>
        </p:txBody>
      </p:sp>
    </p:spTree>
    <p:extLst>
      <p:ext uri="{BB962C8B-B14F-4D97-AF65-F5344CB8AC3E}">
        <p14:creationId xmlns:p14="http://schemas.microsoft.com/office/powerpoint/2010/main" val="305491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0" y="7083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五、</a:t>
            </a:r>
            <a:r>
              <a:rPr lang="zh-TW" altLang="en-US" sz="4400" dirty="0"/>
              <a:t>審查方式</a:t>
            </a:r>
            <a:r>
              <a:rPr lang="en-US" altLang="zh-TW" sz="4400" dirty="0"/>
              <a:t>/</a:t>
            </a:r>
            <a:r>
              <a:rPr lang="zh-TW" altLang="en-US" sz="4400" dirty="0"/>
              <a:t>流程</a:t>
            </a:r>
            <a:r>
              <a:rPr lang="en-US" altLang="zh-TW" sz="4400" dirty="0"/>
              <a:t>(2/2)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9AFDB6-242B-4D2E-AD10-051E4A5F124A}"/>
              </a:ext>
            </a:extLst>
          </p:cNvPr>
          <p:cNvSpPr/>
          <p:nvPr/>
        </p:nvSpPr>
        <p:spPr>
          <a:xfrm>
            <a:off x="6899252" y="1197614"/>
            <a:ext cx="4508204" cy="9415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TW" altLang="en-US" sz="2200" b="1" dirty="0">
                <a:solidFill>
                  <a:srgbClr val="FF0000"/>
                </a:solidFill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zh-TW" altLang="zh-TW" sz="2200" b="1" dirty="0">
                <a:solidFill>
                  <a:srgbClr val="FF0000"/>
                </a:solidFill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依公告領域採</a:t>
            </a:r>
            <a:r>
              <a:rPr lang="zh-TW" altLang="en-US" sz="2200" b="1" dirty="0">
                <a:solidFill>
                  <a:srgbClr val="FF0000"/>
                </a:solidFill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構想與計畫兩階段審查</a:t>
            </a:r>
            <a:endParaRPr lang="zh-TW" altLang="en-US" sz="2200" b="1" dirty="0">
              <a:solidFill>
                <a:srgbClr val="FF0000"/>
              </a:solidFill>
              <a:highlight>
                <a:srgbClr val="00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10062E4-D1CE-407F-9961-9113C11CC7C4}"/>
              </a:ext>
            </a:extLst>
          </p:cNvPr>
          <p:cNvSpPr/>
          <p:nvPr/>
        </p:nvSpPr>
        <p:spPr>
          <a:xfrm>
            <a:off x="6899252" y="2602080"/>
            <a:ext cx="4508204" cy="11547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構想審查會議後申請單位需於規定時間內提出計畫書及</a:t>
            </a:r>
            <a:r>
              <a:rPr lang="zh-TW" altLang="en-US" sz="2200" b="1" dirty="0">
                <a:solidFill>
                  <a:srgbClr val="FF0000"/>
                </a:solidFill>
                <a:highlight>
                  <a:srgbClr val="00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計畫審查</a:t>
            </a: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EDF97-73BA-4C6C-A30C-95DE3B0192ED}"/>
              </a:ext>
            </a:extLst>
          </p:cNvPr>
          <p:cNvSpPr/>
          <p:nvPr/>
        </p:nvSpPr>
        <p:spPr>
          <a:xfrm>
            <a:off x="6899252" y="4116505"/>
            <a:ext cx="4508204" cy="14222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決審通過之申請廠商必須依據決審會議決議事項，在規定時間內提供修訂版計畫書，經主審確認後始能進行簽約</a:t>
            </a:r>
          </a:p>
        </p:txBody>
      </p:sp>
      <p:sp>
        <p:nvSpPr>
          <p:cNvPr id="3" name="標題 3">
            <a:extLst>
              <a:ext uri="{FF2B5EF4-FFF2-40B4-BE49-F238E27FC236}">
                <a16:creationId xmlns:a16="http://schemas.microsoft.com/office/drawing/2014/main" id="{0C3B9BA2-29DC-177D-683D-25BE32C98A41}"/>
              </a:ext>
            </a:extLst>
          </p:cNvPr>
          <p:cNvSpPr txBox="1">
            <a:spLocks/>
          </p:cNvSpPr>
          <p:nvPr/>
        </p:nvSpPr>
        <p:spPr>
          <a:xfrm>
            <a:off x="669850" y="11201"/>
            <a:ext cx="11522150" cy="9415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zh-TW" altLang="en-US"/>
              <a:t>五、審查方式</a:t>
            </a:r>
            <a:r>
              <a:rPr lang="en-US" altLang="zh-TW"/>
              <a:t>/</a:t>
            </a:r>
            <a:r>
              <a:rPr lang="zh-TW" altLang="en-US"/>
              <a:t>流程</a:t>
            </a:r>
            <a:r>
              <a:rPr lang="en-US" altLang="zh-TW"/>
              <a:t>(2/2)</a:t>
            </a:r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ED74AE-FAF5-4835-904A-73B8FC2B530A}"/>
              </a:ext>
            </a:extLst>
          </p:cNvPr>
          <p:cNvSpPr/>
          <p:nvPr/>
        </p:nvSpPr>
        <p:spPr>
          <a:xfrm>
            <a:off x="329453" y="3267635"/>
            <a:ext cx="6145306" cy="773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807704C5-EBD9-016A-F5CE-B9A29F4D4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37" y="862715"/>
            <a:ext cx="4154572" cy="578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05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六、</a:t>
            </a:r>
            <a:r>
              <a:rPr lang="zh-TW" altLang="en-US" sz="4400" dirty="0"/>
              <a:t>審查重點</a:t>
            </a:r>
            <a:endParaRPr lang="zh-TW" altLang="en-US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A59E0BB9-F267-4590-9501-6C1D9E0E3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449368"/>
              </p:ext>
            </p:extLst>
          </p:nvPr>
        </p:nvGraphicFramePr>
        <p:xfrm>
          <a:off x="239212" y="1077395"/>
          <a:ext cx="11522149" cy="4770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129">
                  <a:extLst>
                    <a:ext uri="{9D8B030D-6E8A-4147-A177-3AD203B41FA5}">
                      <a16:colId xmlns:a16="http://schemas.microsoft.com/office/drawing/2014/main" val="2174336096"/>
                    </a:ext>
                  </a:extLst>
                </a:gridCol>
                <a:gridCol w="9647020">
                  <a:extLst>
                    <a:ext uri="{9D8B030D-6E8A-4147-A177-3AD203B41FA5}">
                      <a16:colId xmlns:a16="http://schemas.microsoft.com/office/drawing/2014/main" val="2247430609"/>
                    </a:ext>
                  </a:extLst>
                </a:gridCol>
              </a:tblGrid>
              <a:tr h="511027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審查重點</a:t>
                      </a:r>
                      <a:endParaRPr lang="en-US" altLang="zh-TW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內涵說明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9477902"/>
                  </a:ext>
                </a:extLst>
              </a:tr>
              <a:tr h="949049">
                <a:tc>
                  <a:txBody>
                    <a:bodyPr/>
                    <a:lstStyle/>
                    <a:p>
                      <a:pPr algn="l"/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市場價值</a:t>
                      </a:r>
                      <a:endParaRPr lang="en-US" altLang="zh-TW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技術價值性：產業帶動效果及預估帶動規模大小。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市場競爭力：目標市場及客戶、預期產出價值及後續擴散效益具有明確性；預期結案後可提升營業指標成長率、具體的投資營運規劃。 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合作共創性：有明確提出帶動國內廠商合作共創之構想及作法。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6138"/>
                  </a:ext>
                </a:extLst>
              </a:tr>
              <a:tr h="1168061">
                <a:tc>
                  <a:txBody>
                    <a:bodyPr/>
                    <a:lstStyle/>
                    <a:p>
                      <a:pPr algn="l"/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技術層級</a:t>
                      </a:r>
                      <a:endParaRPr lang="en-US" altLang="zh-TW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技術自主性：技術項目規劃布局完整性、已有專利分析，且計畫內有明確規劃核心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IP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布局。 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技術創新性：突破與攻堅之技術與國際技術領先廠商相比，具有領先性或等同。 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技術實現性：技術研發策略明確可行，且研發成果</a:t>
                      </a:r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系統產品需提供相關測試驗證進行佐證，列入計畫查核點。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434233"/>
                  </a:ext>
                </a:extLst>
              </a:tr>
              <a:tr h="949049">
                <a:tc>
                  <a:txBody>
                    <a:bodyPr/>
                    <a:lstStyle/>
                    <a:p>
                      <a:pPr algn="l"/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</a:t>
                      </a:r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計畫可行性</a:t>
                      </a:r>
                      <a:endParaRPr lang="en-US" altLang="zh-TW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計畫主持人及計畫團隊配置與執行經驗是否適宜，聯合提案之主導企業是否具計畫整合能力且團隊分工清楚。 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計畫經費編列合理性。 </a:t>
                      </a:r>
                      <a:endParaRPr lang="en-US" altLang="zh-TW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查核點及驗收規劃的合理性與可行性。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8445"/>
                  </a:ext>
                </a:extLst>
              </a:tr>
              <a:tr h="693559">
                <a:tc>
                  <a:txBody>
                    <a:bodyPr/>
                    <a:lstStyle/>
                    <a:p>
                      <a:pPr algn="l"/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  <a:r>
                        <a:rPr lang="en-US" altLang="zh-TW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加分項目</a:t>
                      </a:r>
                      <a:endParaRPr lang="en-US" altLang="zh-TW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特別鼓勵</a:t>
                      </a:r>
                      <a:r>
                        <a:rPr lang="zh-TW" altLang="en-US" sz="18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申請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案</a:t>
                      </a:r>
                      <a:r>
                        <a:rPr lang="zh-TW" altLang="zh-TW" sz="18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與國際稀土料源供應鏈合作，並往產業鏈上</a:t>
                      </a:r>
                      <a:r>
                        <a:rPr lang="en-US" altLang="zh-TW" sz="18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zh-TW" altLang="zh-TW" sz="1800" kern="12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下游聯合申請，串聯上中下游產業鏈及周邊關鍵輔料及輔料。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將依技術難度給予加分鼓勵。</a:t>
                      </a:r>
                      <a:endParaRPr lang="zh-TW" altLang="en-US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423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921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0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七、</a:t>
            </a:r>
            <a:r>
              <a:rPr lang="zh-TW" altLang="en-US" sz="4400" dirty="0"/>
              <a:t>申請應備文件</a:t>
            </a:r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AA9154C-BA16-49D4-A2B5-FA54A8A97396}"/>
              </a:ext>
            </a:extLst>
          </p:cNvPr>
          <p:cNvSpPr txBox="1"/>
          <p:nvPr/>
        </p:nvSpPr>
        <p:spPr>
          <a:xfrm>
            <a:off x="1307805" y="5524465"/>
            <a:ext cx="9112102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◼ 送件地址： 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「經濟部產業技術司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A+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企業創新專案辦公室」 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臺北市中正區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100409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重慶南路二段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51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 永豐餘大樓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1E1E5B3-0B95-737F-8250-51E5CCCDED02}"/>
              </a:ext>
            </a:extLst>
          </p:cNvPr>
          <p:cNvSpPr/>
          <p:nvPr/>
        </p:nvSpPr>
        <p:spPr>
          <a:xfrm>
            <a:off x="4973216" y="4208106"/>
            <a:ext cx="1744825" cy="541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4530B3F-F30F-7241-804F-C61E596F5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72" y="941580"/>
            <a:ext cx="9836767" cy="429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1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D898DA50-4840-4759-9F00-F4D88DDC6B21}"/>
              </a:ext>
            </a:extLst>
          </p:cNvPr>
          <p:cNvCxnSpPr>
            <a:cxnSpLocks/>
            <a:stCxn id="20" idx="1"/>
            <a:endCxn id="15" idx="3"/>
          </p:cNvCxnSpPr>
          <p:nvPr/>
        </p:nvCxnSpPr>
        <p:spPr>
          <a:xfrm flipH="1" flipV="1">
            <a:off x="3354773" y="2764088"/>
            <a:ext cx="5139618" cy="29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八、</a:t>
            </a:r>
            <a:r>
              <a:rPr lang="zh-TW" altLang="en-US" sz="4400" dirty="0"/>
              <a:t>預定作業時程</a:t>
            </a:r>
            <a:endParaRPr lang="zh-TW" altLang="en-US" dirty="0"/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3896ED2A-5E7D-40ED-9EEA-9CBED9A71B4B}"/>
              </a:ext>
            </a:extLst>
          </p:cNvPr>
          <p:cNvCxnSpPr>
            <a:cxnSpLocks/>
          </p:cNvCxnSpPr>
          <p:nvPr/>
        </p:nvCxnSpPr>
        <p:spPr>
          <a:xfrm flipV="1">
            <a:off x="978196" y="4203007"/>
            <a:ext cx="10818569" cy="32974"/>
          </a:xfrm>
          <a:prstGeom prst="straightConnector1">
            <a:avLst/>
          </a:prstGeom>
          <a:ln w="762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流程圖: 接點 8">
            <a:extLst>
              <a:ext uri="{FF2B5EF4-FFF2-40B4-BE49-F238E27FC236}">
                <a16:creationId xmlns:a16="http://schemas.microsoft.com/office/drawing/2014/main" id="{A09C0779-B4AA-4F1C-A593-0D99C25ACA72}"/>
              </a:ext>
            </a:extLst>
          </p:cNvPr>
          <p:cNvSpPr/>
          <p:nvPr/>
        </p:nvSpPr>
        <p:spPr>
          <a:xfrm>
            <a:off x="1491794" y="4007381"/>
            <a:ext cx="457200" cy="457200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F1C2413-234B-4FC9-97E1-C1DE6C372550}"/>
              </a:ext>
            </a:extLst>
          </p:cNvPr>
          <p:cNvSpPr txBox="1"/>
          <p:nvPr/>
        </p:nvSpPr>
        <p:spPr>
          <a:xfrm>
            <a:off x="1054832" y="46464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說明座談會</a:t>
            </a:r>
          </a:p>
        </p:txBody>
      </p:sp>
      <p:sp>
        <p:nvSpPr>
          <p:cNvPr id="11" name="流程圖: 接點 10">
            <a:extLst>
              <a:ext uri="{FF2B5EF4-FFF2-40B4-BE49-F238E27FC236}">
                <a16:creationId xmlns:a16="http://schemas.microsoft.com/office/drawing/2014/main" id="{71A1EEC1-3A64-4561-9E1C-A4CF6DAF198B}"/>
              </a:ext>
            </a:extLst>
          </p:cNvPr>
          <p:cNvSpPr/>
          <p:nvPr/>
        </p:nvSpPr>
        <p:spPr>
          <a:xfrm>
            <a:off x="2504168" y="3988851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91B6F26-E6AF-44FB-A03E-84A4F653350F}"/>
              </a:ext>
            </a:extLst>
          </p:cNvPr>
          <p:cNvSpPr/>
          <p:nvPr/>
        </p:nvSpPr>
        <p:spPr>
          <a:xfrm>
            <a:off x="2110763" y="1979234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AF853B-0AB7-4D98-8F76-AFC76C3EADFE}"/>
              </a:ext>
            </a:extLst>
          </p:cNvPr>
          <p:cNvSpPr/>
          <p:nvPr/>
        </p:nvSpPr>
        <p:spPr>
          <a:xfrm>
            <a:off x="5349884" y="1995721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構想 審查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201485C-2900-4895-8AEB-BD367573DE26}"/>
              </a:ext>
            </a:extLst>
          </p:cNvPr>
          <p:cNvSpPr/>
          <p:nvPr/>
        </p:nvSpPr>
        <p:spPr>
          <a:xfrm>
            <a:off x="6967603" y="1986456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 審查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46A1537-E49E-4752-A36E-23DDB477DBB4}"/>
              </a:ext>
            </a:extLst>
          </p:cNvPr>
          <p:cNvSpPr/>
          <p:nvPr/>
        </p:nvSpPr>
        <p:spPr>
          <a:xfrm>
            <a:off x="8494391" y="2008691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計畫核定</a:t>
            </a:r>
          </a:p>
        </p:txBody>
      </p:sp>
      <p:sp>
        <p:nvSpPr>
          <p:cNvPr id="23" name="流程圖: 接點 22">
            <a:extLst>
              <a:ext uri="{FF2B5EF4-FFF2-40B4-BE49-F238E27FC236}">
                <a16:creationId xmlns:a16="http://schemas.microsoft.com/office/drawing/2014/main" id="{DAEF45D9-4419-4B3B-809D-B2AD5219EF2C}"/>
              </a:ext>
            </a:extLst>
          </p:cNvPr>
          <p:cNvSpPr/>
          <p:nvPr/>
        </p:nvSpPr>
        <p:spPr>
          <a:xfrm>
            <a:off x="4178322" y="4005599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10ABC45-46DB-4F0B-AA1C-CDB768AA1137}"/>
              </a:ext>
            </a:extLst>
          </p:cNvPr>
          <p:cNvSpPr/>
          <p:nvPr/>
        </p:nvSpPr>
        <p:spPr>
          <a:xfrm>
            <a:off x="3784917" y="1995721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資格 初審</a:t>
            </a:r>
          </a:p>
        </p:txBody>
      </p:sp>
      <p:sp>
        <p:nvSpPr>
          <p:cNvPr id="27" name="流程圖: 接點 26">
            <a:extLst>
              <a:ext uri="{FF2B5EF4-FFF2-40B4-BE49-F238E27FC236}">
                <a16:creationId xmlns:a16="http://schemas.microsoft.com/office/drawing/2014/main" id="{A1810811-135A-4089-AA07-8416A79BD2B1}"/>
              </a:ext>
            </a:extLst>
          </p:cNvPr>
          <p:cNvSpPr/>
          <p:nvPr/>
        </p:nvSpPr>
        <p:spPr>
          <a:xfrm>
            <a:off x="5705061" y="4007381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9" name="流程圖: 接點 28">
            <a:extLst>
              <a:ext uri="{FF2B5EF4-FFF2-40B4-BE49-F238E27FC236}">
                <a16:creationId xmlns:a16="http://schemas.microsoft.com/office/drawing/2014/main" id="{BFF6CB62-245B-4E27-BB46-8C98D040020A}"/>
              </a:ext>
            </a:extLst>
          </p:cNvPr>
          <p:cNvSpPr/>
          <p:nvPr/>
        </p:nvSpPr>
        <p:spPr>
          <a:xfrm>
            <a:off x="7363068" y="3974407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1" name="流程圖: 接點 30">
            <a:extLst>
              <a:ext uri="{FF2B5EF4-FFF2-40B4-BE49-F238E27FC236}">
                <a16:creationId xmlns:a16="http://schemas.microsoft.com/office/drawing/2014/main" id="{4AAA4B3B-8935-4A67-82A5-EAF2FAF85BC2}"/>
              </a:ext>
            </a:extLst>
          </p:cNvPr>
          <p:cNvSpPr/>
          <p:nvPr/>
        </p:nvSpPr>
        <p:spPr>
          <a:xfrm>
            <a:off x="8906779" y="3948030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流程圖: 接點 30">
            <a:extLst>
              <a:ext uri="{FF2B5EF4-FFF2-40B4-BE49-F238E27FC236}">
                <a16:creationId xmlns:a16="http://schemas.microsoft.com/office/drawing/2014/main" id="{66EF71C7-D7F5-26A0-A605-027FCE4D7755}"/>
              </a:ext>
            </a:extLst>
          </p:cNvPr>
          <p:cNvSpPr/>
          <p:nvPr/>
        </p:nvSpPr>
        <p:spPr>
          <a:xfrm>
            <a:off x="10450490" y="3948030"/>
            <a:ext cx="457200" cy="457200"/>
          </a:xfrm>
          <a:prstGeom prst="flowChartConnec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A4D8F2-4B12-EC99-FDA5-A9B3B5D7FAA2}"/>
              </a:ext>
            </a:extLst>
          </p:cNvPr>
          <p:cNvSpPr/>
          <p:nvPr/>
        </p:nvSpPr>
        <p:spPr>
          <a:xfrm>
            <a:off x="10021179" y="1979234"/>
            <a:ext cx="1244010" cy="15697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簽約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90318931-019B-3644-9E30-D503EB941E22}"/>
              </a:ext>
            </a:extLst>
          </p:cNvPr>
          <p:cNvSpPr txBox="1"/>
          <p:nvPr/>
        </p:nvSpPr>
        <p:spPr>
          <a:xfrm>
            <a:off x="2146956" y="5814692"/>
            <a:ext cx="87607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受理日期</a:t>
            </a:r>
            <a:r>
              <a:rPr lang="zh-TW" altLang="en-US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自公告日起開始受理至</a:t>
            </a:r>
            <a:r>
              <a:rPr lang="en-US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116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2400" b="1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12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31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日下午</a:t>
            </a:r>
            <a:r>
              <a:rPr lang="en-US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5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點止</a:t>
            </a:r>
            <a:r>
              <a:rPr lang="zh-TW" altLang="zh-TW" sz="2400" b="1" dirty="0">
                <a:solidFill>
                  <a:srgbClr val="C00000"/>
                </a:solidFill>
                <a:effectLst/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endParaRPr lang="zh-TW" altLang="en-US" sz="2400" b="1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3843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DD097F21-8E7E-4B3A-BD0D-647530F8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1" y="0"/>
            <a:ext cx="11522150" cy="94158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九、其它</a:t>
            </a:r>
          </a:p>
        </p:txBody>
      </p:sp>
      <p:sp>
        <p:nvSpPr>
          <p:cNvPr id="21" name="內容版面配置區 4">
            <a:extLst>
              <a:ext uri="{FF2B5EF4-FFF2-40B4-BE49-F238E27FC236}">
                <a16:creationId xmlns:a16="http://schemas.microsoft.com/office/drawing/2014/main" id="{22D44B3A-F0E5-4D00-94A0-AB2AA6B36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50" y="1201479"/>
            <a:ext cx="11152035" cy="4954771"/>
          </a:xfrm>
        </p:spPr>
        <p:txBody>
          <a:bodyPr>
            <a:normAutofit/>
          </a:bodyPr>
          <a:lstStyle/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3200" dirty="0">
                <a:cs typeface="Times New Roman" panose="02020603050405020304" pitchFamily="18" charset="0"/>
              </a:rPr>
              <a:t>除前列各項公告事項外，其他申請資格、申請應備資料等相關規定，請詳見計畫申請須知。</a:t>
            </a:r>
            <a:endParaRPr lang="en-US" altLang="zh-TW" sz="3200" dirty="0"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en-US" altLang="zh-TW" sz="3200" dirty="0"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3200" dirty="0">
                <a:cs typeface="Times New Roman" panose="02020603050405020304" pitchFamily="18" charset="0"/>
              </a:rPr>
              <a:t>送件地點：「經濟部產業技術司</a:t>
            </a:r>
            <a:r>
              <a:rPr lang="en-US" altLang="zh-TW" sz="3200" dirty="0">
                <a:cs typeface="Times New Roman" panose="02020603050405020304" pitchFamily="18" charset="0"/>
              </a:rPr>
              <a:t>A+</a:t>
            </a:r>
            <a:r>
              <a:rPr lang="zh-TW" altLang="en-US" sz="3200" dirty="0">
                <a:cs typeface="Times New Roman" panose="02020603050405020304" pitchFamily="18" charset="0"/>
              </a:rPr>
              <a:t>企業創新專案辦公室」 </a:t>
            </a:r>
            <a:r>
              <a:rPr lang="en-US" altLang="zh-TW" sz="3200" dirty="0">
                <a:cs typeface="Times New Roman" panose="02020603050405020304" pitchFamily="18" charset="0"/>
              </a:rPr>
              <a:t>(</a:t>
            </a:r>
            <a:r>
              <a:rPr lang="zh-TW" altLang="en-US" sz="3200" dirty="0">
                <a:cs typeface="Times New Roman" panose="02020603050405020304" pitchFamily="18" charset="0"/>
              </a:rPr>
              <a:t>臺北市中正區</a:t>
            </a:r>
            <a:r>
              <a:rPr lang="en-US" altLang="zh-TW" sz="3200" dirty="0">
                <a:cs typeface="Times New Roman" panose="02020603050405020304" pitchFamily="18" charset="0"/>
              </a:rPr>
              <a:t>10075</a:t>
            </a:r>
            <a:r>
              <a:rPr lang="zh-TW" altLang="en-US" sz="3200" dirty="0">
                <a:cs typeface="Times New Roman" panose="02020603050405020304" pitchFamily="18" charset="0"/>
              </a:rPr>
              <a:t>重慶南路</a:t>
            </a:r>
            <a:r>
              <a:rPr lang="en-US" altLang="zh-TW" sz="3200" dirty="0">
                <a:cs typeface="Times New Roman" panose="02020603050405020304" pitchFamily="18" charset="0"/>
              </a:rPr>
              <a:t>2</a:t>
            </a:r>
            <a:r>
              <a:rPr lang="zh-TW" altLang="en-US" sz="3200" dirty="0">
                <a:cs typeface="Times New Roman" panose="02020603050405020304" pitchFamily="18" charset="0"/>
              </a:rPr>
              <a:t>段</a:t>
            </a:r>
            <a:r>
              <a:rPr lang="en-US" altLang="zh-TW" sz="3200" dirty="0">
                <a:cs typeface="Times New Roman" panose="02020603050405020304" pitchFamily="18" charset="0"/>
              </a:rPr>
              <a:t>51</a:t>
            </a:r>
            <a:r>
              <a:rPr lang="zh-TW" altLang="en-US" sz="3200" dirty="0">
                <a:cs typeface="Times New Roman" panose="02020603050405020304" pitchFamily="18" charset="0"/>
              </a:rPr>
              <a:t>號永豐餘大樓</a:t>
            </a:r>
            <a:r>
              <a:rPr lang="en-US" altLang="zh-TW" sz="3200" dirty="0">
                <a:cs typeface="Times New Roman" panose="02020603050405020304" pitchFamily="18" charset="0"/>
              </a:rPr>
              <a:t>7</a:t>
            </a:r>
            <a:r>
              <a:rPr lang="zh-TW" altLang="en-US" sz="3200" dirty="0">
                <a:cs typeface="Times New Roman" panose="02020603050405020304" pitchFamily="18" charset="0"/>
              </a:rPr>
              <a:t>樓</a:t>
            </a:r>
            <a:r>
              <a:rPr lang="en-US" altLang="zh-TW" sz="3200" dirty="0">
                <a:cs typeface="Times New Roman" panose="02020603050405020304" pitchFamily="18" charset="0"/>
              </a:rPr>
              <a:t>)</a:t>
            </a:r>
            <a:endParaRPr lang="zh-TW" altLang="zh-TW" sz="3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2166"/>
      </p:ext>
    </p:extLst>
  </p:cSld>
  <p:clrMapOvr>
    <a:masterClrMapping/>
  </p:clrMapOvr>
</p:sld>
</file>

<file path=ppt/theme/theme1.xml><?xml version="1.0" encoding="utf-8"?>
<a:theme xmlns:a="http://schemas.openxmlformats.org/drawingml/2006/main" name="20250710_行政院次世代通訊方案報告_經濟部資料v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簡報內頁">
  <a:themeElements>
    <a:clrScheme name="簡報內頁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簡報內頁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簡報內頁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簡報內頁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簡報內頁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20250710_行政院次世代通訊方案報告_經濟部資料v3</Template>
  <TotalTime>2292</TotalTime>
  <Words>1177</Words>
  <Application>Microsoft Office PowerPoint</Application>
  <PresentationFormat>寬螢幕</PresentationFormat>
  <Paragraphs>101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12</vt:i4>
      </vt:variant>
    </vt:vector>
  </HeadingPairs>
  <TitlesOfParts>
    <vt:vector size="22" baseType="lpstr">
      <vt:lpstr>Microsoft YaHei</vt:lpstr>
      <vt:lpstr>Microsoft JhengHei</vt:lpstr>
      <vt:lpstr>Microsoft JhengHei</vt:lpstr>
      <vt:lpstr>新細明體</vt:lpstr>
      <vt:lpstr>Arial</vt:lpstr>
      <vt:lpstr>Calibri</vt:lpstr>
      <vt:lpstr>Wingdings</vt:lpstr>
      <vt:lpstr>20250710_行政院次世代通訊方案報告_經濟部資料v3</vt:lpstr>
      <vt:lpstr>簡報內頁</vt:lpstr>
      <vt:lpstr>1_Office 佈景主題</vt:lpstr>
      <vt:lpstr> 稀土自主化關鍵製程、輔料耗材與新應用計畫 說明簡報</vt:lpstr>
      <vt:lpstr>報告內容</vt:lpstr>
      <vt:lpstr>一、背景說明</vt:lpstr>
      <vt:lpstr>二、補助範疇</vt:lpstr>
      <vt:lpstr>三、申請對象、資格及注意事項</vt:lpstr>
      <vt:lpstr>四、補助科目及比例</vt:lpstr>
      <vt:lpstr>五、審查方式/流程(1/2)</vt:lpstr>
      <vt:lpstr>五、審查方式/流程(2/2)</vt:lpstr>
      <vt:lpstr>六、審查重點</vt:lpstr>
      <vt:lpstr>七、申請應備文件</vt:lpstr>
      <vt:lpstr>八、預定作業時程</vt:lpstr>
      <vt:lpstr>九、其它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次世代通訊補助計畫 簡報說明</dc:title>
  <dc:creator>謝智強</dc:creator>
  <cp:lastModifiedBy>郭昶邑</cp:lastModifiedBy>
  <cp:revision>132</cp:revision>
  <cp:lastPrinted>2026-09-04T01:23:06Z</cp:lastPrinted>
  <dcterms:created xsi:type="dcterms:W3CDTF">2026-01-04T00:51:39Z</dcterms:created>
  <dcterms:modified xsi:type="dcterms:W3CDTF">2026-09-07T14:19:24Z</dcterms:modified>
</cp:coreProperties>
</file>