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2" r:id="rId2"/>
    <p:sldId id="268" r:id="rId3"/>
    <p:sldId id="257" r:id="rId4"/>
    <p:sldId id="267" r:id="rId5"/>
    <p:sldId id="264" r:id="rId6"/>
    <p:sldId id="258" r:id="rId7"/>
    <p:sldId id="259" r:id="rId8"/>
    <p:sldId id="266" r:id="rId9"/>
    <p:sldId id="263" r:id="rId10"/>
    <p:sldId id="265" r:id="rId11"/>
    <p:sldId id="261" r:id="rId12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92" autoAdjust="0"/>
  </p:normalViewPr>
  <p:slideViewPr>
    <p:cSldViewPr>
      <p:cViewPr varScale="1">
        <p:scale>
          <a:sx n="63" d="100"/>
          <a:sy n="63" d="100"/>
        </p:scale>
        <p:origin x="15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26EDF-E21D-44A4-ABAD-B43710F8BAB1}" type="datetimeFigureOut">
              <a:rPr lang="zh-TW" altLang="en-US" smtClean="0"/>
              <a:pPr/>
              <a:t>2026/9/11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862" y="9429779"/>
            <a:ext cx="2946275" cy="4967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B047B-4AE7-4398-B92B-324274E33C7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0111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E30601C-112C-402A-A332-6644F08F1164}" type="datetimeFigureOut">
              <a:rPr lang="zh-TW" altLang="en-US" smtClean="0"/>
              <a:pPr/>
              <a:t>2026/9/11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F8D7D0D-7588-4180-A9FA-13354D9FA7E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245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614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A392C6C-07D6-4E7F-A46F-1E833FB93CDF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52E7-2642-401A-9DDF-9D8BB3DD7A2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13E14-601E-46B1-8A93-1A16918973F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CE41-C987-45AC-9DDF-434244EE148C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1B63B-174C-4A9A-BF17-D5FEB1BA97F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AC97C-D05D-45E4-BCE5-133624DB1673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D8E1D-4662-4BCF-B824-AD76957882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BE75-2FF7-4FF5-AAD2-C475D0926F9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9576C-8AD3-4BED-B1DA-1AB5F5D5128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2F4CF-1900-4023-842B-C95C45968293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A0F30-D6DA-47FC-916B-91D74EC82D1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33DA5-41D3-4FA8-BBEE-CF8F0F8996FB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F7F71-F8DA-4BDD-AFA2-B61A56B303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1FA8E-F7B3-4A08-B74B-88CD628BB779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34F59-4931-4516-9BDB-9FBF92D8B03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E0607-EF5F-41BE-8FDA-F061749E3A60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F9E95-0935-416C-90A0-FBBD1470BD3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4F5AE-5174-4A2C-9426-B21DFD8F869C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A665-8C85-4554-9DB9-59C173B8B0C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19704-8102-4CF6-B1C2-07E039FA785F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A8C6B-C7F9-44CC-9512-30A99B1E2C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2B3A0-C976-4748-8400-C801B62FE942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491D8-BAE1-4DC0-AE8C-6F97E122EFF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D19C8-7633-4DDD-8C0A-EBCA72206724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A4344-5A9B-40CB-B3AB-162745975F7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2FAA525-4E3F-445E-9E6E-60C1498288EE}" type="datetimeFigureOut">
              <a:rPr lang="zh-TW" altLang="en-US"/>
              <a:pPr>
                <a:defRPr/>
              </a:pPr>
              <a:t>2026/9/11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BA2F934-26C1-4442-8F11-5173DB53F0A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1"/>
          <p:cNvSpPr>
            <a:spLocks/>
          </p:cNvSpPr>
          <p:nvPr/>
        </p:nvSpPr>
        <p:spPr bwMode="auto">
          <a:xfrm>
            <a:off x="500062" y="548680"/>
            <a:ext cx="8143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經濟部</a:t>
            </a:r>
            <a:r>
              <a:rPr lang="en-US" altLang="zh-TW" sz="3200" b="1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</a:t>
            </a:r>
            <a:r>
              <a:rPr lang="en-US" altLang="zh-TW" sz="3200" b="1" baseline="30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+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企業創新研發淬鍊計畫</a:t>
            </a:r>
            <a:b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en-US" altLang="zh-TW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—</a:t>
            </a: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前瞻技術研發計畫</a:t>
            </a:r>
            <a:b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</a:b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     計畫審查簡報		</a:t>
            </a:r>
            <a:endParaRPr lang="en-US" altLang="zh-TW" b="1" dirty="0">
              <a:solidFill>
                <a:srgbClr val="595959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075" name="副標題 2"/>
          <p:cNvSpPr>
            <a:spLocks/>
          </p:cNvSpPr>
          <p:nvPr/>
        </p:nvSpPr>
        <p:spPr bwMode="auto">
          <a:xfrm>
            <a:off x="251520" y="2996952"/>
            <a:ext cx="85725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XXXX</a:t>
            </a:r>
            <a:r>
              <a:rPr lang="zh-TW" altLang="en-US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計畫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(※</a:t>
            </a:r>
            <a:r>
              <a:rPr lang="zh-TW" altLang="en-US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請輸入計畫名稱，此行請於列印時刪除</a:t>
            </a: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en-US" altLang="zh-TW" sz="2100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30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申請單位名稱</a:t>
            </a:r>
            <a:r>
              <a:rPr lang="zh-TW" altLang="en-US" sz="3000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(※</a:t>
            </a:r>
            <a:r>
              <a:rPr lang="zh-TW" altLang="en-US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請輸入執行廠商名稱，此行請於列印時刪除</a:t>
            </a:r>
            <a:r>
              <a:rPr lang="en-US" altLang="zh-TW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en-US" altLang="zh-TW" sz="2100" dirty="0">
                <a:solidFill>
                  <a:srgbClr val="59595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	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全程計畫：民國　　年　　月　　日至　　年　　月　　       </a:t>
            </a:r>
            <a:endParaRPr lang="en-US" altLang="zh-TW" sz="2200" b="1" dirty="0">
              <a:solidFill>
                <a:srgbClr val="0D0D0D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zh-TW" altLang="en-US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報告人：</a:t>
            </a:r>
            <a:r>
              <a:rPr lang="en-US" altLang="zh-TW" sz="2200" b="1" dirty="0">
                <a:solidFill>
                  <a:srgbClr val="0D0D0D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XXX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b="1" kern="2600" dirty="0">
                <a:latin typeface="Times New Roman"/>
                <a:ea typeface="標楷體"/>
              </a:rPr>
              <a:t>聯合申請單位之分工與角色說明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本計畫如為多家廠商聯合申請，請說明研發團隊之分工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專業分工、成果分享及使用等共識或處理說明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附件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可視需要增列其他說明。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(1/3)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2840" y="1268760"/>
            <a:ext cx="8517632" cy="4525963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請以數頁投影片簡介公司，包括基本資料、公司長期發展策略與產品</a:t>
            </a:r>
            <a:r>
              <a:rPr lang="en-US" altLang="zh-TW" kern="100" dirty="0">
                <a:latin typeface="Times New Roman"/>
                <a:ea typeface="標楷體"/>
              </a:rPr>
              <a:t>/</a:t>
            </a:r>
            <a:r>
              <a:rPr lang="zh-TW" altLang="en-US" kern="100" dirty="0">
                <a:latin typeface="Times New Roman"/>
                <a:ea typeface="標楷體"/>
              </a:rPr>
              <a:t>技術發展藍圖，並說明公司投入長期前瞻研究之規劃與決心。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A9701595-7799-A527-A232-AF821DE0F44E}"/>
              </a:ext>
            </a:extLst>
          </p:cNvPr>
          <p:cNvGraphicFramePr>
            <a:graphicFrameLocks noGrp="1"/>
          </p:cNvGraphicFramePr>
          <p:nvPr/>
        </p:nvGraphicFramePr>
        <p:xfrm>
          <a:off x="692442" y="2996952"/>
          <a:ext cx="7920880" cy="221825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953686068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4180918912"/>
                    </a:ext>
                  </a:extLst>
                </a:gridCol>
              </a:tblGrid>
              <a:tr h="242834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基本資料</a:t>
                      </a: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172954"/>
                  </a:ext>
                </a:extLst>
              </a:tr>
              <a:tr h="31473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設立日期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XXX.XX.XX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917025996"/>
                  </a:ext>
                </a:extLst>
              </a:tr>
              <a:tr h="728502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主要股東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持股比例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800"/>
                        </a:lnSpc>
                        <a:buFont typeface="+mj-lt"/>
                        <a:buAutoNum type="arabicPeriod"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OOO/XX%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11973856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研發人員總數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全公司人員總數</a:t>
                      </a: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199900898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年度實收資本額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25386267"/>
                  </a:ext>
                </a:extLst>
              </a:tr>
              <a:tr h="31073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年度營業額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研發費用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千元</a:t>
                      </a:r>
                      <a:r>
                        <a:rPr lang="en-US" sz="18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buNone/>
                      </a:pPr>
                      <a:r>
                        <a:rPr lang="en-US" sz="18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XXX/XXX</a:t>
                      </a:r>
                      <a:endParaRPr lang="zh-TW" sz="18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39023955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036B0C26-B048-7658-3645-11DF7E89C119}"/>
              </a:ext>
            </a:extLst>
          </p:cNvPr>
          <p:cNvSpPr txBox="1"/>
          <p:nvPr/>
        </p:nvSpPr>
        <p:spPr>
          <a:xfrm>
            <a:off x="67063" y="5657671"/>
            <a:ext cx="9171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註：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主要股東為持有公司已發行股份總數或資本總額逾百分之十者。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如公司具</a:t>
            </a:r>
            <a:r>
              <a:rPr kumimoji="1" lang="zh-TW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外國（含港澳）資金持股合計逾公司股份總數三分之一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，請於上表揭露主要外資投資人名稱及持股比例。</a:t>
            </a:r>
            <a:endParaRPr kumimoji="1" lang="zh-TW" alt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(1/2)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請以數頁投影片簡介公司，包括基本資訊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成立年月、員工人數、 實收資本額、營業額、研發投入情形等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、公司長期發展策略與產品</a:t>
            </a:r>
            <a:r>
              <a:rPr lang="en-US" altLang="zh-TW" kern="100" dirty="0">
                <a:latin typeface="Times New Roman"/>
                <a:ea typeface="標楷體"/>
              </a:rPr>
              <a:t>/</a:t>
            </a:r>
            <a:r>
              <a:rPr lang="zh-TW" altLang="en-US" kern="100" dirty="0">
                <a:latin typeface="Times New Roman"/>
                <a:ea typeface="標楷體"/>
              </a:rPr>
              <a:t>技術發展藍圖，並說明公司投入長期前瞻研究之規劃與決心，格式不拘。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公司概況及研發實績</a:t>
            </a:r>
            <a:r>
              <a:rPr lang="en-US" altLang="zh-TW" b="1" kern="2600" dirty="0">
                <a:latin typeface="Times New Roman"/>
                <a:ea typeface="標楷體"/>
              </a:rPr>
              <a:t>(2/2)</a:t>
            </a:r>
            <a:endParaRPr lang="zh-TW" altLang="en-US" b="1" kern="2600" dirty="0">
              <a:latin typeface="Times New Roman"/>
              <a:ea typeface="標楷體"/>
            </a:endParaRPr>
          </a:p>
        </p:txBody>
      </p:sp>
      <p:sp>
        <p:nvSpPr>
          <p:cNvPr id="7" name="文字版面配置區 2"/>
          <p:cNvSpPr>
            <a:spLocks noGrp="1"/>
          </p:cNvSpPr>
          <p:nvPr>
            <p:ph type="body" idx="1"/>
          </p:nvPr>
        </p:nvSpPr>
        <p:spPr>
          <a:xfrm>
            <a:off x="565212" y="1196752"/>
            <a:ext cx="8229600" cy="338263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sz="2500" kern="100" dirty="0">
                <a:latin typeface="Times New Roman"/>
                <a:ea typeface="標楷體"/>
              </a:rPr>
              <a:t>請說明近</a:t>
            </a:r>
            <a:r>
              <a:rPr lang="en-US" altLang="zh-TW" sz="2500" kern="100" dirty="0">
                <a:latin typeface="Times New Roman"/>
                <a:ea typeface="標楷體"/>
              </a:rPr>
              <a:t>6</a:t>
            </a:r>
            <a:r>
              <a:rPr lang="zh-TW" altLang="en-US" sz="2500" kern="100" dirty="0">
                <a:latin typeface="Times New Roman"/>
                <a:ea typeface="標楷體"/>
              </a:rPr>
              <a:t>年曾經參與並經核定通過之計畫清單。（屬聯合申請者請分開表列）</a:t>
            </a:r>
          </a:p>
        </p:txBody>
      </p:sp>
      <p:sp>
        <p:nvSpPr>
          <p:cNvPr id="9" name="文字版面配置區 2"/>
          <p:cNvSpPr txBox="1">
            <a:spLocks/>
          </p:cNvSpPr>
          <p:nvPr/>
        </p:nvSpPr>
        <p:spPr bwMode="auto">
          <a:xfrm>
            <a:off x="571046" y="4293096"/>
            <a:ext cx="822960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zh-TW" altLang="en-US" sz="2500" kern="100" dirty="0">
                <a:solidFill>
                  <a:srgbClr val="FF0000"/>
                </a:solidFill>
                <a:latin typeface="Times New Roman"/>
                <a:ea typeface="標楷體"/>
              </a:rPr>
              <a:t>目前申請中之計畫</a:t>
            </a:r>
            <a:endParaRPr kumimoji="0" lang="en-US" altLang="zh-TW" sz="2500" kern="100" dirty="0">
              <a:solidFill>
                <a:srgbClr val="FF0000"/>
              </a:solidFill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kumimoji="0" lang="en-US" altLang="zh-TW" sz="2800" kern="100" dirty="0">
              <a:latin typeface="Times New Roman"/>
              <a:ea typeface="標楷體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180642"/>
              </p:ext>
            </p:extLst>
          </p:nvPr>
        </p:nvGraphicFramePr>
        <p:xfrm>
          <a:off x="611560" y="2060848"/>
          <a:ext cx="8136904" cy="158417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49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98515"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計畫類別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（</a:t>
                      </a:r>
                      <a:r>
                        <a:rPr lang="en-US" sz="1200" dirty="0">
                          <a:effectLst/>
                          <a:latin typeface="Times New Roman"/>
                          <a:ea typeface="標楷體"/>
                        </a:rPr>
                        <a:t>A.B.C.D.</a:t>
                      </a: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）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計畫主持人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執行期間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核定計畫經費（千元）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計畫人月數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8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總經費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effectLst/>
                          <a:latin typeface="Times New Roman"/>
                          <a:ea typeface="標楷體"/>
                        </a:rPr>
                        <a:t>補助經費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755576" y="3645024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計畫類別代號：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A. A</a:t>
            </a:r>
            <a:r>
              <a:rPr lang="en-US" altLang="zh-TW" sz="1200" baseline="30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+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企業創新研發淬鍊計畫、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產業升級創新平台輔導計畫、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小型企業創新研發計畫、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業界開發產業技術計畫、創新科技應用與服務計畫或主導性新產品開發計畫等、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E.</a:t>
            </a:r>
            <a:r>
              <a:rPr lang="zh-TW" altLang="en-US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其他研發計畫等（請說明計畫類型，如：協助傳統產業技術開發計畫、服務業創新研發計畫或其他政府或縣市政府之研發補助計畫</a:t>
            </a:r>
            <a:r>
              <a:rPr lang="en-US" altLang="zh-TW" sz="1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  <a:r>
              <a:rPr lang="zh-TW" altLang="en-US" sz="12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en-US" sz="1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306023"/>
              </p:ext>
            </p:extLst>
          </p:nvPr>
        </p:nvGraphicFramePr>
        <p:xfrm>
          <a:off x="663742" y="4836674"/>
          <a:ext cx="8136904" cy="13078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49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76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29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4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23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283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No.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申請日期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補助機關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(</a:t>
                      </a: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含縣市政府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)/</a:t>
                      </a: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計畫類別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計畫名稱</a:t>
                      </a:r>
                      <a:endParaRPr lang="zh-TW" sz="12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執行期間</a:t>
                      </a:r>
                      <a:endParaRPr lang="zh-TW" sz="12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申請補助款</a:t>
                      </a:r>
                      <a:r>
                        <a:rPr lang="zh-TW" alt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（千元）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申請總經費</a:t>
                      </a:r>
                      <a:r>
                        <a:rPr lang="zh-TW" altLang="zh-TW" sz="12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標楷體"/>
                        </a:rPr>
                        <a:t>（千元）</a:t>
                      </a:r>
                      <a:endParaRPr lang="zh-TW" sz="12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415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  <a:latin typeface="標楷體"/>
                          <a:ea typeface="細明體"/>
                        </a:rPr>
                        <a:t> </a:t>
                      </a:r>
                      <a:endParaRPr lang="zh-TW" sz="11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683568" y="6248345"/>
            <a:ext cx="78488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註：若屬聯合申請請註明該公司名稱</a:t>
            </a:r>
          </a:p>
        </p:txBody>
      </p:sp>
    </p:spTree>
    <p:extLst>
      <p:ext uri="{BB962C8B-B14F-4D97-AF65-F5344CB8AC3E}">
        <p14:creationId xmlns:p14="http://schemas.microsoft.com/office/powerpoint/2010/main" val="4250131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計畫主持人過去研發資歷說明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應包括姓名、職稱、年資、學經歷、專利及論文、重要成就或執行計畫之經驗等內容以佐證計畫主持人之適任性。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需求與應用分析及國內外競爭分析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以產業宏觀觀點，說明過去成長動力、現在阻力以及未來機會所在。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分析未來</a:t>
            </a:r>
            <a:r>
              <a:rPr lang="en-US" altLang="zh-TW" kern="100" dirty="0">
                <a:latin typeface="Times New Roman"/>
                <a:ea typeface="標楷體"/>
              </a:rPr>
              <a:t>3-5</a:t>
            </a:r>
            <a:r>
              <a:rPr lang="zh-TW" altLang="en-US" kern="100" dirty="0">
                <a:latin typeface="Times New Roman"/>
                <a:ea typeface="標楷體"/>
              </a:rPr>
              <a:t>年之市場概況、消費者行為、社會型態及市場趨勢，並說明未來潛在需求與應用發展機會，針對這些問題及機會，分析各種解決方案，提出預估可實現時程。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說明目前國內外產業現況、分析目前或未來有哪些競爭對象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既有產品或國際競爭研發團隊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、在國際市場上是否有競爭性</a:t>
            </a:r>
            <a:r>
              <a:rPr lang="en-US" altLang="zh-TW" kern="100" dirty="0">
                <a:latin typeface="Times New Roman"/>
                <a:ea typeface="標楷體"/>
              </a:rPr>
              <a:t>(</a:t>
            </a:r>
            <a:r>
              <a:rPr lang="zh-TW" altLang="en-US" kern="100" dirty="0">
                <a:latin typeface="Times New Roman"/>
                <a:ea typeface="標楷體"/>
              </a:rPr>
              <a:t>國內外技術概況、競爭分析比較</a:t>
            </a:r>
            <a:r>
              <a:rPr lang="en-US" altLang="zh-TW" kern="100" dirty="0">
                <a:latin typeface="Times New Roman"/>
                <a:ea typeface="標楷體"/>
              </a:rPr>
              <a:t>)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計畫內容與關鍵能力分析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本計畫之目標與研究範疇。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計畫全程架構</a:t>
            </a:r>
            <a:r>
              <a:rPr lang="en-US" altLang="zh-TW" kern="100" dirty="0">
                <a:latin typeface="Times New Roman"/>
                <a:ea typeface="標楷體"/>
              </a:rPr>
              <a:t>/</a:t>
            </a:r>
            <a:r>
              <a:rPr lang="zh-TW" altLang="en-US" kern="100" dirty="0">
                <a:latin typeface="Times New Roman"/>
                <a:ea typeface="標楷體"/>
              </a:rPr>
              <a:t>實施方法、可行性分析評估結果、技術規格與時程規劃搭配、技術應用範圍、 技術來源說明。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請概略（例如以魚骨圖）說明關鍵技術項目及公司掌握關鍵技術情形。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與全球指標廠商或技術領先者進行分析比較。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本計畫執行優勢或利基所在。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預期效益與價值創造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執行本計畫對公司的影響（例如技術升級、人才培育、企業轉型等）。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執行本計畫對產業所創造的價值（請分析短、中、長期各階段可能創造的價值，例如產業結構轉型或優化、提升附加價值、提高國際競爭力或市占率等）。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執行本計畫對於公司提升計畫參與研發人員薪資水準</a:t>
            </a:r>
            <a:r>
              <a:rPr lang="en-US" altLang="zh-TW" kern="100" dirty="0">
                <a:latin typeface="Times New Roman"/>
                <a:ea typeface="標楷體"/>
              </a:rPr>
              <a:t>(%)</a:t>
            </a:r>
            <a:r>
              <a:rPr lang="zh-TW" altLang="en-US" kern="100" dirty="0">
                <a:latin typeface="Times New Roman"/>
                <a:ea typeface="標楷體"/>
              </a:rPr>
              <a:t>之規劃。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altLang="zh-TW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       </a:t>
            </a:r>
            <a:r>
              <a:rPr lang="zh-TW" altLang="zh-TW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執行期間投入計畫之人員平均加薪幅度，應高於計畫執行前三年之平均值</a:t>
            </a:r>
            <a:r>
              <a:rPr lang="zh-TW" alt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，</a:t>
            </a:r>
            <a:r>
              <a:rPr lang="en-US" altLang="zh-TW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en-US" altLang="zh-TW" sz="1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</a:t>
            </a:r>
            <a:r>
              <a:rPr lang="zh-TW" altLang="zh-TW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如為聯合申請，應列明各家之加薪幅度。</a:t>
            </a:r>
            <a:endParaRPr lang="zh-TW" altLang="zh-TW" sz="1800" dirty="0">
              <a:effectLst/>
              <a:latin typeface="Times New Roman" panose="02020603050405020304" pitchFamily="18" charset="0"/>
              <a:ea typeface="細明體" panose="02020509000000000000" pitchFamily="49" charset="-120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zh-TW" altLang="en-US" kern="100" dirty="0">
              <a:latin typeface="Times New Roman"/>
              <a:ea typeface="標楷體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b="1" kern="2600" dirty="0">
                <a:latin typeface="Times New Roman"/>
                <a:ea typeface="標楷體"/>
              </a:rPr>
              <a:t>資源投入與風險評估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請以數頁投影片說明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本計畫預定投入資源（包含研發人力：請說明關鍵人員執行計畫之實力及經費預估及</a:t>
            </a:r>
            <a:r>
              <a:rPr lang="en-US" altLang="zh-TW" kern="100" dirty="0">
                <a:latin typeface="Times New Roman"/>
                <a:ea typeface="標楷體"/>
              </a:rPr>
              <a:t>) </a:t>
            </a:r>
            <a:r>
              <a:rPr lang="zh-TW" altLang="en-US" kern="100" dirty="0">
                <a:latin typeface="Times New Roman"/>
                <a:ea typeface="標楷體"/>
              </a:rPr>
              <a:t>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本計畫如涉及聘任顧問、技術引進、委託研究等項目，請說明各該項目之背景、技術能力分析、必要性及權利義務歸屬問題。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技術開發之風險評估及因應對策。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本計畫是否涉及他人智慧財產權？若有，應如何解決？是否已掌握關鍵之智慧財產權？</a:t>
            </a:r>
            <a:endParaRPr lang="en-US" altLang="zh-TW" kern="100" dirty="0">
              <a:latin typeface="Times New Roman"/>
              <a:ea typeface="標楷體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zh-TW" altLang="en-US" kern="100" dirty="0">
                <a:latin typeface="Times New Roman"/>
                <a:ea typeface="標楷體"/>
              </a:rPr>
              <a:t>本計畫如有委外軟體開發項目者，應載明委外計畫內容及經費之合理性及必要性，並說明研發核心技術與軟體開發項目的關聯性。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1083</Words>
  <Application>Microsoft Office PowerPoint</Application>
  <PresentationFormat>如螢幕大小 (4:3)</PresentationFormat>
  <Paragraphs>111</Paragraphs>
  <Slides>11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標楷體</vt:lpstr>
      <vt:lpstr>Arial</vt:lpstr>
      <vt:lpstr>Calibri</vt:lpstr>
      <vt:lpstr>Times New Roman</vt:lpstr>
      <vt:lpstr>Wingdings</vt:lpstr>
      <vt:lpstr>Office 佈景主題</vt:lpstr>
      <vt:lpstr>PowerPoint 簡報</vt:lpstr>
      <vt:lpstr>公司概況及研發實績(1/3)</vt:lpstr>
      <vt:lpstr>公司概況及研發實績(1/2)</vt:lpstr>
      <vt:lpstr>公司概況及研發實績(2/2)</vt:lpstr>
      <vt:lpstr>計畫主持人過去研發資歷說明</vt:lpstr>
      <vt:lpstr>需求與應用分析及國內外競爭分析</vt:lpstr>
      <vt:lpstr>計畫內容與關鍵能力分析</vt:lpstr>
      <vt:lpstr>預期效益與價值創造</vt:lpstr>
      <vt:lpstr>資源投入與風險評估</vt:lpstr>
      <vt:lpstr>聯合申請單位之分工與角色說明</vt:lpstr>
      <vt:lpstr>附件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簡報注意事項</dc:title>
  <dc:creator>990101</dc:creator>
  <cp:lastModifiedBy>林淑芬</cp:lastModifiedBy>
  <cp:revision>65</cp:revision>
  <cp:lastPrinted>2025-11-13T02:00:37Z</cp:lastPrinted>
  <dcterms:created xsi:type="dcterms:W3CDTF">2013-09-05T08:18:03Z</dcterms:created>
  <dcterms:modified xsi:type="dcterms:W3CDTF">2026-09-11T08:32:52Z</dcterms:modified>
</cp:coreProperties>
</file>