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481" r:id="rId2"/>
  </p:sldIdLst>
  <p:sldSz cx="12192000" cy="6858000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552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zh-TW" altLang="en-US" dirty="0"/>
              <a:t>按一下以編輯母片標題樣式</a:t>
            </a:r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/>
              <a:t>按一下以編輯母片副標題樣式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F2291A-CB6A-40D0-B171-46FAED2C7EF3}" type="datetime1">
              <a:rPr lang="zh-TW" altLang="en-US" smtClean="0"/>
              <a:t>2024/1/23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E38C40-CA46-440D-B6AA-C1BDE91F4F95}" type="slidenum">
              <a:rPr lang="zh-TW" altLang="en-US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6632756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F2EECA-801E-4E6F-AFA1-53B8E9A10BC1}" type="datetime1">
              <a:rPr lang="zh-TW" altLang="en-US" smtClean="0"/>
              <a:t>2024/1/23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25B403-FB6A-4095-9F41-22272C1F8711}" type="slidenum">
              <a:rPr lang="zh-TW" altLang="en-US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6682122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EE7082-AA58-4268-9251-CDFEA78C5F06}" type="datetime1">
              <a:rPr lang="zh-TW" altLang="en-US" smtClean="0"/>
              <a:t>2024/1/23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C2EF8C-3A7E-468E-9CE3-304CCC1E6A15}" type="slidenum">
              <a:rPr lang="zh-TW" altLang="en-US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80179223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圖片 11">
            <a:extLst>
              <a:ext uri="{FF2B5EF4-FFF2-40B4-BE49-F238E27FC236}">
                <a16:creationId xmlns:a16="http://schemas.microsoft.com/office/drawing/2014/main" id="{B783A307-2808-4127-BF5D-A72EE8F5425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id="{6611701F-B26F-430F-8319-34B23AD3DA83}"/>
              </a:ext>
            </a:extLst>
          </p:cNvPr>
          <p:cNvSpPr/>
          <p:nvPr userDrawn="1"/>
        </p:nvSpPr>
        <p:spPr>
          <a:xfrm>
            <a:off x="10579395" y="0"/>
            <a:ext cx="1612605" cy="104199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6" name="標題 1">
            <a:extLst>
              <a:ext uri="{FF2B5EF4-FFF2-40B4-BE49-F238E27FC236}">
                <a16:creationId xmlns:a16="http://schemas.microsoft.com/office/drawing/2014/main" id="{7F2380AD-D6A3-4F6A-8853-6084CCAEB3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1428" y="613873"/>
            <a:ext cx="11045923" cy="941580"/>
          </a:xfrm>
        </p:spPr>
        <p:txBody>
          <a:bodyPr/>
          <a:lstStyle>
            <a:lvl1pPr>
              <a:defRPr b="1">
                <a:solidFill>
                  <a:schemeClr val="tx1"/>
                </a:solidFill>
              </a:defRPr>
            </a:lvl1pPr>
          </a:lstStyle>
          <a:p>
            <a:r>
              <a:rPr lang="zh-TW" altLang="en-US" dirty="0"/>
              <a:t>按一下以編輯母片標題樣式</a:t>
            </a:r>
          </a:p>
        </p:txBody>
      </p:sp>
      <p:sp>
        <p:nvSpPr>
          <p:cNvPr id="8" name="內容版面配置區 2">
            <a:extLst>
              <a:ext uri="{FF2B5EF4-FFF2-40B4-BE49-F238E27FC236}">
                <a16:creationId xmlns:a16="http://schemas.microsoft.com/office/drawing/2014/main" id="{FFED061B-282A-4B74-973C-4CE788C253D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1428" y="1655863"/>
            <a:ext cx="11037455" cy="4757737"/>
          </a:xfrm>
        </p:spPr>
        <p:txBody>
          <a:bodyPr/>
          <a:lstStyle/>
          <a:p>
            <a:pPr lvl="0"/>
            <a:r>
              <a:rPr lang="zh-TW" altLang="en-US" dirty="0"/>
              <a:t>按一下以編輯母片文字樣式</a:t>
            </a:r>
          </a:p>
          <a:p>
            <a:pPr lvl="1"/>
            <a:r>
              <a:rPr lang="zh-TW" altLang="en-US" dirty="0"/>
              <a:t>第二層</a:t>
            </a:r>
          </a:p>
          <a:p>
            <a:pPr lvl="2"/>
            <a:r>
              <a:rPr lang="zh-TW" altLang="en-US" dirty="0"/>
              <a:t>第三層</a:t>
            </a:r>
          </a:p>
          <a:p>
            <a:pPr lvl="3"/>
            <a:r>
              <a:rPr lang="zh-TW" altLang="en-US" dirty="0"/>
              <a:t>第四層</a:t>
            </a:r>
          </a:p>
          <a:p>
            <a:pPr lvl="4"/>
            <a:r>
              <a:rPr lang="zh-TW" altLang="en-US" dirty="0"/>
              <a:t>第五層</a:t>
            </a:r>
          </a:p>
        </p:txBody>
      </p:sp>
      <p:sp>
        <p:nvSpPr>
          <p:cNvPr id="14" name="投影片編號版面配置區 9">
            <a:extLst>
              <a:ext uri="{FF2B5EF4-FFF2-40B4-BE49-F238E27FC236}">
                <a16:creationId xmlns:a16="http://schemas.microsoft.com/office/drawing/2014/main" id="{9F545D95-DECD-40D4-88EF-7D56B9645918}"/>
              </a:ext>
            </a:extLst>
          </p:cNvPr>
          <p:cNvSpPr txBox="1">
            <a:spLocks/>
          </p:cNvSpPr>
          <p:nvPr userDrawn="1"/>
        </p:nvSpPr>
        <p:spPr>
          <a:xfrm>
            <a:off x="11430000" y="6619878"/>
            <a:ext cx="762000" cy="238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TW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1A71FFAD-F905-4792-971B-681FA4F61CA8}" type="slidenum">
              <a:rPr lang="en-US" altLang="zh-TW" smtClean="0"/>
              <a:pPr>
                <a:defRPr/>
              </a:pPr>
              <a:t>‹#›</a:t>
            </a:fld>
            <a:endParaRPr lang="en-US" altLang="zh-TW" dirty="0"/>
          </a:p>
        </p:txBody>
      </p:sp>
    </p:spTree>
    <p:extLst>
      <p:ext uri="{BB962C8B-B14F-4D97-AF65-F5344CB8AC3E}">
        <p14:creationId xmlns:p14="http://schemas.microsoft.com/office/powerpoint/2010/main" val="16663457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EFB311-B3C2-4E1C-9EA0-0A5910AE56D5}" type="datetime1">
              <a:rPr lang="zh-TW" altLang="en-US" smtClean="0"/>
              <a:t>2024/1/23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3120C8-3FBB-465C-BB8B-341B796A98AD}" type="slidenum">
              <a:rPr lang="zh-TW" altLang="en-US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4914280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區段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TW" altLang="en-US" dirty="0"/>
              <a:t>按一下以編輯母片標題樣式</a:t>
            </a:r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2C5EF8-2BBD-477F-AC2F-0EED9272FDC4}" type="datetime1">
              <a:rPr lang="zh-TW" altLang="en-US" smtClean="0"/>
              <a:t>2024/1/23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2C52A8-3CF7-4938-A4A4-948C8ACF5839}" type="slidenum">
              <a:rPr lang="zh-TW" altLang="en-US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5357570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5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03DA07-DDAF-47CC-BF12-FFA655EA09D2}" type="datetime1">
              <a:rPr lang="zh-TW" altLang="en-US" smtClean="0"/>
              <a:t>2024/1/23</a:t>
            </a:fld>
            <a:endParaRPr lang="zh-TW" altLang="en-US"/>
          </a:p>
        </p:txBody>
      </p:sp>
      <p:sp>
        <p:nvSpPr>
          <p:cNvPr id="6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E9D68C-8D0A-466F-A880-F5E485C06723}" type="slidenum">
              <a:rPr lang="zh-TW" altLang="en-US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8799757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7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BC6740-6A18-430D-AF51-E7318C313872}" type="datetime1">
              <a:rPr lang="zh-TW" altLang="en-US" smtClean="0"/>
              <a:t>2024/1/23</a:t>
            </a:fld>
            <a:endParaRPr lang="zh-TW" altLang="en-US"/>
          </a:p>
        </p:txBody>
      </p:sp>
      <p:sp>
        <p:nvSpPr>
          <p:cNvPr id="8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9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40890E-303D-4D96-8FFA-278875499FD4}" type="slidenum">
              <a:rPr lang="zh-TW" altLang="en-US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1710286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88F2B9-00A7-4C5F-9601-99FD2391547D}" type="datetime1">
              <a:rPr lang="zh-TW" altLang="en-US" smtClean="0"/>
              <a:t>2024/1/23</a:t>
            </a:fld>
            <a:endParaRPr lang="zh-TW" altLang="en-US"/>
          </a:p>
        </p:txBody>
      </p:sp>
      <p:sp>
        <p:nvSpPr>
          <p:cNvPr id="4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5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0F1E9A-A554-4316-A605-5BE7D89BF2EA}" type="slidenum">
              <a:rPr lang="zh-TW" altLang="en-US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2189421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AFFEDC-1887-49C8-95EF-6D16BEA0168A}" type="datetime1">
              <a:rPr lang="zh-TW" altLang="en-US" smtClean="0"/>
              <a:t>2024/1/23</a:t>
            </a:fld>
            <a:endParaRPr lang="zh-TW" altLang="en-US"/>
          </a:p>
        </p:txBody>
      </p:sp>
      <p:sp>
        <p:nvSpPr>
          <p:cNvPr id="3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4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7831D4-DA71-40B2-AE18-DBD7AC648BBB}" type="slidenum">
              <a:rPr lang="zh-TW" altLang="en-US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9586598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240622-D195-429F-B948-F872AA98680B}" type="datetime1">
              <a:rPr lang="zh-TW" altLang="en-US" smtClean="0"/>
              <a:t>2024/1/23</a:t>
            </a:fld>
            <a:endParaRPr lang="zh-TW" altLang="en-US"/>
          </a:p>
        </p:txBody>
      </p:sp>
      <p:sp>
        <p:nvSpPr>
          <p:cNvPr id="6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59F5C3-F3B6-4FBF-8EAF-286E90F8419B}" type="slidenum">
              <a:rPr lang="zh-TW" altLang="en-US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6264514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TW" altLang="en-US" noProof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57E24A-2006-44DA-8EC3-88ACF1879C4D}" type="datetime1">
              <a:rPr lang="zh-TW" altLang="en-US" smtClean="0"/>
              <a:t>2024/1/23</a:t>
            </a:fld>
            <a:endParaRPr lang="zh-TW" altLang="en-US"/>
          </a:p>
        </p:txBody>
      </p:sp>
      <p:sp>
        <p:nvSpPr>
          <p:cNvPr id="6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B3F1B6-8DB7-456C-92F1-3D69C69F0901}" type="slidenum">
              <a:rPr lang="zh-TW" altLang="en-US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5646164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11" descr="222"/>
          <p:cNvPicPr>
            <a:picLocks noChangeAspect="1" noChangeArrowheads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標題版面配置區 1"/>
          <p:cNvSpPr>
            <a:spLocks noGrp="1"/>
          </p:cNvSpPr>
          <p:nvPr>
            <p:ph type="title"/>
          </p:nvPr>
        </p:nvSpPr>
        <p:spPr bwMode="auto">
          <a:xfrm>
            <a:off x="3312584" y="71439"/>
            <a:ext cx="8879416" cy="693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TW" altLang="en-US"/>
              <a:t>按一下以編輯母片標題樣式</a:t>
            </a:r>
          </a:p>
        </p:txBody>
      </p:sp>
      <p:sp>
        <p:nvSpPr>
          <p:cNvPr id="1028" name="文字版面配置區 2"/>
          <p:cNvSpPr>
            <a:spLocks noGrp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4235CCF7-EC1C-4F13-93E0-5F54754E5734}" type="datetime1">
              <a:rPr lang="zh-TW" altLang="en-US" smtClean="0"/>
              <a:t>2024/1/23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9203267" y="6356351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 eaLnBrk="1" hangingPunct="1">
              <a:defRPr kumimoji="0"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90F1E252-CC03-4883-AC05-6D922EC6B4B3}" type="slidenum">
              <a:rPr lang="zh-TW" altLang="en-US"/>
              <a:t>‹#›</a:t>
            </a:fld>
            <a:endParaRPr lang="zh-TW" altLang="en-US"/>
          </a:p>
        </p:txBody>
      </p:sp>
      <p:pic>
        <p:nvPicPr>
          <p:cNvPr id="1032" name="Picture 3" descr="圖片1"/>
          <p:cNvPicPr>
            <a:picLocks noChangeAspect="1" noChangeArrowheads="1"/>
          </p:cNvPicPr>
          <p:nvPr userDrawn="1"/>
        </p:nvPicPr>
        <p:blipFill>
          <a:blip r:embed="rId15">
            <a:clrChange>
              <a:clrFrom>
                <a:srgbClr val="FDFEFE"/>
              </a:clrFrom>
              <a:clrTo>
                <a:srgbClr val="FD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699" y="-9525"/>
            <a:ext cx="3314700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047426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600" kern="1200">
          <a:solidFill>
            <a:schemeClr val="tx1"/>
          </a:solidFill>
          <a:latin typeface="微軟正黑體" panose="020B0604030504040204" pitchFamily="34" charset="-120"/>
          <a:ea typeface="微軟正黑體" panose="020B0604030504040204" pitchFamily="34" charset="-120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微軟正黑體" panose="020B0604030504040204" pitchFamily="34" charset="-120"/>
          <a:ea typeface="微軟正黑體" panose="020B0604030504040204" pitchFamily="34" charset="-12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微軟正黑體" panose="020B0604030504040204" pitchFamily="34" charset="-120"/>
          <a:ea typeface="微軟正黑體" panose="020B0604030504040204" pitchFamily="34" charset="-12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微軟正黑體" panose="020B0604030504040204" pitchFamily="34" charset="-120"/>
          <a:ea typeface="微軟正黑體" panose="020B0604030504040204" pitchFamily="34" charset="-12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微軟正黑體" panose="020B0604030504040204" pitchFamily="34" charset="-120"/>
          <a:ea typeface="微軟正黑體" panose="020B0604030504040204" pitchFamily="34" charset="-120"/>
        </a:defRPr>
      </a:lvl5pPr>
      <a:lvl6pPr marL="4572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微軟正黑體" panose="020B0604030504040204" pitchFamily="34" charset="-120"/>
          <a:ea typeface="微軟正黑體" panose="020B0604030504040204" pitchFamily="34" charset="-120"/>
        </a:defRPr>
      </a:lvl6pPr>
      <a:lvl7pPr marL="9144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微軟正黑體" panose="020B0604030504040204" pitchFamily="34" charset="-120"/>
          <a:ea typeface="微軟正黑體" panose="020B0604030504040204" pitchFamily="34" charset="-120"/>
        </a:defRPr>
      </a:lvl7pPr>
      <a:lvl8pPr marL="13716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微軟正黑體" panose="020B0604030504040204" pitchFamily="34" charset="-120"/>
          <a:ea typeface="微軟正黑體" panose="020B0604030504040204" pitchFamily="34" charset="-120"/>
        </a:defRPr>
      </a:lvl8pPr>
      <a:lvl9pPr marL="18288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微軟正黑體" panose="020B0604030504040204" pitchFamily="34" charset="-120"/>
          <a:ea typeface="微軟正黑體" panose="020B0604030504040204" pitchFamily="34" charset="-12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微軟正黑體" panose="020B0604030504040204" pitchFamily="34" charset="-120"/>
          <a:ea typeface="微軟正黑體" panose="020B0604030504040204" pitchFamily="34" charset="-120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微軟正黑體" panose="020B0604030504040204" pitchFamily="34" charset="-120"/>
          <a:ea typeface="微軟正黑體" panose="020B0604030504040204" pitchFamily="34" charset="-120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微軟正黑體" panose="020B0604030504040204" pitchFamily="34" charset="-120"/>
          <a:ea typeface="微軟正黑體" panose="020B0604030504040204" pitchFamily="34" charset="-120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微軟正黑體" panose="020B0604030504040204" pitchFamily="34" charset="-120"/>
          <a:ea typeface="微軟正黑體" panose="020B0604030504040204" pitchFamily="34" charset="-120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微軟正黑體" panose="020B0604030504040204" pitchFamily="34" charset="-120"/>
          <a:ea typeface="微軟正黑體" panose="020B0604030504040204" pitchFamily="34" charset="-120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群組 1"/>
          <p:cNvGrpSpPr/>
          <p:nvPr/>
        </p:nvGrpSpPr>
        <p:grpSpPr>
          <a:xfrm>
            <a:off x="2783681" y="1343691"/>
            <a:ext cx="6624638" cy="1165225"/>
            <a:chOff x="1120775" y="1903413"/>
            <a:chExt cx="6624638" cy="1165225"/>
          </a:xfrm>
        </p:grpSpPr>
        <p:grpSp>
          <p:nvGrpSpPr>
            <p:cNvPr id="38" name="Group 2"/>
            <p:cNvGrpSpPr/>
            <p:nvPr/>
          </p:nvGrpSpPr>
          <p:grpSpPr bwMode="auto">
            <a:xfrm>
              <a:off x="1433513" y="1903413"/>
              <a:ext cx="6311900" cy="1165225"/>
              <a:chOff x="904" y="2057"/>
              <a:chExt cx="3976" cy="804"/>
            </a:xfrm>
          </p:grpSpPr>
          <p:sp>
            <p:nvSpPr>
              <p:cNvPr id="39" name="AutoShape 3"/>
              <p:cNvSpPr>
                <a:spLocks noChangeArrowheads="1"/>
              </p:cNvSpPr>
              <p:nvPr/>
            </p:nvSpPr>
            <p:spPr bwMode="gray">
              <a:xfrm>
                <a:off x="904" y="2057"/>
                <a:ext cx="3976" cy="804"/>
              </a:xfrm>
              <a:prstGeom prst="roundRect">
                <a:avLst>
                  <a:gd name="adj" fmla="val 16667"/>
                </a:avLst>
              </a:prstGeom>
              <a:solidFill>
                <a:srgbClr val="6E93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SimSun" panose="02010600030101010101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SimSun" panose="02010600030101010101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SimSun" panose="02010600030101010101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SimSun" panose="02010600030101010101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SimSun" panose="02010600030101010101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SimSun" panose="02010600030101010101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SimSun" panose="02010600030101010101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SimSun" panose="02010600030101010101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SimSun" panose="02010600030101010101" charset="-122"/>
                  </a:defRPr>
                </a:lvl9pPr>
              </a:lstStyle>
              <a:p>
                <a:pPr eaLnBrk="1" hangingPunct="1">
                  <a:defRPr/>
                </a:pPr>
                <a:endParaRPr lang="zh-CN" altLang="en-US" ker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40" name="AutoShape 4"/>
              <p:cNvSpPr>
                <a:spLocks noChangeArrowheads="1"/>
              </p:cNvSpPr>
              <p:nvPr/>
            </p:nvSpPr>
            <p:spPr bwMode="gray">
              <a:xfrm>
                <a:off x="912" y="2064"/>
                <a:ext cx="3966" cy="326"/>
              </a:xfrm>
              <a:prstGeom prst="roundRect">
                <a:avLst>
                  <a:gd name="adj" fmla="val 36505"/>
                </a:avLst>
              </a:prstGeom>
              <a:gradFill rotWithShape="1">
                <a:gsLst>
                  <a:gs pos="0">
                    <a:srgbClr val="FFFFFF">
                      <a:alpha val="70000"/>
                    </a:srgbClr>
                  </a:gs>
                  <a:gs pos="100000">
                    <a:srgbClr val="6E9349">
                      <a:alpha val="70000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SimSun" panose="02010600030101010101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SimSun" panose="02010600030101010101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SimSun" panose="02010600030101010101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SimSun" panose="02010600030101010101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SimSun" panose="02010600030101010101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SimSun" panose="02010600030101010101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SimSun" panose="02010600030101010101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SimSun" panose="02010600030101010101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SimSun" panose="02010600030101010101" charset="-122"/>
                  </a:defRPr>
                </a:lvl9pPr>
              </a:lstStyle>
              <a:p>
                <a:pPr eaLnBrk="1" hangingPunct="1">
                  <a:defRPr/>
                </a:pPr>
                <a:endParaRPr lang="zh-CN" altLang="en-US" kern="0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47" name="Group 11"/>
            <p:cNvGrpSpPr/>
            <p:nvPr/>
          </p:nvGrpSpPr>
          <p:grpSpPr bwMode="auto">
            <a:xfrm>
              <a:off x="1120775" y="2174875"/>
              <a:ext cx="611188" cy="608013"/>
              <a:chOff x="579" y="1386"/>
              <a:chExt cx="385" cy="383"/>
            </a:xfrm>
          </p:grpSpPr>
          <p:sp>
            <p:nvSpPr>
              <p:cNvPr id="48" name="Oval 12"/>
              <p:cNvSpPr>
                <a:spLocks noChangeArrowheads="1"/>
              </p:cNvSpPr>
              <p:nvPr/>
            </p:nvSpPr>
            <p:spPr bwMode="gray">
              <a:xfrm>
                <a:off x="579" y="1386"/>
                <a:ext cx="385" cy="383"/>
              </a:xfrm>
              <a:prstGeom prst="ellipse">
                <a:avLst/>
              </a:prstGeom>
              <a:solidFill>
                <a:srgbClr val="8080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SimSun" panose="02010600030101010101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SimSun" panose="02010600030101010101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SimSun" panose="02010600030101010101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SimSun" panose="02010600030101010101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SimSun" panose="02010600030101010101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SimSun" panose="02010600030101010101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SimSun" panose="02010600030101010101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SimSun" panose="02010600030101010101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SimSun" panose="02010600030101010101" charset="-122"/>
                  </a:defRPr>
                </a:lvl9pPr>
              </a:lstStyle>
              <a:p>
                <a:pPr eaLnBrk="1" hangingPunct="1">
                  <a:defRPr/>
                </a:pPr>
                <a:endParaRPr lang="zh-CN" altLang="en-US" kern="0">
                  <a:solidFill>
                    <a:srgbClr val="000000"/>
                  </a:solidFill>
                </a:endParaRPr>
              </a:p>
            </p:txBody>
          </p:sp>
          <p:grpSp>
            <p:nvGrpSpPr>
              <p:cNvPr id="49" name="Group 13"/>
              <p:cNvGrpSpPr/>
              <p:nvPr/>
            </p:nvGrpSpPr>
            <p:grpSpPr bwMode="auto">
              <a:xfrm>
                <a:off x="587" y="1392"/>
                <a:ext cx="369" cy="369"/>
                <a:chOff x="587" y="1392"/>
                <a:chExt cx="369" cy="369"/>
              </a:xfrm>
            </p:grpSpPr>
            <p:sp>
              <p:nvSpPr>
                <p:cNvPr id="50" name="Oval 14"/>
                <p:cNvSpPr>
                  <a:spLocks noChangeArrowheads="1"/>
                </p:cNvSpPr>
                <p:nvPr/>
              </p:nvSpPr>
              <p:spPr bwMode="gray">
                <a:xfrm>
                  <a:off x="587" y="1392"/>
                  <a:ext cx="369" cy="369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636869"/>
                    </a:gs>
                    <a:gs pos="100000">
                      <a:srgbClr val="D6E1E2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eaVert"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SimSun" panose="02010600030101010101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SimSun" panose="02010600030101010101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SimSun" panose="02010600030101010101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SimSun" panose="02010600030101010101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SimSun" panose="02010600030101010101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SimSun" panose="02010600030101010101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SimSun" panose="02010600030101010101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SimSun" panose="02010600030101010101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SimSun" panose="02010600030101010101" charset="-122"/>
                    </a:defRPr>
                  </a:lvl9pPr>
                </a:lstStyle>
                <a:p>
                  <a:pPr eaLnBrk="1" hangingPunct="1">
                    <a:defRPr/>
                  </a:pPr>
                  <a:endParaRPr lang="zh-CN" altLang="en-US" kern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51" name="Oval 15"/>
                <p:cNvSpPr>
                  <a:spLocks noChangeArrowheads="1"/>
                </p:cNvSpPr>
                <p:nvPr/>
              </p:nvSpPr>
              <p:spPr bwMode="gray">
                <a:xfrm>
                  <a:off x="592" y="1394"/>
                  <a:ext cx="359" cy="360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D6E1E2">
                        <a:alpha val="0"/>
                      </a:srgbClr>
                    </a:gs>
                    <a:gs pos="100000">
                      <a:srgbClr val="F1F5F5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eaVert"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SimSun" panose="02010600030101010101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SimSun" panose="02010600030101010101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SimSun" panose="02010600030101010101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SimSun" panose="02010600030101010101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SimSun" panose="02010600030101010101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SimSun" panose="02010600030101010101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SimSun" panose="02010600030101010101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SimSun" panose="02010600030101010101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SimSun" panose="02010600030101010101" charset="-122"/>
                    </a:defRPr>
                  </a:lvl9pPr>
                </a:lstStyle>
                <a:p>
                  <a:pPr eaLnBrk="1" hangingPunct="1">
                    <a:defRPr/>
                  </a:pPr>
                  <a:endParaRPr lang="zh-CN" altLang="en-US" kern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52" name="Oval 16"/>
                <p:cNvSpPr>
                  <a:spLocks noChangeArrowheads="1"/>
                </p:cNvSpPr>
                <p:nvPr/>
              </p:nvSpPr>
              <p:spPr bwMode="gray">
                <a:xfrm>
                  <a:off x="596" y="1397"/>
                  <a:ext cx="342" cy="337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AAB2B3"/>
                    </a:gs>
                    <a:gs pos="100000">
                      <a:srgbClr val="D6E1E2">
                        <a:alpha val="48000"/>
                      </a:srgb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eaVert"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SimSun" panose="02010600030101010101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SimSun" panose="02010600030101010101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SimSun" panose="02010600030101010101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SimSun" panose="02010600030101010101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SimSun" panose="02010600030101010101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SimSun" panose="02010600030101010101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SimSun" panose="02010600030101010101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SimSun" panose="02010600030101010101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SimSun" panose="02010600030101010101" charset="-122"/>
                    </a:defRPr>
                  </a:lvl9pPr>
                </a:lstStyle>
                <a:p>
                  <a:pPr eaLnBrk="1" hangingPunct="1">
                    <a:defRPr/>
                  </a:pPr>
                  <a:endParaRPr lang="zh-CN" altLang="en-US" kern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53" name="Oval 17"/>
                <p:cNvSpPr>
                  <a:spLocks noChangeArrowheads="1"/>
                </p:cNvSpPr>
                <p:nvPr/>
              </p:nvSpPr>
              <p:spPr bwMode="gray">
                <a:xfrm>
                  <a:off x="615" y="1407"/>
                  <a:ext cx="305" cy="273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100000">
                      <a:srgbClr val="D6E1E2">
                        <a:alpha val="37999"/>
                      </a:srgb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eaVert"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SimSun" panose="02010600030101010101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SimSun" panose="02010600030101010101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SimSun" panose="02010600030101010101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SimSun" panose="02010600030101010101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SimSun" panose="02010600030101010101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SimSun" panose="02010600030101010101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SimSun" panose="02010600030101010101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SimSun" panose="02010600030101010101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SimSun" panose="02010600030101010101" charset="-122"/>
                    </a:defRPr>
                  </a:lvl9pPr>
                </a:lstStyle>
                <a:p>
                  <a:pPr eaLnBrk="1" hangingPunct="1">
                    <a:defRPr/>
                  </a:pPr>
                  <a:endParaRPr lang="zh-CN" altLang="en-US" kern="0">
                    <a:solidFill>
                      <a:srgbClr val="000000"/>
                    </a:solidFill>
                  </a:endParaRPr>
                </a:p>
              </p:txBody>
            </p:sp>
          </p:grpSp>
        </p:grpSp>
        <p:sp>
          <p:nvSpPr>
            <p:cNvPr id="71" name="Text Box 35"/>
            <p:cNvSpPr txBox="1">
              <a:spLocks noChangeArrowheads="1"/>
            </p:cNvSpPr>
            <p:nvPr/>
          </p:nvSpPr>
          <p:spPr bwMode="gray">
            <a:xfrm>
              <a:off x="1241425" y="2265363"/>
              <a:ext cx="381000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defRPr/>
              </a:pPr>
              <a:r>
                <a:rPr lang="en-US" altLang="zh-CN" sz="2400" b="1" kern="0">
                  <a:solidFill>
                    <a:srgbClr val="080808"/>
                  </a:solidFill>
                </a:rPr>
                <a:t>1</a:t>
              </a:r>
            </a:p>
          </p:txBody>
        </p:sp>
      </p:grpSp>
      <p:sp>
        <p:nvSpPr>
          <p:cNvPr id="5" name="標題 1"/>
          <p:cNvSpPr>
            <a:spLocks noGrp="1"/>
          </p:cNvSpPr>
          <p:nvPr>
            <p:ph type="title"/>
          </p:nvPr>
        </p:nvSpPr>
        <p:spPr>
          <a:xfrm>
            <a:off x="260766" y="45132"/>
            <a:ext cx="11045923" cy="941580"/>
          </a:xfrm>
        </p:spPr>
        <p:txBody>
          <a:bodyPr/>
          <a:lstStyle/>
          <a:p>
            <a:pPr eaLnBrk="1" hangingPunct="1"/>
            <a:r>
              <a:rPr lang="zh-TW" altLang="en-US" sz="3200" b="1" dirty="0"/>
              <a:t>研發成果股票上繳程序</a:t>
            </a:r>
            <a:endParaRPr lang="en-US" altLang="zh-TW" sz="3200" b="1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0" y="954678"/>
            <a:ext cx="11037455" cy="4757737"/>
          </a:xfrm>
        </p:spPr>
        <p:txBody>
          <a:bodyPr/>
          <a:lstStyle/>
          <a:p>
            <a:r>
              <a:rPr lang="zh-TW" altLang="en-US" sz="2800" b="1" dirty="0"/>
              <a:t>股票繳庫程序：</a:t>
            </a:r>
          </a:p>
        </p:txBody>
      </p:sp>
      <p:sp>
        <p:nvSpPr>
          <p:cNvPr id="68" name="Text Box 32"/>
          <p:cNvSpPr txBox="1">
            <a:spLocks noChangeArrowheads="1"/>
          </p:cNvSpPr>
          <p:nvPr/>
        </p:nvSpPr>
        <p:spPr bwMode="black">
          <a:xfrm>
            <a:off x="3366294" y="1728064"/>
            <a:ext cx="6181768" cy="369332"/>
          </a:xfrm>
          <a:prstGeom prst="rect">
            <a:avLst/>
          </a:prstGeom>
          <a:noFill/>
          <a:ln w="9525" algn="ctr">
            <a:noFill/>
            <a:miter lim="800000"/>
          </a:ln>
          <a:effectLst>
            <a:outerShdw dist="17961" dir="2700000" algn="ctr" rotWithShape="0">
              <a:srgbClr val="000000">
                <a:alpha val="50000"/>
              </a:srgbClr>
            </a:outerShdw>
          </a:effectLst>
        </p:spPr>
        <p:txBody>
          <a:bodyPr wrap="squar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TW" altLang="en-US" b="1" dirty="0">
                <a:solidFill>
                  <a:srgbClr val="F8F8F8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請學校股票直接登記為「行政院國家科學技術發展基金」。</a:t>
            </a:r>
            <a:endParaRPr lang="en-US" altLang="zh-CN" b="1" dirty="0">
              <a:solidFill>
                <a:srgbClr val="F8F8F8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grpSp>
        <p:nvGrpSpPr>
          <p:cNvPr id="74" name="群組 73"/>
          <p:cNvGrpSpPr/>
          <p:nvPr/>
        </p:nvGrpSpPr>
        <p:grpSpPr>
          <a:xfrm>
            <a:off x="2762786" y="2616401"/>
            <a:ext cx="6635750" cy="1165225"/>
            <a:chOff x="1109663" y="3348038"/>
            <a:chExt cx="6635750" cy="1165225"/>
          </a:xfrm>
        </p:grpSpPr>
        <p:grpSp>
          <p:nvGrpSpPr>
            <p:cNvPr id="44" name="Group 8"/>
            <p:cNvGrpSpPr/>
            <p:nvPr/>
          </p:nvGrpSpPr>
          <p:grpSpPr bwMode="auto">
            <a:xfrm>
              <a:off x="1433513" y="3348038"/>
              <a:ext cx="6311900" cy="1165225"/>
              <a:chOff x="904" y="2057"/>
              <a:chExt cx="3976" cy="804"/>
            </a:xfrm>
          </p:grpSpPr>
          <p:sp>
            <p:nvSpPr>
              <p:cNvPr id="45" name="AutoShape 9"/>
              <p:cNvSpPr>
                <a:spLocks noChangeArrowheads="1"/>
              </p:cNvSpPr>
              <p:nvPr/>
            </p:nvSpPr>
            <p:spPr bwMode="ltGray">
              <a:xfrm>
                <a:off x="904" y="2057"/>
                <a:ext cx="3976" cy="804"/>
              </a:xfrm>
              <a:prstGeom prst="roundRect">
                <a:avLst>
                  <a:gd name="adj" fmla="val 16667"/>
                </a:avLst>
              </a:prstGeom>
              <a:solidFill>
                <a:srgbClr val="90A8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SimSun" panose="02010600030101010101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SimSun" panose="02010600030101010101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SimSun" panose="02010600030101010101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SimSun" panose="02010600030101010101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SimSun" panose="02010600030101010101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SimSun" panose="02010600030101010101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SimSun" panose="02010600030101010101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SimSun" panose="02010600030101010101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SimSun" panose="02010600030101010101" charset="-122"/>
                  </a:defRPr>
                </a:lvl9pPr>
              </a:lstStyle>
              <a:p>
                <a:pPr eaLnBrk="1" hangingPunct="1">
                  <a:defRPr/>
                </a:pPr>
                <a:endParaRPr lang="zh-CN" altLang="en-US" ker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46" name="AutoShape 10"/>
              <p:cNvSpPr>
                <a:spLocks noChangeArrowheads="1"/>
              </p:cNvSpPr>
              <p:nvPr/>
            </p:nvSpPr>
            <p:spPr bwMode="ltGray">
              <a:xfrm>
                <a:off x="912" y="2064"/>
                <a:ext cx="3966" cy="326"/>
              </a:xfrm>
              <a:prstGeom prst="roundRect">
                <a:avLst>
                  <a:gd name="adj" fmla="val 36505"/>
                </a:avLst>
              </a:prstGeom>
              <a:gradFill rotWithShape="1">
                <a:gsLst>
                  <a:gs pos="0">
                    <a:srgbClr val="FFFFFF">
                      <a:alpha val="70000"/>
                    </a:srgbClr>
                  </a:gs>
                  <a:gs pos="100000">
                    <a:srgbClr val="90A8B0">
                      <a:alpha val="70000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SimSun" panose="02010600030101010101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SimSun" panose="02010600030101010101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SimSun" panose="02010600030101010101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SimSun" panose="02010600030101010101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SimSun" panose="02010600030101010101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SimSun" panose="02010600030101010101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SimSun" panose="02010600030101010101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SimSun" panose="02010600030101010101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SimSun" panose="02010600030101010101" charset="-122"/>
                  </a:defRPr>
                </a:lvl9pPr>
              </a:lstStyle>
              <a:p>
                <a:pPr eaLnBrk="1" hangingPunct="1">
                  <a:defRPr/>
                </a:pPr>
                <a:endParaRPr lang="zh-CN" altLang="en-US" kern="0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54" name="Group 18"/>
            <p:cNvGrpSpPr/>
            <p:nvPr/>
          </p:nvGrpSpPr>
          <p:grpSpPr bwMode="auto">
            <a:xfrm>
              <a:off x="1109663" y="3641725"/>
              <a:ext cx="611187" cy="608013"/>
              <a:chOff x="579" y="1386"/>
              <a:chExt cx="385" cy="383"/>
            </a:xfrm>
          </p:grpSpPr>
          <p:sp>
            <p:nvSpPr>
              <p:cNvPr id="55" name="Oval 19"/>
              <p:cNvSpPr>
                <a:spLocks noChangeArrowheads="1"/>
              </p:cNvSpPr>
              <p:nvPr/>
            </p:nvSpPr>
            <p:spPr bwMode="gray">
              <a:xfrm>
                <a:off x="579" y="1386"/>
                <a:ext cx="385" cy="383"/>
              </a:xfrm>
              <a:prstGeom prst="ellipse">
                <a:avLst/>
              </a:prstGeom>
              <a:solidFill>
                <a:srgbClr val="8080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SimSun" panose="02010600030101010101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SimSun" panose="02010600030101010101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SimSun" panose="02010600030101010101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SimSun" panose="02010600030101010101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SimSun" panose="02010600030101010101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SimSun" panose="02010600030101010101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SimSun" panose="02010600030101010101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SimSun" panose="02010600030101010101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SimSun" panose="02010600030101010101" charset="-122"/>
                  </a:defRPr>
                </a:lvl9pPr>
              </a:lstStyle>
              <a:p>
                <a:pPr eaLnBrk="1" hangingPunct="1">
                  <a:defRPr/>
                </a:pPr>
                <a:endParaRPr lang="zh-CN" altLang="en-US" kern="0">
                  <a:solidFill>
                    <a:srgbClr val="000000"/>
                  </a:solidFill>
                </a:endParaRPr>
              </a:p>
            </p:txBody>
          </p:sp>
          <p:grpSp>
            <p:nvGrpSpPr>
              <p:cNvPr id="56" name="Group 20"/>
              <p:cNvGrpSpPr/>
              <p:nvPr/>
            </p:nvGrpSpPr>
            <p:grpSpPr bwMode="auto">
              <a:xfrm>
                <a:off x="587" y="1392"/>
                <a:ext cx="369" cy="369"/>
                <a:chOff x="587" y="1392"/>
                <a:chExt cx="369" cy="369"/>
              </a:xfrm>
            </p:grpSpPr>
            <p:sp>
              <p:nvSpPr>
                <p:cNvPr id="57" name="Oval 21"/>
                <p:cNvSpPr>
                  <a:spLocks noChangeArrowheads="1"/>
                </p:cNvSpPr>
                <p:nvPr/>
              </p:nvSpPr>
              <p:spPr bwMode="gray">
                <a:xfrm>
                  <a:off x="587" y="1392"/>
                  <a:ext cx="369" cy="369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636869"/>
                    </a:gs>
                    <a:gs pos="100000">
                      <a:srgbClr val="D6E1E2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eaVert"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SimSun" panose="02010600030101010101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SimSun" panose="02010600030101010101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SimSun" panose="02010600030101010101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SimSun" panose="02010600030101010101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SimSun" panose="02010600030101010101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SimSun" panose="02010600030101010101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SimSun" panose="02010600030101010101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SimSun" panose="02010600030101010101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SimSun" panose="02010600030101010101" charset="-122"/>
                    </a:defRPr>
                  </a:lvl9pPr>
                </a:lstStyle>
                <a:p>
                  <a:pPr eaLnBrk="1" hangingPunct="1">
                    <a:defRPr/>
                  </a:pPr>
                  <a:endParaRPr lang="zh-CN" altLang="en-US" kern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58" name="Oval 22"/>
                <p:cNvSpPr>
                  <a:spLocks noChangeArrowheads="1"/>
                </p:cNvSpPr>
                <p:nvPr/>
              </p:nvSpPr>
              <p:spPr bwMode="gray">
                <a:xfrm>
                  <a:off x="592" y="1394"/>
                  <a:ext cx="359" cy="360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D6E1E2">
                        <a:alpha val="0"/>
                      </a:srgbClr>
                    </a:gs>
                    <a:gs pos="100000">
                      <a:srgbClr val="F1F5F5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eaVert"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SimSun" panose="02010600030101010101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SimSun" panose="02010600030101010101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SimSun" panose="02010600030101010101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SimSun" panose="02010600030101010101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SimSun" panose="02010600030101010101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SimSun" panose="02010600030101010101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SimSun" panose="02010600030101010101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SimSun" panose="02010600030101010101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SimSun" panose="02010600030101010101" charset="-122"/>
                    </a:defRPr>
                  </a:lvl9pPr>
                </a:lstStyle>
                <a:p>
                  <a:pPr eaLnBrk="1" hangingPunct="1">
                    <a:defRPr/>
                  </a:pPr>
                  <a:endParaRPr lang="zh-CN" altLang="en-US" kern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59" name="Oval 23"/>
                <p:cNvSpPr>
                  <a:spLocks noChangeArrowheads="1"/>
                </p:cNvSpPr>
                <p:nvPr/>
              </p:nvSpPr>
              <p:spPr bwMode="gray">
                <a:xfrm>
                  <a:off x="596" y="1397"/>
                  <a:ext cx="342" cy="337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AAB2B3"/>
                    </a:gs>
                    <a:gs pos="100000">
                      <a:srgbClr val="D6E1E2">
                        <a:alpha val="48000"/>
                      </a:srgb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eaVert"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SimSun" panose="02010600030101010101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SimSun" panose="02010600030101010101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SimSun" panose="02010600030101010101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SimSun" panose="02010600030101010101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SimSun" panose="02010600030101010101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SimSun" panose="02010600030101010101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SimSun" panose="02010600030101010101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SimSun" panose="02010600030101010101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SimSun" panose="02010600030101010101" charset="-122"/>
                    </a:defRPr>
                  </a:lvl9pPr>
                </a:lstStyle>
                <a:p>
                  <a:pPr eaLnBrk="1" hangingPunct="1">
                    <a:defRPr/>
                  </a:pPr>
                  <a:endParaRPr lang="zh-CN" altLang="en-US" kern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60" name="Oval 24"/>
                <p:cNvSpPr>
                  <a:spLocks noChangeArrowheads="1"/>
                </p:cNvSpPr>
                <p:nvPr/>
              </p:nvSpPr>
              <p:spPr bwMode="gray">
                <a:xfrm>
                  <a:off x="615" y="1407"/>
                  <a:ext cx="305" cy="273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100000">
                      <a:srgbClr val="D6E1E2">
                        <a:alpha val="37999"/>
                      </a:srgb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eaVert"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SimSun" panose="02010600030101010101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SimSun" panose="02010600030101010101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SimSun" panose="02010600030101010101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SimSun" panose="02010600030101010101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SimSun" panose="02010600030101010101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SimSun" panose="02010600030101010101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SimSun" panose="02010600030101010101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SimSun" panose="02010600030101010101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SimSun" panose="02010600030101010101" charset="-122"/>
                    </a:defRPr>
                  </a:lvl9pPr>
                </a:lstStyle>
                <a:p>
                  <a:pPr eaLnBrk="1" hangingPunct="1">
                    <a:defRPr/>
                  </a:pPr>
                  <a:endParaRPr lang="zh-CN" altLang="en-US" kern="0">
                    <a:solidFill>
                      <a:srgbClr val="000000"/>
                    </a:solidFill>
                  </a:endParaRPr>
                </a:p>
              </p:txBody>
            </p:sp>
          </p:grpSp>
        </p:grpSp>
        <p:sp>
          <p:nvSpPr>
            <p:cNvPr id="72" name="Text Box 36"/>
            <p:cNvSpPr txBox="1">
              <a:spLocks noChangeArrowheads="1"/>
            </p:cNvSpPr>
            <p:nvPr/>
          </p:nvSpPr>
          <p:spPr bwMode="gray">
            <a:xfrm>
              <a:off x="1230313" y="3725863"/>
              <a:ext cx="381000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defRPr/>
              </a:pPr>
              <a:r>
                <a:rPr lang="en-US" altLang="zh-CN" sz="2400" b="1" kern="0">
                  <a:solidFill>
                    <a:srgbClr val="080808"/>
                  </a:solidFill>
                </a:rPr>
                <a:t>2</a:t>
              </a:r>
            </a:p>
          </p:txBody>
        </p:sp>
      </p:grpSp>
      <p:grpSp>
        <p:nvGrpSpPr>
          <p:cNvPr id="76" name="群組 75"/>
          <p:cNvGrpSpPr/>
          <p:nvPr/>
        </p:nvGrpSpPr>
        <p:grpSpPr>
          <a:xfrm>
            <a:off x="2762786" y="3885935"/>
            <a:ext cx="6624638" cy="1165225"/>
            <a:chOff x="1120775" y="4791075"/>
            <a:chExt cx="6624638" cy="1165225"/>
          </a:xfrm>
        </p:grpSpPr>
        <p:grpSp>
          <p:nvGrpSpPr>
            <p:cNvPr id="41" name="Group 5"/>
            <p:cNvGrpSpPr/>
            <p:nvPr/>
          </p:nvGrpSpPr>
          <p:grpSpPr bwMode="auto">
            <a:xfrm>
              <a:off x="1433513" y="4791075"/>
              <a:ext cx="6311900" cy="1165225"/>
              <a:chOff x="904" y="2057"/>
              <a:chExt cx="3976" cy="804"/>
            </a:xfrm>
          </p:grpSpPr>
          <p:sp>
            <p:nvSpPr>
              <p:cNvPr id="42" name="AutoShape 6"/>
              <p:cNvSpPr>
                <a:spLocks noChangeArrowheads="1"/>
              </p:cNvSpPr>
              <p:nvPr/>
            </p:nvSpPr>
            <p:spPr bwMode="ltGray">
              <a:xfrm>
                <a:off x="904" y="2057"/>
                <a:ext cx="3976" cy="804"/>
              </a:xfrm>
              <a:prstGeom prst="roundRect">
                <a:avLst>
                  <a:gd name="adj" fmla="val 16667"/>
                </a:avLst>
              </a:prstGeom>
              <a:solidFill>
                <a:srgbClr val="5EB4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SimSun" panose="02010600030101010101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SimSun" panose="02010600030101010101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SimSun" panose="02010600030101010101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SimSun" panose="02010600030101010101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SimSun" panose="02010600030101010101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SimSun" panose="02010600030101010101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SimSun" panose="02010600030101010101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SimSun" panose="02010600030101010101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SimSun" panose="02010600030101010101" charset="-122"/>
                  </a:defRPr>
                </a:lvl9pPr>
              </a:lstStyle>
              <a:p>
                <a:pPr eaLnBrk="1" hangingPunct="1">
                  <a:defRPr/>
                </a:pPr>
                <a:endParaRPr lang="zh-CN" altLang="en-US" ker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43" name="AutoShape 7"/>
              <p:cNvSpPr>
                <a:spLocks noChangeArrowheads="1"/>
              </p:cNvSpPr>
              <p:nvPr/>
            </p:nvSpPr>
            <p:spPr bwMode="ltGray">
              <a:xfrm>
                <a:off x="912" y="2064"/>
                <a:ext cx="3966" cy="326"/>
              </a:xfrm>
              <a:prstGeom prst="roundRect">
                <a:avLst>
                  <a:gd name="adj" fmla="val 36505"/>
                </a:avLst>
              </a:prstGeom>
              <a:gradFill rotWithShape="1">
                <a:gsLst>
                  <a:gs pos="0">
                    <a:srgbClr val="FFFFFF">
                      <a:alpha val="70000"/>
                    </a:srgbClr>
                  </a:gs>
                  <a:gs pos="100000">
                    <a:srgbClr val="5EB4B4">
                      <a:alpha val="70000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SimSun" panose="02010600030101010101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SimSun" panose="02010600030101010101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SimSun" panose="02010600030101010101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SimSun" panose="02010600030101010101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SimSun" panose="02010600030101010101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SimSun" panose="02010600030101010101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SimSun" panose="02010600030101010101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SimSun" panose="02010600030101010101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SimSun" panose="02010600030101010101" charset="-122"/>
                  </a:defRPr>
                </a:lvl9pPr>
              </a:lstStyle>
              <a:p>
                <a:pPr eaLnBrk="1" hangingPunct="1">
                  <a:defRPr/>
                </a:pPr>
                <a:endParaRPr lang="zh-CN" altLang="en-US" kern="0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75" name="群組 74"/>
            <p:cNvGrpSpPr/>
            <p:nvPr/>
          </p:nvGrpSpPr>
          <p:grpSpPr>
            <a:xfrm>
              <a:off x="1120775" y="5087938"/>
              <a:ext cx="611188" cy="608012"/>
              <a:chOff x="1120775" y="5087938"/>
              <a:chExt cx="611188" cy="608012"/>
            </a:xfrm>
          </p:grpSpPr>
          <p:grpSp>
            <p:nvGrpSpPr>
              <p:cNvPr id="61" name="Group 25"/>
              <p:cNvGrpSpPr/>
              <p:nvPr/>
            </p:nvGrpSpPr>
            <p:grpSpPr bwMode="auto">
              <a:xfrm>
                <a:off x="1120775" y="5087938"/>
                <a:ext cx="611188" cy="608012"/>
                <a:chOff x="579" y="1386"/>
                <a:chExt cx="385" cy="383"/>
              </a:xfrm>
            </p:grpSpPr>
            <p:sp>
              <p:nvSpPr>
                <p:cNvPr id="62" name="Oval 26"/>
                <p:cNvSpPr>
                  <a:spLocks noChangeArrowheads="1"/>
                </p:cNvSpPr>
                <p:nvPr/>
              </p:nvSpPr>
              <p:spPr bwMode="gray">
                <a:xfrm>
                  <a:off x="579" y="1386"/>
                  <a:ext cx="385" cy="383"/>
                </a:xfrm>
                <a:prstGeom prst="ellipse">
                  <a:avLst/>
                </a:prstGeom>
                <a:solidFill>
                  <a:srgbClr val="80808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SimSun" panose="02010600030101010101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SimSun" panose="02010600030101010101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SimSun" panose="02010600030101010101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SimSun" panose="02010600030101010101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SimSun" panose="02010600030101010101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SimSun" panose="02010600030101010101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SimSun" panose="02010600030101010101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SimSun" panose="02010600030101010101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SimSun" panose="02010600030101010101" charset="-122"/>
                    </a:defRPr>
                  </a:lvl9pPr>
                </a:lstStyle>
                <a:p>
                  <a:pPr eaLnBrk="1" hangingPunct="1">
                    <a:defRPr/>
                  </a:pPr>
                  <a:endParaRPr lang="zh-CN" altLang="en-US" kern="0">
                    <a:solidFill>
                      <a:srgbClr val="000000"/>
                    </a:solidFill>
                  </a:endParaRPr>
                </a:p>
              </p:txBody>
            </p:sp>
            <p:grpSp>
              <p:nvGrpSpPr>
                <p:cNvPr id="63" name="Group 27"/>
                <p:cNvGrpSpPr/>
                <p:nvPr/>
              </p:nvGrpSpPr>
              <p:grpSpPr bwMode="auto">
                <a:xfrm>
                  <a:off x="587" y="1392"/>
                  <a:ext cx="369" cy="369"/>
                  <a:chOff x="587" y="1392"/>
                  <a:chExt cx="369" cy="369"/>
                </a:xfrm>
              </p:grpSpPr>
              <p:sp>
                <p:nvSpPr>
                  <p:cNvPr id="64" name="Oval 28"/>
                  <p:cNvSpPr>
                    <a:spLocks noChangeArrowheads="1"/>
                  </p:cNvSpPr>
                  <p:nvPr/>
                </p:nvSpPr>
                <p:spPr bwMode="gray">
                  <a:xfrm>
                    <a:off x="587" y="1392"/>
                    <a:ext cx="369" cy="36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636869"/>
                      </a:gs>
                      <a:gs pos="100000">
                        <a:srgbClr val="D6E1E2"/>
                      </a:gs>
                    </a:gsLst>
                    <a:lin ang="540000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eaVert"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SimSun" panose="02010600030101010101" charset="-122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SimSun" panose="02010600030101010101" charset="-122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SimSun" panose="02010600030101010101" charset="-122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SimSun" panose="02010600030101010101" charset="-122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SimSun" panose="02010600030101010101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SimSun" panose="02010600030101010101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SimSun" panose="02010600030101010101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SimSun" panose="02010600030101010101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SimSun" panose="02010600030101010101" charset="-122"/>
                      </a:defRPr>
                    </a:lvl9pPr>
                  </a:lstStyle>
                  <a:p>
                    <a:pPr eaLnBrk="1" hangingPunct="1">
                      <a:defRPr/>
                    </a:pPr>
                    <a:endParaRPr lang="zh-CN" altLang="en-US" kern="0">
                      <a:solidFill>
                        <a:srgbClr val="000000"/>
                      </a:solidFill>
                    </a:endParaRPr>
                  </a:p>
                </p:txBody>
              </p:sp>
              <p:sp>
                <p:nvSpPr>
                  <p:cNvPr id="65" name="Oval 29"/>
                  <p:cNvSpPr>
                    <a:spLocks noChangeArrowheads="1"/>
                  </p:cNvSpPr>
                  <p:nvPr/>
                </p:nvSpPr>
                <p:spPr bwMode="gray">
                  <a:xfrm>
                    <a:off x="592" y="1394"/>
                    <a:ext cx="359" cy="360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D6E1E2">
                          <a:alpha val="0"/>
                        </a:srgbClr>
                      </a:gs>
                      <a:gs pos="100000">
                        <a:srgbClr val="F1F5F5"/>
                      </a:gs>
                    </a:gsLst>
                    <a:lin ang="540000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eaVert"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SimSun" panose="02010600030101010101" charset="-122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SimSun" panose="02010600030101010101" charset="-122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SimSun" panose="02010600030101010101" charset="-122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SimSun" panose="02010600030101010101" charset="-122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SimSun" panose="02010600030101010101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SimSun" panose="02010600030101010101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SimSun" panose="02010600030101010101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SimSun" panose="02010600030101010101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SimSun" panose="02010600030101010101" charset="-122"/>
                      </a:defRPr>
                    </a:lvl9pPr>
                  </a:lstStyle>
                  <a:p>
                    <a:pPr eaLnBrk="1" hangingPunct="1">
                      <a:defRPr/>
                    </a:pPr>
                    <a:endParaRPr lang="zh-CN" altLang="en-US" kern="0">
                      <a:solidFill>
                        <a:srgbClr val="000000"/>
                      </a:solidFill>
                    </a:endParaRPr>
                  </a:p>
                </p:txBody>
              </p:sp>
              <p:sp>
                <p:nvSpPr>
                  <p:cNvPr id="66" name="Oval 30"/>
                  <p:cNvSpPr>
                    <a:spLocks noChangeArrowheads="1"/>
                  </p:cNvSpPr>
                  <p:nvPr/>
                </p:nvSpPr>
                <p:spPr bwMode="gray">
                  <a:xfrm>
                    <a:off x="596" y="1397"/>
                    <a:ext cx="342" cy="337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AAB2B3"/>
                      </a:gs>
                      <a:gs pos="100000">
                        <a:srgbClr val="D6E1E2">
                          <a:alpha val="48000"/>
                        </a:srgbClr>
                      </a:gs>
                    </a:gsLst>
                    <a:lin ang="540000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eaVert"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SimSun" panose="02010600030101010101" charset="-122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SimSun" panose="02010600030101010101" charset="-122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SimSun" panose="02010600030101010101" charset="-122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SimSun" panose="02010600030101010101" charset="-122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SimSun" panose="02010600030101010101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SimSun" panose="02010600030101010101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SimSun" panose="02010600030101010101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SimSun" panose="02010600030101010101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SimSun" panose="02010600030101010101" charset="-122"/>
                      </a:defRPr>
                    </a:lvl9pPr>
                  </a:lstStyle>
                  <a:p>
                    <a:pPr eaLnBrk="1" hangingPunct="1">
                      <a:defRPr/>
                    </a:pPr>
                    <a:endParaRPr lang="zh-CN" altLang="en-US" kern="0">
                      <a:solidFill>
                        <a:srgbClr val="000000"/>
                      </a:solidFill>
                    </a:endParaRPr>
                  </a:p>
                </p:txBody>
              </p:sp>
              <p:sp>
                <p:nvSpPr>
                  <p:cNvPr id="67" name="Oval 31"/>
                  <p:cNvSpPr>
                    <a:spLocks noChangeArrowheads="1"/>
                  </p:cNvSpPr>
                  <p:nvPr/>
                </p:nvSpPr>
                <p:spPr bwMode="gray">
                  <a:xfrm>
                    <a:off x="615" y="1407"/>
                    <a:ext cx="305" cy="273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FF"/>
                      </a:gs>
                      <a:gs pos="100000">
                        <a:srgbClr val="D6E1E2">
                          <a:alpha val="37999"/>
                        </a:srgbClr>
                      </a:gs>
                    </a:gsLst>
                    <a:lin ang="540000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eaVert"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SimSun" panose="02010600030101010101" charset="-122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SimSun" panose="02010600030101010101" charset="-122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SimSun" panose="02010600030101010101" charset="-122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SimSun" panose="02010600030101010101" charset="-122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SimSun" panose="02010600030101010101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SimSun" panose="02010600030101010101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SimSun" panose="02010600030101010101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SimSun" panose="02010600030101010101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SimSun" panose="02010600030101010101" charset="-122"/>
                      </a:defRPr>
                    </a:lvl9pPr>
                  </a:lstStyle>
                  <a:p>
                    <a:pPr eaLnBrk="1" hangingPunct="1">
                      <a:defRPr/>
                    </a:pPr>
                    <a:endParaRPr lang="zh-CN" altLang="en-US" kern="0">
                      <a:solidFill>
                        <a:srgbClr val="000000"/>
                      </a:solidFill>
                    </a:endParaRPr>
                  </a:p>
                </p:txBody>
              </p:sp>
            </p:grpSp>
          </p:grpSp>
          <p:sp>
            <p:nvSpPr>
              <p:cNvPr id="73" name="Text Box 37"/>
              <p:cNvSpPr txBox="1">
                <a:spLocks noChangeArrowheads="1"/>
              </p:cNvSpPr>
              <p:nvPr/>
            </p:nvSpPr>
            <p:spPr bwMode="gray">
              <a:xfrm>
                <a:off x="1241425" y="5159375"/>
                <a:ext cx="381000" cy="4572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SimSun" panose="02010600030101010101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SimSun" panose="02010600030101010101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SimSun" panose="02010600030101010101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SimSun" panose="02010600030101010101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SimSun" panose="02010600030101010101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SimSun" panose="02010600030101010101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SimSun" panose="02010600030101010101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SimSun" panose="02010600030101010101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SimSun" panose="02010600030101010101" charset="-122"/>
                  </a:defRPr>
                </a:lvl9pPr>
              </a:lstStyle>
              <a:p>
                <a:pPr algn="ctr" eaLnBrk="1" hangingPunct="1">
                  <a:spcBef>
                    <a:spcPct val="50000"/>
                  </a:spcBef>
                  <a:defRPr/>
                </a:pPr>
                <a:r>
                  <a:rPr lang="en-US" altLang="zh-CN" sz="2400" b="1" kern="0" dirty="0">
                    <a:solidFill>
                      <a:srgbClr val="080808"/>
                    </a:solidFill>
                  </a:rPr>
                  <a:t>3</a:t>
                </a:r>
              </a:p>
            </p:txBody>
          </p:sp>
        </p:grpSp>
      </p:grpSp>
      <p:sp>
        <p:nvSpPr>
          <p:cNvPr id="69" name="Text Box 33"/>
          <p:cNvSpPr txBox="1">
            <a:spLocks noChangeArrowheads="1"/>
          </p:cNvSpPr>
          <p:nvPr/>
        </p:nvSpPr>
        <p:spPr bwMode="black">
          <a:xfrm>
            <a:off x="3366035" y="2882484"/>
            <a:ext cx="5913095" cy="646331"/>
          </a:xfrm>
          <a:prstGeom prst="rect">
            <a:avLst/>
          </a:prstGeom>
          <a:noFill/>
          <a:ln w="9525" algn="ctr">
            <a:noFill/>
            <a:miter lim="800000"/>
          </a:ln>
          <a:effectLst>
            <a:outerShdw dist="17961" dir="2700000" algn="ctr" rotWithShape="0">
              <a:srgbClr val="000000">
                <a:alpha val="50000"/>
              </a:srgbClr>
            </a:outerShdw>
          </a:effectLst>
        </p:spPr>
        <p:txBody>
          <a:bodyPr wrap="squar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TW" altLang="en-US" b="1" dirty="0">
                <a:solidFill>
                  <a:srgbClr val="F8F8F8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請學校發函至經濟部（副本學科辦公室），告知繳交研發成果收益之股票給科發基金事宜。</a:t>
            </a:r>
            <a:endParaRPr lang="en-US" altLang="zh-CN" b="1" dirty="0">
              <a:solidFill>
                <a:srgbClr val="F8F8F8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70" name="Text Box 34"/>
          <p:cNvSpPr txBox="1">
            <a:spLocks noChangeArrowheads="1"/>
          </p:cNvSpPr>
          <p:nvPr/>
        </p:nvSpPr>
        <p:spPr bwMode="black">
          <a:xfrm>
            <a:off x="3434831" y="4107666"/>
            <a:ext cx="5844299" cy="646331"/>
          </a:xfrm>
          <a:prstGeom prst="rect">
            <a:avLst/>
          </a:prstGeom>
          <a:noFill/>
          <a:ln w="9525" algn="ctr">
            <a:noFill/>
            <a:miter lim="800000"/>
          </a:ln>
          <a:effectLst>
            <a:outerShdw dist="17961" dir="2700000" algn="ctr" rotWithShape="0">
              <a:srgbClr val="000000">
                <a:alpha val="50000"/>
              </a:srgbClr>
            </a:outerShdw>
          </a:effectLst>
        </p:spPr>
        <p:txBody>
          <a:bodyPr wrap="squar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TW" altLang="en-US" b="1" dirty="0">
                <a:solidFill>
                  <a:srgbClr val="F8F8F8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經濟部發函予科發基金，說明學校繳股票給科發基金事宜，並副知學校。</a:t>
            </a:r>
            <a:endParaRPr lang="en-US" altLang="zh-CN" b="1" dirty="0">
              <a:solidFill>
                <a:srgbClr val="F8F8F8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grpSp>
        <p:nvGrpSpPr>
          <p:cNvPr id="77" name="群組 76"/>
          <p:cNvGrpSpPr/>
          <p:nvPr/>
        </p:nvGrpSpPr>
        <p:grpSpPr>
          <a:xfrm>
            <a:off x="2819936" y="5119559"/>
            <a:ext cx="6632576" cy="1165225"/>
            <a:chOff x="1120775" y="4791075"/>
            <a:chExt cx="6632576" cy="1165225"/>
          </a:xfrm>
        </p:grpSpPr>
        <p:grpSp>
          <p:nvGrpSpPr>
            <p:cNvPr id="78" name="Group 5"/>
            <p:cNvGrpSpPr/>
            <p:nvPr/>
          </p:nvGrpSpPr>
          <p:grpSpPr bwMode="auto">
            <a:xfrm>
              <a:off x="1433513" y="4791075"/>
              <a:ext cx="6319838" cy="1165225"/>
              <a:chOff x="904" y="2057"/>
              <a:chExt cx="3981" cy="804"/>
            </a:xfrm>
          </p:grpSpPr>
          <p:sp>
            <p:nvSpPr>
              <p:cNvPr id="88" name="AutoShape 6"/>
              <p:cNvSpPr>
                <a:spLocks noChangeArrowheads="1"/>
              </p:cNvSpPr>
              <p:nvPr/>
            </p:nvSpPr>
            <p:spPr bwMode="ltGray">
              <a:xfrm>
                <a:off x="904" y="2057"/>
                <a:ext cx="3976" cy="804"/>
              </a:xfrm>
              <a:prstGeom prst="roundRect">
                <a:avLst>
                  <a:gd name="adj" fmla="val 16667"/>
                </a:avLst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SimSun" panose="02010600030101010101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SimSun" panose="02010600030101010101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SimSun" panose="02010600030101010101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SimSun" panose="02010600030101010101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SimSun" panose="02010600030101010101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SimSun" panose="02010600030101010101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SimSun" panose="02010600030101010101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SimSun" panose="02010600030101010101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SimSun" panose="02010600030101010101" charset="-122"/>
                  </a:defRPr>
                </a:lvl9pPr>
              </a:lstStyle>
              <a:p>
                <a:pPr eaLnBrk="1" hangingPunct="1">
                  <a:defRPr/>
                </a:pPr>
                <a:endParaRPr lang="zh-CN" altLang="en-US" kern="0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89" name="AutoShape 7"/>
              <p:cNvSpPr>
                <a:spLocks noChangeArrowheads="1"/>
              </p:cNvSpPr>
              <p:nvPr/>
            </p:nvSpPr>
            <p:spPr bwMode="ltGray">
              <a:xfrm>
                <a:off x="919" y="2065"/>
                <a:ext cx="3966" cy="326"/>
              </a:xfrm>
              <a:prstGeom prst="roundRect">
                <a:avLst>
                  <a:gd name="adj" fmla="val 36505"/>
                </a:avLst>
              </a:prstGeom>
              <a:gradFill rotWithShape="1">
                <a:gsLst>
                  <a:gs pos="17900">
                    <a:srgbClr val="E2F2F2"/>
                  </a:gs>
                  <a:gs pos="0">
                    <a:srgbClr val="FFFFFF">
                      <a:alpha val="70000"/>
                    </a:srgbClr>
                  </a:gs>
                  <a:gs pos="100000">
                    <a:schemeClr val="accent5">
                      <a:lumMod val="75000"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SimSun" panose="02010600030101010101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SimSun" panose="02010600030101010101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SimSun" panose="02010600030101010101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SimSun" panose="02010600030101010101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SimSun" panose="02010600030101010101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SimSun" panose="02010600030101010101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SimSun" panose="02010600030101010101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SimSun" panose="02010600030101010101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SimSun" panose="02010600030101010101" charset="-122"/>
                  </a:defRPr>
                </a:lvl9pPr>
              </a:lstStyle>
              <a:p>
                <a:pPr eaLnBrk="1" hangingPunct="1">
                  <a:defRPr/>
                </a:pPr>
                <a:endParaRPr lang="zh-CN" altLang="en-US" kern="0" dirty="0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79" name="群組 78"/>
            <p:cNvGrpSpPr/>
            <p:nvPr/>
          </p:nvGrpSpPr>
          <p:grpSpPr>
            <a:xfrm>
              <a:off x="1120775" y="5087938"/>
              <a:ext cx="611188" cy="608012"/>
              <a:chOff x="1120775" y="5087938"/>
              <a:chExt cx="611188" cy="608012"/>
            </a:xfrm>
          </p:grpSpPr>
          <p:grpSp>
            <p:nvGrpSpPr>
              <p:cNvPr id="80" name="Group 25"/>
              <p:cNvGrpSpPr/>
              <p:nvPr/>
            </p:nvGrpSpPr>
            <p:grpSpPr bwMode="auto">
              <a:xfrm>
                <a:off x="1120775" y="5087938"/>
                <a:ext cx="611188" cy="608012"/>
                <a:chOff x="579" y="1386"/>
                <a:chExt cx="385" cy="383"/>
              </a:xfrm>
            </p:grpSpPr>
            <p:sp>
              <p:nvSpPr>
                <p:cNvPr id="82" name="Oval 26"/>
                <p:cNvSpPr>
                  <a:spLocks noChangeArrowheads="1"/>
                </p:cNvSpPr>
                <p:nvPr/>
              </p:nvSpPr>
              <p:spPr bwMode="gray">
                <a:xfrm>
                  <a:off x="579" y="1386"/>
                  <a:ext cx="385" cy="383"/>
                </a:xfrm>
                <a:prstGeom prst="ellipse">
                  <a:avLst/>
                </a:prstGeom>
                <a:solidFill>
                  <a:srgbClr val="80808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SimSun" panose="02010600030101010101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SimSun" panose="02010600030101010101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SimSun" panose="02010600030101010101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SimSun" panose="02010600030101010101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SimSun" panose="02010600030101010101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SimSun" panose="02010600030101010101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SimSun" panose="02010600030101010101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SimSun" panose="02010600030101010101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SimSun" panose="02010600030101010101" charset="-122"/>
                    </a:defRPr>
                  </a:lvl9pPr>
                </a:lstStyle>
                <a:p>
                  <a:pPr eaLnBrk="1" hangingPunct="1">
                    <a:defRPr/>
                  </a:pPr>
                  <a:endParaRPr lang="zh-CN" altLang="en-US" kern="0">
                    <a:solidFill>
                      <a:srgbClr val="000000"/>
                    </a:solidFill>
                  </a:endParaRPr>
                </a:p>
              </p:txBody>
            </p:sp>
            <p:grpSp>
              <p:nvGrpSpPr>
                <p:cNvPr id="83" name="Group 27"/>
                <p:cNvGrpSpPr/>
                <p:nvPr/>
              </p:nvGrpSpPr>
              <p:grpSpPr bwMode="auto">
                <a:xfrm>
                  <a:off x="587" y="1392"/>
                  <a:ext cx="369" cy="369"/>
                  <a:chOff x="587" y="1392"/>
                  <a:chExt cx="369" cy="369"/>
                </a:xfrm>
              </p:grpSpPr>
              <p:sp>
                <p:nvSpPr>
                  <p:cNvPr id="84" name="Oval 28"/>
                  <p:cNvSpPr>
                    <a:spLocks noChangeArrowheads="1"/>
                  </p:cNvSpPr>
                  <p:nvPr/>
                </p:nvSpPr>
                <p:spPr bwMode="gray">
                  <a:xfrm>
                    <a:off x="587" y="1392"/>
                    <a:ext cx="369" cy="36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636869"/>
                      </a:gs>
                      <a:gs pos="100000">
                        <a:srgbClr val="D6E1E2"/>
                      </a:gs>
                    </a:gsLst>
                    <a:lin ang="540000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eaVert"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SimSun" panose="02010600030101010101" charset="-122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SimSun" panose="02010600030101010101" charset="-122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SimSun" panose="02010600030101010101" charset="-122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SimSun" panose="02010600030101010101" charset="-122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SimSun" panose="02010600030101010101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SimSun" panose="02010600030101010101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SimSun" panose="02010600030101010101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SimSun" panose="02010600030101010101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SimSun" panose="02010600030101010101" charset="-122"/>
                      </a:defRPr>
                    </a:lvl9pPr>
                  </a:lstStyle>
                  <a:p>
                    <a:pPr eaLnBrk="1" hangingPunct="1">
                      <a:defRPr/>
                    </a:pPr>
                    <a:endParaRPr lang="zh-CN" altLang="en-US" kern="0">
                      <a:solidFill>
                        <a:srgbClr val="000000"/>
                      </a:solidFill>
                    </a:endParaRPr>
                  </a:p>
                </p:txBody>
              </p:sp>
              <p:sp>
                <p:nvSpPr>
                  <p:cNvPr id="85" name="Oval 29"/>
                  <p:cNvSpPr>
                    <a:spLocks noChangeArrowheads="1"/>
                  </p:cNvSpPr>
                  <p:nvPr/>
                </p:nvSpPr>
                <p:spPr bwMode="gray">
                  <a:xfrm>
                    <a:off x="592" y="1394"/>
                    <a:ext cx="359" cy="360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D6E1E2">
                          <a:alpha val="0"/>
                        </a:srgbClr>
                      </a:gs>
                      <a:gs pos="100000">
                        <a:srgbClr val="F1F5F5"/>
                      </a:gs>
                    </a:gsLst>
                    <a:lin ang="540000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eaVert"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SimSun" panose="02010600030101010101" charset="-122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SimSun" panose="02010600030101010101" charset="-122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SimSun" panose="02010600030101010101" charset="-122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SimSun" panose="02010600030101010101" charset="-122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SimSun" panose="02010600030101010101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SimSun" panose="02010600030101010101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SimSun" panose="02010600030101010101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SimSun" panose="02010600030101010101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SimSun" panose="02010600030101010101" charset="-122"/>
                      </a:defRPr>
                    </a:lvl9pPr>
                  </a:lstStyle>
                  <a:p>
                    <a:pPr eaLnBrk="1" hangingPunct="1">
                      <a:defRPr/>
                    </a:pPr>
                    <a:endParaRPr lang="zh-CN" altLang="en-US" kern="0">
                      <a:solidFill>
                        <a:srgbClr val="000000"/>
                      </a:solidFill>
                    </a:endParaRPr>
                  </a:p>
                </p:txBody>
              </p:sp>
              <p:sp>
                <p:nvSpPr>
                  <p:cNvPr id="86" name="Oval 30"/>
                  <p:cNvSpPr>
                    <a:spLocks noChangeArrowheads="1"/>
                  </p:cNvSpPr>
                  <p:nvPr/>
                </p:nvSpPr>
                <p:spPr bwMode="gray">
                  <a:xfrm>
                    <a:off x="596" y="1397"/>
                    <a:ext cx="342" cy="337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AAB2B3"/>
                      </a:gs>
                      <a:gs pos="100000">
                        <a:srgbClr val="D6E1E2">
                          <a:alpha val="48000"/>
                        </a:srgbClr>
                      </a:gs>
                    </a:gsLst>
                    <a:lin ang="540000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eaVert"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SimSun" panose="02010600030101010101" charset="-122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SimSun" panose="02010600030101010101" charset="-122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SimSun" panose="02010600030101010101" charset="-122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SimSun" panose="02010600030101010101" charset="-122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SimSun" panose="02010600030101010101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SimSun" panose="02010600030101010101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SimSun" panose="02010600030101010101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SimSun" panose="02010600030101010101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SimSun" panose="02010600030101010101" charset="-122"/>
                      </a:defRPr>
                    </a:lvl9pPr>
                  </a:lstStyle>
                  <a:p>
                    <a:pPr eaLnBrk="1" hangingPunct="1">
                      <a:defRPr/>
                    </a:pPr>
                    <a:endParaRPr lang="zh-CN" altLang="en-US" kern="0">
                      <a:solidFill>
                        <a:srgbClr val="000000"/>
                      </a:solidFill>
                    </a:endParaRPr>
                  </a:p>
                </p:txBody>
              </p:sp>
              <p:sp>
                <p:nvSpPr>
                  <p:cNvPr id="87" name="Oval 31"/>
                  <p:cNvSpPr>
                    <a:spLocks noChangeArrowheads="1"/>
                  </p:cNvSpPr>
                  <p:nvPr/>
                </p:nvSpPr>
                <p:spPr bwMode="gray">
                  <a:xfrm>
                    <a:off x="615" y="1407"/>
                    <a:ext cx="305" cy="273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FF"/>
                      </a:gs>
                      <a:gs pos="100000">
                        <a:srgbClr val="D6E1E2">
                          <a:alpha val="37999"/>
                        </a:srgbClr>
                      </a:gs>
                    </a:gsLst>
                    <a:lin ang="540000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eaVert"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SimSun" panose="02010600030101010101" charset="-122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SimSun" panose="02010600030101010101" charset="-122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SimSun" panose="02010600030101010101" charset="-122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SimSun" panose="02010600030101010101" charset="-122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SimSun" panose="02010600030101010101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SimSun" panose="02010600030101010101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SimSun" panose="02010600030101010101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SimSun" panose="02010600030101010101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SimSun" panose="02010600030101010101" charset="-122"/>
                      </a:defRPr>
                    </a:lvl9pPr>
                  </a:lstStyle>
                  <a:p>
                    <a:pPr eaLnBrk="1" hangingPunct="1">
                      <a:defRPr/>
                    </a:pPr>
                    <a:endParaRPr lang="zh-CN" altLang="en-US" kern="0">
                      <a:solidFill>
                        <a:srgbClr val="000000"/>
                      </a:solidFill>
                    </a:endParaRPr>
                  </a:p>
                </p:txBody>
              </p:sp>
            </p:grpSp>
          </p:grpSp>
          <p:sp>
            <p:nvSpPr>
              <p:cNvPr id="81" name="Text Box 37"/>
              <p:cNvSpPr txBox="1">
                <a:spLocks noChangeArrowheads="1"/>
              </p:cNvSpPr>
              <p:nvPr/>
            </p:nvSpPr>
            <p:spPr bwMode="gray">
              <a:xfrm>
                <a:off x="1241425" y="5159375"/>
                <a:ext cx="381000" cy="4572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SimSun" panose="02010600030101010101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SimSun" panose="02010600030101010101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SimSun" panose="02010600030101010101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SimSun" panose="02010600030101010101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SimSun" panose="02010600030101010101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SimSun" panose="02010600030101010101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SimSun" panose="02010600030101010101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SimSun" panose="02010600030101010101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SimSun" panose="02010600030101010101" charset="-122"/>
                  </a:defRPr>
                </a:lvl9pPr>
              </a:lstStyle>
              <a:p>
                <a:pPr algn="ctr" eaLnBrk="1" hangingPunct="1">
                  <a:spcBef>
                    <a:spcPct val="50000"/>
                  </a:spcBef>
                  <a:defRPr/>
                </a:pPr>
                <a:r>
                  <a:rPr lang="en-US" altLang="zh-TW" sz="2400" b="1" kern="0" dirty="0">
                    <a:solidFill>
                      <a:srgbClr val="080808"/>
                    </a:solidFill>
                  </a:rPr>
                  <a:t>4</a:t>
                </a:r>
                <a:endParaRPr lang="en-US" altLang="zh-CN" sz="2400" b="1" kern="0" dirty="0">
                  <a:solidFill>
                    <a:srgbClr val="080808"/>
                  </a:solidFill>
                </a:endParaRPr>
              </a:p>
            </p:txBody>
          </p:sp>
        </p:grpSp>
      </p:grpSp>
      <p:sp>
        <p:nvSpPr>
          <p:cNvPr id="90" name="Text Box 34"/>
          <p:cNvSpPr txBox="1">
            <a:spLocks noChangeArrowheads="1"/>
          </p:cNvSpPr>
          <p:nvPr/>
        </p:nvSpPr>
        <p:spPr bwMode="black">
          <a:xfrm>
            <a:off x="3443825" y="5354291"/>
            <a:ext cx="5844299" cy="646331"/>
          </a:xfrm>
          <a:prstGeom prst="rect">
            <a:avLst/>
          </a:prstGeom>
          <a:noFill/>
          <a:ln w="9525" algn="ctr">
            <a:noFill/>
            <a:miter lim="800000"/>
          </a:ln>
          <a:effectLst>
            <a:outerShdw dist="17961" dir="2700000" algn="ctr" rotWithShape="0">
              <a:srgbClr val="000000">
                <a:alpha val="50000"/>
              </a:srgbClr>
            </a:outerShdw>
          </a:effectLst>
        </p:spPr>
        <p:txBody>
          <a:bodyPr wrap="squar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TW" altLang="en-US" b="1" dirty="0">
                <a:solidFill>
                  <a:srgbClr val="F8F8F8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學校收到前述經濟部函文副本後，發函逕送股票予科發基金</a:t>
            </a:r>
            <a:r>
              <a:rPr lang="en-US" altLang="zh-TW" b="1" dirty="0">
                <a:solidFill>
                  <a:srgbClr val="F8F8F8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lang="zh-TW" altLang="en-US" b="1" dirty="0">
                <a:solidFill>
                  <a:srgbClr val="F8F8F8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副本經濟部及學科辦公室</a:t>
            </a:r>
            <a:r>
              <a:rPr lang="en-US" altLang="zh-TW" b="1" dirty="0">
                <a:solidFill>
                  <a:srgbClr val="F8F8F8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  <a:r>
              <a:rPr lang="zh-TW" altLang="en-US" b="1" dirty="0">
                <a:solidFill>
                  <a:srgbClr val="F8F8F8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。</a:t>
            </a:r>
            <a:endParaRPr lang="en-US" altLang="zh-CN" b="1" dirty="0">
              <a:solidFill>
                <a:srgbClr val="F8F8F8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1_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105</Words>
  <Application>Microsoft Office PowerPoint</Application>
  <PresentationFormat>寬螢幕</PresentationFormat>
  <Paragraphs>10</Paragraphs>
  <Slides>1</Slides>
  <Notes>0</Notes>
  <HiddenSlides>0</HiddenSlides>
  <MMClips>0</MMClips>
  <ScaleCrop>false</ScaleCrop>
  <HeadingPairs>
    <vt:vector size="6" baseType="variant">
      <vt:variant>
        <vt:lpstr>使用字型</vt:lpstr>
      </vt:variant>
      <vt:variant>
        <vt:i4>3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1</vt:i4>
      </vt:variant>
    </vt:vector>
  </HeadingPairs>
  <TitlesOfParts>
    <vt:vector size="5" baseType="lpstr">
      <vt:lpstr>微軟正黑體</vt:lpstr>
      <vt:lpstr>Arial</vt:lpstr>
      <vt:lpstr>Calibri</vt:lpstr>
      <vt:lpstr>1_Office 佈景主題</vt:lpstr>
      <vt:lpstr>研發成果股票上繳程序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研發成果股票上繳程序</dc:title>
  <dc:creator>林秀莉</dc:creator>
  <cp:lastModifiedBy>李克中</cp:lastModifiedBy>
  <cp:revision>2</cp:revision>
  <dcterms:created xsi:type="dcterms:W3CDTF">2021-12-30T08:45:14Z</dcterms:created>
  <dcterms:modified xsi:type="dcterms:W3CDTF">2024-01-23T02:00:02Z</dcterms:modified>
</cp:coreProperties>
</file>