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62" r:id="rId2"/>
    <p:sldId id="256" r:id="rId3"/>
    <p:sldId id="280" r:id="rId4"/>
    <p:sldId id="277" r:id="rId5"/>
    <p:sldId id="281" r:id="rId6"/>
    <p:sldId id="282" r:id="rId7"/>
    <p:sldId id="283" r:id="rId8"/>
    <p:sldId id="284" r:id="rId9"/>
    <p:sldId id="259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57" r:id="rId25"/>
    <p:sldId id="268" r:id="rId26"/>
    <p:sldId id="275" r:id="rId27"/>
    <p:sldId id="269" r:id="rId28"/>
    <p:sldId id="264" r:id="rId29"/>
    <p:sldId id="276" r:id="rId30"/>
    <p:sldId id="261" r:id="rId31"/>
  </p:sldIdLst>
  <p:sldSz cx="9144000" cy="6858000" type="screen4x3"/>
  <p:notesSz cx="6797675" cy="99298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 autoAdjust="0"/>
    <p:restoredTop sz="96391" autoAdjust="0"/>
  </p:normalViewPr>
  <p:slideViewPr>
    <p:cSldViewPr>
      <p:cViewPr varScale="1">
        <p:scale>
          <a:sx n="56" d="100"/>
          <a:sy n="56" d="100"/>
        </p:scale>
        <p:origin x="1604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9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275" cy="496831"/>
          </a:xfrm>
          <a:prstGeom prst="rect">
            <a:avLst/>
          </a:prstGeom>
        </p:spPr>
        <p:txBody>
          <a:bodyPr vert="horz" lIns="91440" tIns="45721" rIns="91440" bIns="45721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864" y="1"/>
            <a:ext cx="2946275" cy="496831"/>
          </a:xfrm>
          <a:prstGeom prst="rect">
            <a:avLst/>
          </a:prstGeom>
        </p:spPr>
        <p:txBody>
          <a:bodyPr vert="horz" lIns="91440" tIns="45721" rIns="91440" bIns="45721" rtlCol="0"/>
          <a:lstStyle>
            <a:lvl1pPr algn="r">
              <a:defRPr sz="1200"/>
            </a:lvl1pPr>
          </a:lstStyle>
          <a:p>
            <a:fld id="{A0126EDF-E21D-44A4-ABAD-B43710F8BAB1}" type="datetimeFigureOut">
              <a:rPr lang="zh-TW" altLang="en-US" smtClean="0"/>
              <a:pPr/>
              <a:t>2026/6/15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2" y="9431288"/>
            <a:ext cx="2946275" cy="496831"/>
          </a:xfrm>
          <a:prstGeom prst="rect">
            <a:avLst/>
          </a:prstGeom>
        </p:spPr>
        <p:txBody>
          <a:bodyPr vert="horz" lIns="91440" tIns="45721" rIns="91440" bIns="45721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864" y="9431288"/>
            <a:ext cx="2946275" cy="496831"/>
          </a:xfrm>
          <a:prstGeom prst="rect">
            <a:avLst/>
          </a:prstGeom>
        </p:spPr>
        <p:txBody>
          <a:bodyPr vert="horz" lIns="91440" tIns="45721" rIns="91440" bIns="45721" rtlCol="0" anchor="b"/>
          <a:lstStyle>
            <a:lvl1pPr algn="r">
              <a:defRPr sz="1200"/>
            </a:lvl1pPr>
          </a:lstStyle>
          <a:p>
            <a:fld id="{6D7B047B-4AE7-4398-B92B-324274E33C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01117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8" cy="49649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8" cy="49649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30601C-112C-402A-A332-6644F08F1164}" type="datetimeFigureOut">
              <a:rPr lang="zh-TW" altLang="en-US" smtClean="0"/>
              <a:pPr/>
              <a:t>2026/6/15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6662"/>
            <a:ext cx="5438140" cy="4468416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5658" cy="49649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4" y="9431600"/>
            <a:ext cx="2945658" cy="49649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F8D7D0D-7588-4180-A9FA-13354D9FA7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4561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614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A392C6C-07D6-4E7F-A46F-1E833FB93CDF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0768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817D5-6827-4717-A17C-BCA186EAEF94}" type="datetime1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13E14-601E-46B1-8A93-1A16918973F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E2C0-E895-41B6-B780-8A96196BF905}" type="datetime1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1B63B-174C-4A9A-BF17-D5FEB1BA97F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E42C3-9C55-42C1-8A7B-77E48F1B3DD5}" type="datetime1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D8E1D-4662-4BCF-B824-AD769578823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94230-357E-49B9-904D-2B7383625ACE}" type="datetime1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576C-8AD3-4BED-B1DA-1AB5F5D5128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84145-5D62-46CF-BFAE-8799F505B1FC}" type="datetime1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A0F30-D6DA-47FC-916B-91D74EC82D1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1331-FBDF-4E64-8481-8C1BD85A7839}" type="datetime1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F7F71-F8DA-4BDD-AFA2-B61A56B3033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9FAB4-12B3-4C96-A2F0-D1F6A1B07A88}" type="datetime1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34F59-4931-4516-9BDB-9FBF92D8B03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0D128-A0C2-4A49-8DBE-949FE85BBF4A}" type="datetime1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F9E95-0935-416C-90A0-FBBD1470BD3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16DE8-FEBF-49E1-94E9-7388AAEDD596}" type="datetime1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1A665-8C85-4554-9DB9-59C173B8B0C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25918-4BD4-4F8C-88E8-40C634D52BA7}" type="datetime1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A8C6B-C7F9-44CC-9512-30A99B1E2C6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6E3BF-9D10-4D3D-BBDD-068E7E50D384}" type="datetime1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491D8-BAE1-4DC0-AE8C-6F97E122EFF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16EEA-1C5C-4B9C-A0D6-A1E8770AD34D}" type="datetime1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A4344-5A9B-40CB-B3AB-162745975F7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CD6102C-FEC4-4ED7-8E92-B967552D6E92}" type="datetime1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BA2F934-26C1-4442-8F11-5173DB53F0A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標題 1"/>
          <p:cNvSpPr>
            <a:spLocks/>
          </p:cNvSpPr>
          <p:nvPr/>
        </p:nvSpPr>
        <p:spPr bwMode="auto">
          <a:xfrm>
            <a:off x="571500" y="642938"/>
            <a:ext cx="814387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經濟部產業技術司</a:t>
            </a:r>
            <a:endParaRPr lang="en-US" altLang="zh-TW" sz="3200" b="1" dirty="0"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pPr algn="ctr"/>
            <a:r>
              <a:rPr lang="en-US" altLang="zh-TW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A+</a:t>
            </a:r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早期新創補助計畫</a:t>
            </a:r>
            <a:endParaRPr lang="en-US" altLang="zh-TW" sz="3200" b="1" dirty="0"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pPr algn="ctr"/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構想審查簡報</a:t>
            </a:r>
            <a:endParaRPr lang="en-US" altLang="zh-TW" b="1" dirty="0"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5" name="副標題 2"/>
          <p:cNvSpPr>
            <a:spLocks/>
          </p:cNvSpPr>
          <p:nvPr/>
        </p:nvSpPr>
        <p:spPr bwMode="auto">
          <a:xfrm>
            <a:off x="251520" y="2996952"/>
            <a:ext cx="8572500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zh-TW" sz="30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XXXX</a:t>
            </a:r>
            <a:r>
              <a:rPr lang="zh-TW" altLang="en-US" sz="30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計畫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zh-TW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(※</a:t>
            </a:r>
            <a:r>
              <a:rPr lang="zh-TW" altLang="en-US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請輸入計畫名稱，此行請於列印時刪除</a:t>
            </a:r>
            <a:r>
              <a:rPr lang="en-US" altLang="zh-TW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r>
              <a:rPr lang="en-US" altLang="zh-TW" sz="2100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30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申請公司名稱</a:t>
            </a:r>
            <a:r>
              <a:rPr lang="zh-TW" altLang="en-US" sz="3000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zh-TW" sz="2100" dirty="0">
                <a:solidFill>
                  <a:srgbClr val="59595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22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全程計畫：民國　　年　　月　　日至　　年　　月　　       </a:t>
            </a:r>
            <a:endParaRPr lang="en-US" altLang="zh-TW" sz="2200" b="1" dirty="0">
              <a:solidFill>
                <a:srgbClr val="0D0D0D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22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報告人：</a:t>
            </a:r>
            <a:r>
              <a:rPr lang="en-US" altLang="zh-TW" sz="2200" b="1" dirty="0">
                <a:solidFill>
                  <a:srgbClr val="0D0D0D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XXX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7424" y="128949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計畫目標與產品成熟化路徑</a:t>
            </a:r>
            <a:r>
              <a:rPr lang="en-US" altLang="zh-TW" b="1" kern="2600" dirty="0">
                <a:latin typeface="Times New Roman"/>
                <a:ea typeface="標楷體"/>
              </a:rPr>
              <a:t>(2/3)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6176"/>
            <a:ext cx="8229600" cy="5112568"/>
          </a:xfrm>
        </p:spPr>
        <p:txBody>
          <a:bodyPr rtlCol="0">
            <a:noAutofit/>
          </a:bodyPr>
          <a:lstStyle/>
          <a:p>
            <a:pPr algn="just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</a:t>
            </a:r>
            <a:r>
              <a:rPr lang="en-US" altLang="zh-TW" kern="100" dirty="0">
                <a:latin typeface="Times New Roman"/>
                <a:ea typeface="標楷體"/>
              </a:rPr>
              <a:t>Functional Prototype → Commercial Prototype </a:t>
            </a:r>
            <a:r>
              <a:rPr lang="zh-TW" altLang="en-US" kern="100" dirty="0">
                <a:latin typeface="Times New Roman"/>
                <a:ea typeface="標楷體"/>
              </a:rPr>
              <a:t>路徑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algn="just" fontAlgn="auto" hangingPunct="0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2400" kern="100" dirty="0">
                <a:latin typeface="Times New Roman"/>
                <a:ea typeface="標楷體"/>
              </a:rPr>
              <a:t>現況：</a:t>
            </a:r>
            <a:r>
              <a:rPr lang="en-US" altLang="zh-TW" sz="2400" kern="100" dirty="0">
                <a:latin typeface="Times New Roman"/>
                <a:ea typeface="標楷體"/>
              </a:rPr>
              <a:t>Functional Prototype</a:t>
            </a:r>
          </a:p>
          <a:p>
            <a:pPr lvl="1" algn="just" fontAlgn="auto" hangingPunct="0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2400" kern="100" dirty="0">
                <a:latin typeface="Times New Roman"/>
                <a:ea typeface="標楷體"/>
              </a:rPr>
              <a:t>計畫中：規格化、可靠度提升、驗證、試量產、導入測試</a:t>
            </a:r>
            <a:endParaRPr lang="en-US" altLang="zh-TW" sz="2400" kern="100" dirty="0">
              <a:latin typeface="Times New Roman"/>
              <a:ea typeface="標楷體"/>
            </a:endParaRPr>
          </a:p>
          <a:p>
            <a:pPr lvl="1" algn="just" fontAlgn="auto" hangingPunct="0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2400" kern="100" dirty="0">
                <a:latin typeface="Times New Roman"/>
                <a:ea typeface="標楷體"/>
              </a:rPr>
              <a:t>目標：</a:t>
            </a:r>
            <a:r>
              <a:rPr lang="en-US" altLang="zh-TW" sz="2400" kern="100" dirty="0">
                <a:latin typeface="Times New Roman"/>
                <a:ea typeface="標楷體"/>
              </a:rPr>
              <a:t>Commercial Prototype</a:t>
            </a:r>
          </a:p>
          <a:p>
            <a:pPr lvl="1" algn="just" fontAlgn="auto" hangingPunct="0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2400" kern="100" dirty="0">
                <a:latin typeface="Times New Roman"/>
                <a:ea typeface="標楷體"/>
              </a:rPr>
              <a:t>後續：</a:t>
            </a:r>
            <a:r>
              <a:rPr lang="en-US" altLang="zh-TW" sz="2400" kern="100" dirty="0">
                <a:latin typeface="Times New Roman"/>
                <a:ea typeface="標楷體"/>
              </a:rPr>
              <a:t>POB/</a:t>
            </a:r>
            <a:r>
              <a:rPr lang="zh-TW" altLang="en-US" sz="2400" kern="100" dirty="0">
                <a:latin typeface="Times New Roman"/>
                <a:ea typeface="標楷體"/>
              </a:rPr>
              <a:t>正式訂單</a:t>
            </a:r>
            <a:r>
              <a:rPr lang="en-US" altLang="zh-TW" sz="2400" kern="100" dirty="0">
                <a:latin typeface="Times New Roman"/>
                <a:ea typeface="標楷體"/>
              </a:rPr>
              <a:t>/</a:t>
            </a:r>
            <a:r>
              <a:rPr lang="zh-TW" altLang="en-US" sz="2400" kern="100" dirty="0">
                <a:latin typeface="Times New Roman"/>
                <a:ea typeface="標楷體"/>
              </a:rPr>
              <a:t>擴張</a:t>
            </a:r>
            <a:endParaRPr lang="en-US" altLang="zh-TW" sz="2400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10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23513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7424" y="128949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計畫目標與產品成熟化路徑</a:t>
            </a:r>
            <a:r>
              <a:rPr lang="en-US" altLang="zh-TW" b="1" kern="2600" dirty="0">
                <a:latin typeface="Times New Roman"/>
                <a:ea typeface="標楷體"/>
              </a:rPr>
              <a:t>(3/3)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37424" y="1288122"/>
            <a:ext cx="8435280" cy="5112568"/>
          </a:xfrm>
        </p:spPr>
        <p:txBody>
          <a:bodyPr rtlCol="0">
            <a:noAutofit/>
          </a:bodyPr>
          <a:lstStyle/>
          <a:p>
            <a:pPr algn="just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請以投影片說明差異化與不易取代性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algn="just" fontAlgn="auto" hangingPunct="0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2400" kern="100" dirty="0">
                <a:latin typeface="Times New Roman"/>
                <a:ea typeface="標楷體"/>
              </a:rPr>
              <a:t>與競品</a:t>
            </a:r>
            <a:r>
              <a:rPr lang="en-US" altLang="zh-TW" sz="2400" kern="100" dirty="0">
                <a:latin typeface="Times New Roman"/>
                <a:ea typeface="標楷體"/>
              </a:rPr>
              <a:t>/</a:t>
            </a:r>
            <a:r>
              <a:rPr lang="zh-TW" altLang="en-US" sz="2400" kern="100" dirty="0">
                <a:latin typeface="Times New Roman"/>
                <a:ea typeface="標楷體"/>
              </a:rPr>
              <a:t>替代方案相比的技術差異</a:t>
            </a:r>
            <a:br>
              <a:rPr lang="en-US" altLang="zh-TW" sz="2400" kern="100" dirty="0">
                <a:latin typeface="Times New Roman"/>
                <a:ea typeface="標楷體"/>
              </a:rPr>
            </a:br>
            <a:endParaRPr lang="en-US" altLang="zh-TW" sz="2400" kern="100" dirty="0">
              <a:latin typeface="Times New Roman"/>
              <a:ea typeface="標楷體"/>
            </a:endParaRPr>
          </a:p>
          <a:p>
            <a:pPr lvl="1" algn="just" fontAlgn="auto" hangingPunct="0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altLang="zh-TW" sz="2400" kern="100" dirty="0">
              <a:latin typeface="Times New Roman"/>
              <a:ea typeface="標楷體"/>
            </a:endParaRPr>
          </a:p>
          <a:p>
            <a:pPr lvl="1" algn="just" fontAlgn="auto" hangingPunct="0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altLang="zh-TW" sz="2400" kern="100" dirty="0">
              <a:latin typeface="Times New Roman"/>
              <a:ea typeface="標楷體"/>
            </a:endParaRPr>
          </a:p>
          <a:p>
            <a:pPr marL="457200" lvl="1" indent="0" algn="just" fontAlgn="auto" hangingPunct="0">
              <a:spcBef>
                <a:spcPts val="1200"/>
              </a:spcBef>
              <a:spcAft>
                <a:spcPts val="0"/>
              </a:spcAft>
              <a:buNone/>
              <a:defRPr/>
            </a:pPr>
            <a:br>
              <a:rPr lang="en-US" altLang="zh-TW" sz="2400" kern="100" dirty="0">
                <a:latin typeface="Times New Roman"/>
                <a:ea typeface="標楷體"/>
              </a:rPr>
            </a:br>
            <a:endParaRPr lang="en-US" altLang="zh-TW" sz="2400" kern="100" dirty="0">
              <a:latin typeface="Times New Roman"/>
              <a:ea typeface="標楷體"/>
            </a:endParaRPr>
          </a:p>
          <a:p>
            <a:pPr lvl="1" algn="just" fontAlgn="auto" hangingPunct="0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2400" kern="100" dirty="0">
                <a:latin typeface="Times New Roman"/>
                <a:ea typeface="標楷體"/>
              </a:rPr>
              <a:t>為何屬 </a:t>
            </a:r>
            <a:r>
              <a:rPr lang="en-US" altLang="zh-TW" sz="2400" kern="100" dirty="0">
                <a:latin typeface="Times New Roman"/>
                <a:ea typeface="標楷體"/>
              </a:rPr>
              <a:t>Deep-Tech </a:t>
            </a:r>
            <a:r>
              <a:rPr lang="zh-TW" altLang="en-US" sz="2400" kern="100" dirty="0">
                <a:latin typeface="Times New Roman"/>
                <a:ea typeface="標楷體"/>
              </a:rPr>
              <a:t>而非成熟技術整合</a:t>
            </a:r>
            <a:endParaRPr lang="en-US" altLang="zh-TW" sz="2400" kern="100" dirty="0">
              <a:latin typeface="Times New Roman"/>
              <a:ea typeface="標楷體"/>
            </a:endParaRPr>
          </a:p>
          <a:p>
            <a:pPr lvl="1" algn="just" fontAlgn="auto" hangingPunct="0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2400" kern="100" dirty="0">
                <a:latin typeface="Times New Roman"/>
                <a:ea typeface="標楷體"/>
              </a:rPr>
              <a:t>產品</a:t>
            </a:r>
            <a:r>
              <a:rPr lang="en-US" altLang="zh-TW" sz="2400" kern="100" dirty="0">
                <a:latin typeface="Times New Roman"/>
                <a:ea typeface="標楷體"/>
              </a:rPr>
              <a:t>/</a:t>
            </a:r>
            <a:r>
              <a:rPr lang="zh-TW" altLang="en-US" sz="2400" kern="100" dirty="0">
                <a:latin typeface="Times New Roman"/>
                <a:ea typeface="標楷體"/>
              </a:rPr>
              <a:t>技術門檻在哪裡</a:t>
            </a:r>
            <a:endParaRPr lang="en-US" altLang="zh-TW" sz="2400" kern="100" dirty="0">
              <a:latin typeface="Times New Roman"/>
              <a:ea typeface="標楷體"/>
            </a:endParaRPr>
          </a:p>
          <a:p>
            <a:pPr lvl="1" algn="just" fontAlgn="auto" hangingPunct="0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2400" kern="100" dirty="0">
                <a:latin typeface="Times New Roman"/>
                <a:ea typeface="標楷體"/>
              </a:rPr>
              <a:t>為什麼這不是「一般導入案」或「純商模包裝案」產品化目標</a:t>
            </a:r>
            <a:endParaRPr lang="en-US" altLang="zh-TW" sz="2400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11</a:t>
            </a:fld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895633"/>
              </p:ext>
            </p:extLst>
          </p:nvPr>
        </p:nvGraphicFramePr>
        <p:xfrm>
          <a:off x="1351890" y="2492896"/>
          <a:ext cx="6768751" cy="14859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762695">
                  <a:extLst>
                    <a:ext uri="{9D8B030D-6E8A-4147-A177-3AD203B41FA5}">
                      <a16:colId xmlns:a16="http://schemas.microsoft.com/office/drawing/2014/main" val="1435056810"/>
                    </a:ext>
                  </a:extLst>
                </a:gridCol>
                <a:gridCol w="1331979">
                  <a:extLst>
                    <a:ext uri="{9D8B030D-6E8A-4147-A177-3AD203B41FA5}">
                      <a16:colId xmlns:a16="http://schemas.microsoft.com/office/drawing/2014/main" val="1407089287"/>
                    </a:ext>
                  </a:extLst>
                </a:gridCol>
                <a:gridCol w="1226497">
                  <a:extLst>
                    <a:ext uri="{9D8B030D-6E8A-4147-A177-3AD203B41FA5}">
                      <a16:colId xmlns:a16="http://schemas.microsoft.com/office/drawing/2014/main" val="3341259806"/>
                    </a:ext>
                  </a:extLst>
                </a:gridCol>
                <a:gridCol w="1226497">
                  <a:extLst>
                    <a:ext uri="{9D8B030D-6E8A-4147-A177-3AD203B41FA5}">
                      <a16:colId xmlns:a16="http://schemas.microsoft.com/office/drawing/2014/main" val="1602796610"/>
                    </a:ext>
                  </a:extLst>
                </a:gridCol>
                <a:gridCol w="1221083">
                  <a:extLst>
                    <a:ext uri="{9D8B030D-6E8A-4147-A177-3AD203B41FA5}">
                      <a16:colId xmlns:a16="http://schemas.microsoft.com/office/drawing/2014/main" val="2349178410"/>
                    </a:ext>
                  </a:extLst>
                </a:gridCol>
              </a:tblGrid>
              <a:tr h="408940">
                <a:tc>
                  <a:txBody>
                    <a:bodyPr/>
                    <a:lstStyle/>
                    <a:p>
                      <a:pPr algn="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名稱</a:t>
                      </a:r>
                    </a:p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項目</a:t>
                      </a:r>
                    </a:p>
                  </a:txBody>
                  <a:tcPr marL="17780" marR="17780" marT="0" marB="0" anchor="ctr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市場既有</a:t>
                      </a:r>
                      <a:br>
                        <a:rPr lang="en-US" altLang="zh-TW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zh-TW" altLang="zh-TW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解決方案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本計畫</a:t>
                      </a:r>
                      <a:r>
                        <a:rPr lang="zh-TW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研發</a:t>
                      </a:r>
                      <a:br>
                        <a:rPr lang="en-US" altLang="zh-TW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zh-TW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產品</a:t>
                      </a:r>
                      <a:r>
                        <a:rPr lang="en-US" altLang="zh-TW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服務</a:t>
                      </a:r>
                      <a:endParaRPr lang="zh-TW" altLang="zh-TW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競爭對手</a:t>
                      </a:r>
                      <a:br>
                        <a:rPr lang="en-US" altLang="zh-TW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altLang="zh-TW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zh-TW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解決方案</a:t>
                      </a:r>
                      <a:endParaRPr lang="zh-TW" altLang="zh-TW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競爭對手</a:t>
                      </a:r>
                      <a:br>
                        <a:rPr lang="en-US" altLang="zh-TW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altLang="zh-TW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zh-TW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解決方案</a:t>
                      </a:r>
                      <a:endParaRPr lang="zh-TW" altLang="zh-TW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717846339"/>
                  </a:ext>
                </a:extLst>
              </a:tr>
              <a:tr h="52070"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產品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服務名稱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969853974"/>
                  </a:ext>
                </a:extLst>
              </a:tr>
              <a:tr h="52070"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計價模式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67444403"/>
                  </a:ext>
                </a:extLst>
              </a:tr>
              <a:tr h="108585"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zh-TW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產品上市時間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305015618"/>
                  </a:ext>
                </a:extLst>
              </a:tr>
              <a:tr h="108585"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zh-TW" altLang="zh-TW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銷售管道</a:t>
                      </a:r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624706272"/>
                  </a:ext>
                </a:extLst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1534702" y="4077072"/>
            <a:ext cx="7355162" cy="5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  <a:spcAft>
                <a:spcPts val="0"/>
              </a:spcAft>
            </a:pPr>
            <a:r>
              <a:rPr lang="zh-TW" altLang="zh-TW" sz="12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註</a:t>
            </a:r>
            <a:r>
              <a:rPr lang="en-US" altLang="zh-TW" sz="12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1</a:t>
            </a:r>
            <a:r>
              <a:rPr lang="zh-TW" altLang="zh-TW" sz="12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：請勿以｢是、否（或優、劣）｣表示。請重點條列式呈現關鍵因素，於表格下方文字說明</a:t>
            </a:r>
            <a:endParaRPr lang="zh-TW" altLang="zh-TW" sz="12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ts val="2000"/>
              </a:lnSpc>
              <a:spcAft>
                <a:spcPts val="0"/>
              </a:spcAft>
            </a:pPr>
            <a:r>
              <a:rPr lang="zh-TW" altLang="zh-TW" sz="12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註</a:t>
            </a:r>
            <a:r>
              <a:rPr lang="en-US" altLang="zh-TW" sz="12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2</a:t>
            </a:r>
            <a:r>
              <a:rPr lang="zh-TW" altLang="zh-TW" sz="12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：計價模式請說明各類型產出產品</a:t>
            </a:r>
            <a:r>
              <a:rPr lang="en-US" altLang="zh-TW" sz="12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/</a:t>
            </a:r>
            <a:r>
              <a:rPr lang="zh-TW" altLang="zh-TW" sz="12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服務的收費方式</a:t>
            </a:r>
            <a:endParaRPr lang="zh-TW" altLang="zh-TW" sz="1200" dirty="0">
              <a:effectLst/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6203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執行規劃與實施方式</a:t>
            </a:r>
            <a:r>
              <a:rPr lang="en-US" altLang="zh-TW" b="1" kern="2600" dirty="0">
                <a:latin typeface="Times New Roman"/>
                <a:ea typeface="標楷體"/>
              </a:rPr>
              <a:t>(1/4)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6176"/>
            <a:ext cx="8229600" cy="5112568"/>
          </a:xfrm>
        </p:spPr>
        <p:txBody>
          <a:bodyPr rtlCol="0">
            <a:noAutofit/>
          </a:bodyPr>
          <a:lstStyle/>
          <a:p>
            <a:r>
              <a:rPr lang="zh-TW" altLang="en-US" kern="100" dirty="0">
                <a:latin typeface="Times New Roman"/>
                <a:ea typeface="標楷體"/>
              </a:rPr>
              <a:t>請以投影片說明工作分解架構（</a:t>
            </a:r>
            <a:r>
              <a:rPr lang="en-US" altLang="zh-TW" kern="100" dirty="0">
                <a:latin typeface="Times New Roman"/>
                <a:ea typeface="標楷體"/>
              </a:rPr>
              <a:t>WBS</a:t>
            </a:r>
            <a:r>
              <a:rPr lang="zh-TW" altLang="en-US" kern="100" dirty="0">
                <a:latin typeface="Times New Roman"/>
                <a:ea typeface="標楷體"/>
              </a:rPr>
              <a:t>）</a:t>
            </a:r>
            <a:br>
              <a:rPr lang="en-US" altLang="zh-TW" kern="100" dirty="0">
                <a:latin typeface="Times New Roman"/>
                <a:ea typeface="標楷體"/>
              </a:rPr>
            </a:br>
            <a:r>
              <a:rPr lang="zh-TW" altLang="en-US" kern="100" dirty="0">
                <a:latin typeface="Times New Roman"/>
                <a:ea typeface="標楷體"/>
              </a:rPr>
              <a:t>把整個計畫拆成幾個模組：</a:t>
            </a:r>
          </a:p>
          <a:p>
            <a:pPr indent="376238">
              <a:buFont typeface="Arial" panose="020B0604020202020204" pitchFamily="34" charset="0"/>
              <a:buChar char="•"/>
            </a:pPr>
            <a:r>
              <a:rPr lang="zh-TW" altLang="en-US" kern="100" dirty="0">
                <a:latin typeface="Times New Roman"/>
                <a:ea typeface="標楷體"/>
              </a:rPr>
              <a:t>產品成熟化 </a:t>
            </a:r>
          </a:p>
          <a:p>
            <a:pPr indent="376238">
              <a:buFont typeface="Arial" panose="020B0604020202020204" pitchFamily="34" charset="0"/>
              <a:buChar char="•"/>
            </a:pPr>
            <a:r>
              <a:rPr lang="zh-TW" altLang="en-US" kern="100" dirty="0">
                <a:latin typeface="Times New Roman"/>
                <a:ea typeface="標楷體"/>
              </a:rPr>
              <a:t>驗證與測試 </a:t>
            </a:r>
          </a:p>
          <a:p>
            <a:pPr indent="376238">
              <a:buFont typeface="Arial" panose="020B0604020202020204" pitchFamily="34" charset="0"/>
              <a:buChar char="•"/>
            </a:pPr>
            <a:r>
              <a:rPr lang="zh-TW" altLang="en-US" kern="100" dirty="0">
                <a:latin typeface="Times New Roman"/>
                <a:ea typeface="標楷體"/>
              </a:rPr>
              <a:t>客戶導入準備 </a:t>
            </a:r>
          </a:p>
          <a:p>
            <a:pPr indent="376238">
              <a:buFont typeface="Arial" panose="020B0604020202020204" pitchFamily="34" charset="0"/>
              <a:buChar char="•"/>
            </a:pPr>
            <a:r>
              <a:rPr lang="zh-TW" altLang="en-US" kern="100" dirty="0">
                <a:latin typeface="Times New Roman"/>
                <a:ea typeface="標楷體"/>
              </a:rPr>
              <a:t>交付能力建置 </a:t>
            </a:r>
          </a:p>
          <a:p>
            <a:pPr indent="376238">
              <a:buFont typeface="Arial" panose="020B0604020202020204" pitchFamily="34" charset="0"/>
              <a:buChar char="•"/>
            </a:pPr>
            <a:r>
              <a:rPr lang="zh-TW" altLang="en-US" kern="100" dirty="0">
                <a:latin typeface="Times New Roman"/>
                <a:ea typeface="標楷體"/>
              </a:rPr>
              <a:t>商業化與擴張準備</a:t>
            </a:r>
          </a:p>
          <a:p>
            <a:pPr algn="just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zh-TW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6587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執行規劃與實施方式</a:t>
            </a:r>
            <a:r>
              <a:rPr lang="en-US" altLang="zh-TW" b="1" kern="2600" dirty="0">
                <a:latin typeface="Times New Roman"/>
                <a:ea typeface="標楷體"/>
              </a:rPr>
              <a:t>(2/4)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6176"/>
            <a:ext cx="8229600" cy="5112568"/>
          </a:xfrm>
        </p:spPr>
        <p:txBody>
          <a:bodyPr rtlCol="0">
            <a:noAutofit/>
          </a:bodyPr>
          <a:lstStyle/>
          <a:p>
            <a:pPr algn="just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請以投影片說明實施方式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376238">
              <a:buFont typeface="Arial" panose="020B0604020202020204" pitchFamily="34" charset="0"/>
              <a:buChar char="•"/>
            </a:pPr>
            <a:r>
              <a:rPr lang="zh-TW" altLang="en-US" kern="100" dirty="0">
                <a:latin typeface="Times New Roman"/>
                <a:ea typeface="標楷體"/>
              </a:rPr>
              <a:t>內部自行開發部分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376238">
              <a:buFont typeface="Arial" panose="020B0604020202020204" pitchFamily="34" charset="0"/>
              <a:buChar char="•"/>
            </a:pPr>
            <a:r>
              <a:rPr lang="zh-TW" altLang="en-US" kern="100" dirty="0">
                <a:latin typeface="Times New Roman"/>
                <a:ea typeface="標楷體"/>
              </a:rPr>
              <a:t>外部驗證</a:t>
            </a:r>
            <a:r>
              <a:rPr lang="en-US" altLang="zh-TW" kern="100" dirty="0">
                <a:latin typeface="Times New Roman"/>
                <a:ea typeface="標楷體"/>
              </a:rPr>
              <a:t>/</a:t>
            </a:r>
            <a:r>
              <a:rPr lang="zh-TW" altLang="en-US" kern="100" dirty="0">
                <a:latin typeface="Times New Roman"/>
                <a:ea typeface="標楷體"/>
              </a:rPr>
              <a:t>場域合作</a:t>
            </a:r>
            <a:r>
              <a:rPr lang="en-US" altLang="zh-TW" kern="100" dirty="0">
                <a:latin typeface="Times New Roman"/>
                <a:ea typeface="標楷體"/>
              </a:rPr>
              <a:t>/</a:t>
            </a:r>
            <a:r>
              <a:rPr lang="zh-TW" altLang="en-US" kern="100" dirty="0">
                <a:latin typeface="Times New Roman"/>
                <a:ea typeface="標楷體"/>
              </a:rPr>
              <a:t>委外測試部分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376238">
              <a:buFont typeface="Arial" panose="020B0604020202020204" pitchFamily="34" charset="0"/>
              <a:buChar char="•"/>
            </a:pPr>
            <a:r>
              <a:rPr lang="zh-TW" altLang="en-US" kern="100" dirty="0">
                <a:latin typeface="Times New Roman"/>
                <a:ea typeface="標楷體"/>
              </a:rPr>
              <a:t>如有技術引進、委託研究、驗證需求，講清楚必要性與成果歸屬</a:t>
            </a:r>
            <a:endParaRPr lang="en-US" altLang="zh-TW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3381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執行規劃與實施方式</a:t>
            </a:r>
            <a:r>
              <a:rPr lang="en-US" altLang="zh-TW" b="1" kern="2600" dirty="0">
                <a:latin typeface="Times New Roman"/>
                <a:ea typeface="標楷體"/>
              </a:rPr>
              <a:t>(3/4)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6176"/>
            <a:ext cx="8229600" cy="5112568"/>
          </a:xfrm>
        </p:spPr>
        <p:txBody>
          <a:bodyPr rtlCol="0">
            <a:noAutofit/>
          </a:bodyPr>
          <a:lstStyle/>
          <a:p>
            <a:pPr algn="just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請以投影片說明時程規劃</a:t>
            </a:r>
            <a:endParaRPr lang="en-US" altLang="zh-TW" kern="100" dirty="0">
              <a:latin typeface="Times New Roman"/>
              <a:ea typeface="標楷體"/>
            </a:endParaRPr>
          </a:p>
          <a:p>
            <a:pPr marL="0" indent="0">
              <a:buNone/>
            </a:pPr>
            <a:r>
              <a:rPr lang="zh-TW" altLang="en-US" kern="100" dirty="0">
                <a:latin typeface="Times New Roman"/>
                <a:ea typeface="標楷體"/>
              </a:rPr>
              <a:t> 做 </a:t>
            </a:r>
            <a:r>
              <a:rPr lang="en-US" altLang="zh-TW" kern="100" dirty="0">
                <a:latin typeface="Times New Roman"/>
                <a:ea typeface="標楷體"/>
              </a:rPr>
              <a:t>24 </a:t>
            </a:r>
            <a:r>
              <a:rPr lang="zh-TW" altLang="en-US" kern="100" dirty="0">
                <a:latin typeface="Times New Roman"/>
                <a:ea typeface="標楷體"/>
              </a:rPr>
              <a:t>個月甘特圖，且應清楚分成：</a:t>
            </a:r>
          </a:p>
          <a:p>
            <a:pPr indent="279400">
              <a:buFont typeface="Arial" panose="020B0604020202020204" pitchFamily="34" charset="0"/>
              <a:buChar char="•"/>
            </a:pPr>
            <a:r>
              <a:rPr lang="zh-TW" altLang="en-US" kern="100" dirty="0">
                <a:latin typeface="Times New Roman"/>
                <a:ea typeface="標楷體"/>
              </a:rPr>
              <a:t>第一年：產品成熟化與前商業化驗證 </a:t>
            </a:r>
          </a:p>
          <a:p>
            <a:pPr indent="279400">
              <a:buFont typeface="Arial" panose="020B0604020202020204" pitchFamily="34" charset="0"/>
              <a:buChar char="•"/>
            </a:pPr>
            <a:r>
              <a:rPr lang="zh-TW" altLang="en-US" kern="100" dirty="0">
                <a:latin typeface="Times New Roman"/>
                <a:ea typeface="標楷體"/>
              </a:rPr>
              <a:t>第二年：目標市場導入與放大</a:t>
            </a:r>
          </a:p>
          <a:p>
            <a:pPr algn="just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zh-TW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6431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執行規劃與實施方式</a:t>
            </a:r>
            <a:r>
              <a:rPr lang="en-US" altLang="zh-TW" b="1" kern="2600" dirty="0">
                <a:latin typeface="Times New Roman"/>
                <a:ea typeface="標楷體"/>
              </a:rPr>
              <a:t>(4/4)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6176"/>
            <a:ext cx="8229600" cy="5112568"/>
          </a:xfrm>
        </p:spPr>
        <p:txBody>
          <a:bodyPr rtlCol="0">
            <a:noAutofit/>
          </a:bodyPr>
          <a:lstStyle/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請以投影片說明查核點設計</a:t>
            </a:r>
            <a:br>
              <a:rPr lang="en-US" altLang="zh-TW" kern="100" dirty="0">
                <a:latin typeface="Times New Roman"/>
                <a:ea typeface="標楷體"/>
              </a:rPr>
            </a:br>
            <a:r>
              <a:rPr lang="zh-TW" altLang="en-US" kern="100" dirty="0">
                <a:latin typeface="Times New Roman"/>
                <a:ea typeface="標楷體"/>
              </a:rPr>
              <a:t>建議直接做成表格，得包含年度、查核點、預計完成時間	、驗證方式及佐證文件等，作為計畫允收標準。</a:t>
            </a:r>
            <a:endParaRPr lang="en-US" altLang="zh-TW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9111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商業模式、導入路徑與成長擴張</a:t>
            </a:r>
            <a:r>
              <a:rPr lang="en-US" altLang="zh-TW" b="1" kern="2600" dirty="0">
                <a:latin typeface="Times New Roman"/>
                <a:ea typeface="標楷體"/>
              </a:rPr>
              <a:t>(1/3)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6176"/>
            <a:ext cx="8229600" cy="5112568"/>
          </a:xfrm>
        </p:spPr>
        <p:txBody>
          <a:bodyPr rtlCol="0">
            <a:noAutofit/>
          </a:bodyPr>
          <a:lstStyle/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請以投影片說明商業模式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收費對象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計價方式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交付模式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毛利</a:t>
            </a:r>
            <a:r>
              <a:rPr lang="en-US" altLang="zh-TW" kern="100" dirty="0">
                <a:latin typeface="Times New Roman"/>
                <a:ea typeface="標楷體"/>
              </a:rPr>
              <a:t>/</a:t>
            </a:r>
            <a:r>
              <a:rPr lang="zh-TW" altLang="en-US" kern="100" dirty="0">
                <a:latin typeface="Times New Roman"/>
                <a:ea typeface="標楷體"/>
              </a:rPr>
              <a:t>價值來源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為何客戶願意付費</a:t>
            </a:r>
            <a:endParaRPr lang="en-US" altLang="zh-TW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3199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商業模式、導入路徑與成長擴張</a:t>
            </a:r>
            <a:r>
              <a:rPr lang="en-US" altLang="zh-TW" b="1" kern="2600" dirty="0">
                <a:latin typeface="Times New Roman"/>
                <a:ea typeface="標楷體"/>
              </a:rPr>
              <a:t>(2/3)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6176"/>
            <a:ext cx="8229600" cy="5112568"/>
          </a:xfrm>
        </p:spPr>
        <p:txBody>
          <a:bodyPr rtlCol="0">
            <a:noAutofit/>
          </a:bodyPr>
          <a:lstStyle/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請以投影片說明客戶導入與訂單形成路徑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0" fontAlgn="auto" hangingPunct="0">
              <a:spcAft>
                <a:spcPts val="0"/>
              </a:spcAft>
              <a:buNone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建議以流程圖方式說明本計畫之客戶導入與商業化路徑，內容包括潛在客戶接洽、需求確認、驗證機制、</a:t>
            </a:r>
            <a:r>
              <a:rPr lang="en-US" altLang="zh-TW" kern="100" dirty="0">
                <a:latin typeface="Times New Roman"/>
                <a:ea typeface="標楷體"/>
              </a:rPr>
              <a:t>POC/POB</a:t>
            </a:r>
            <a:r>
              <a:rPr lang="zh-TW" altLang="en-US" kern="100" dirty="0">
                <a:latin typeface="Times New Roman"/>
                <a:ea typeface="標楷體"/>
              </a:rPr>
              <a:t>推進、正式訂單取得及後續複製擴張策略。</a:t>
            </a:r>
            <a:endParaRPr lang="en-US" altLang="zh-TW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10972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商業模式、導入路徑與成長擴張</a:t>
            </a:r>
            <a:r>
              <a:rPr lang="en-US" altLang="zh-TW" b="1" kern="2600" dirty="0">
                <a:latin typeface="Times New Roman"/>
                <a:ea typeface="標楷體"/>
              </a:rPr>
              <a:t>(3/3)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6176"/>
            <a:ext cx="8229600" cy="5112568"/>
          </a:xfrm>
        </p:spPr>
        <p:txBody>
          <a:bodyPr rtlCol="0">
            <a:noAutofit/>
          </a:bodyPr>
          <a:lstStyle/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請以投影片說明成長與擴張規劃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為何可以在同一目標市場複製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補助結束後如何成長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後續募資或營收路徑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哪些指標能證明投資吸引性計價方式</a:t>
            </a:r>
            <a:endParaRPr lang="en-US" altLang="zh-TW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4182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團隊、治理、經費與風險智財</a:t>
            </a:r>
            <a:r>
              <a:rPr lang="en-US" altLang="zh-TW" b="1" kern="2600" dirty="0">
                <a:latin typeface="Times New Roman"/>
                <a:ea typeface="標楷體"/>
              </a:rPr>
              <a:t>(1/3)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6176"/>
            <a:ext cx="8229600" cy="5112568"/>
          </a:xfrm>
        </p:spPr>
        <p:txBody>
          <a:bodyPr rtlCol="0">
            <a:noAutofit/>
          </a:bodyPr>
          <a:lstStyle/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請以投影片說明核心團隊與角色分工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誰負責技術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誰負責產品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誰負責商務</a:t>
            </a:r>
            <a:r>
              <a:rPr lang="en-US" altLang="zh-TW" kern="100" dirty="0">
                <a:latin typeface="Times New Roman"/>
                <a:ea typeface="標楷體"/>
              </a:rPr>
              <a:t>/</a:t>
            </a:r>
            <a:r>
              <a:rPr lang="zh-TW" altLang="en-US" kern="100" dirty="0">
                <a:latin typeface="Times New Roman"/>
                <a:ea typeface="標楷體"/>
              </a:rPr>
              <a:t>市場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誰負責交付</a:t>
            </a:r>
            <a:r>
              <a:rPr lang="en-US" altLang="zh-TW" kern="100" dirty="0">
                <a:latin typeface="Times New Roman"/>
                <a:ea typeface="標楷體"/>
              </a:rPr>
              <a:t>/</a:t>
            </a:r>
            <a:r>
              <a:rPr lang="zh-TW" altLang="en-US" kern="100" dirty="0">
                <a:latin typeface="Times New Roman"/>
                <a:ea typeface="標楷體"/>
              </a:rPr>
              <a:t>營運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團隊缺口如何補強</a:t>
            </a:r>
            <a:endParaRPr lang="en-US" altLang="zh-TW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3538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605" y="0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簡報注意事項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6795" y="1052736"/>
            <a:ext cx="8229600" cy="5251722"/>
          </a:xfrm>
        </p:spPr>
        <p:txBody>
          <a:bodyPr rtlCol="0">
            <a:noAutofit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2000" kern="100" dirty="0">
                <a:latin typeface="Times New Roman"/>
                <a:ea typeface="標楷體"/>
              </a:rPr>
              <a:t>簡報資料請準備</a:t>
            </a:r>
            <a:r>
              <a:rPr lang="en-US" altLang="zh-TW" sz="2000" kern="100" dirty="0">
                <a:latin typeface="Times New Roman"/>
                <a:ea typeface="標楷體"/>
              </a:rPr>
              <a:t>10</a:t>
            </a:r>
            <a:r>
              <a:rPr lang="zh-TW" altLang="en-US" sz="2000" kern="100" dirty="0">
                <a:latin typeface="Times New Roman"/>
                <a:ea typeface="標楷體"/>
              </a:rPr>
              <a:t>份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2000" kern="100" dirty="0">
                <a:latin typeface="Times New Roman"/>
                <a:ea typeface="標楷體"/>
              </a:rPr>
              <a:t>全程簡報時間為</a:t>
            </a:r>
            <a:r>
              <a:rPr lang="en-US" altLang="zh-TW" sz="2000" kern="100" dirty="0">
                <a:latin typeface="Times New Roman"/>
                <a:ea typeface="標楷體"/>
              </a:rPr>
              <a:t>20</a:t>
            </a:r>
            <a:r>
              <a:rPr lang="zh-TW" altLang="en-US" sz="2000" kern="100" dirty="0">
                <a:latin typeface="Times New Roman"/>
                <a:ea typeface="標楷體"/>
              </a:rPr>
              <a:t>分鐘</a:t>
            </a:r>
            <a:endParaRPr lang="en-US" altLang="zh-TW" sz="2000" kern="100" dirty="0">
              <a:latin typeface="Times New Roman"/>
              <a:ea typeface="標楷體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2000" kern="100" dirty="0">
                <a:latin typeface="Times New Roman"/>
                <a:ea typeface="標楷體"/>
              </a:rPr>
              <a:t>簡報內容以</a:t>
            </a:r>
            <a:r>
              <a:rPr lang="en-US" altLang="zh-TW" sz="2000" kern="100" dirty="0">
                <a:latin typeface="Times New Roman"/>
                <a:ea typeface="標楷體"/>
              </a:rPr>
              <a:t>20</a:t>
            </a:r>
            <a:r>
              <a:rPr lang="zh-TW" altLang="en-US" sz="2000" kern="100" dirty="0">
                <a:latin typeface="Times New Roman"/>
                <a:ea typeface="標楷體"/>
              </a:rPr>
              <a:t>頁（不計算附件）為限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2000" kern="100" dirty="0">
                <a:latin typeface="Times New Roman"/>
                <a:ea typeface="標楷體"/>
              </a:rPr>
              <a:t>請安排計畫主持人負責簡報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2000" kern="100" dirty="0">
                <a:latin typeface="Times New Roman"/>
                <a:ea typeface="標楷體"/>
              </a:rPr>
              <a:t>簡報標題及重點處請加粗，每張簡報內容盡量以圖表配合說明，並請摘要重點敘述說明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2000" kern="100" dirty="0">
                <a:latin typeface="Times New Roman"/>
                <a:ea typeface="標楷體"/>
              </a:rPr>
              <a:t>簡報建議架構：</a:t>
            </a:r>
          </a:p>
          <a:p>
            <a:pPr lvl="1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1800" kern="100" dirty="0">
                <a:latin typeface="Times New Roman"/>
                <a:ea typeface="標楷體"/>
              </a:rPr>
              <a:t>市場與客戶需求分析</a:t>
            </a:r>
            <a:endParaRPr lang="en-US" altLang="zh-TW" sz="1800" kern="100" dirty="0">
              <a:latin typeface="Times New Roman"/>
              <a:ea typeface="標楷體"/>
            </a:endParaRPr>
          </a:p>
          <a:p>
            <a:pPr lvl="1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altLang="zh-TW" sz="1800" kern="100" dirty="0">
                <a:latin typeface="Times New Roman"/>
                <a:ea typeface="標楷體"/>
              </a:rPr>
              <a:t>Functional Prototype </a:t>
            </a:r>
            <a:r>
              <a:rPr lang="zh-TW" altLang="en-US" sz="1800" kern="100" dirty="0">
                <a:latin typeface="Times New Roman"/>
                <a:ea typeface="標楷體"/>
              </a:rPr>
              <a:t>現況與驗證基礎</a:t>
            </a:r>
            <a:endParaRPr lang="en-US" altLang="zh-TW" sz="1800" kern="100" dirty="0">
              <a:latin typeface="Times New Roman"/>
              <a:ea typeface="標楷體"/>
            </a:endParaRPr>
          </a:p>
          <a:p>
            <a:pPr lvl="1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1800" kern="100" dirty="0">
                <a:latin typeface="Times New Roman"/>
                <a:ea typeface="標楷體"/>
              </a:rPr>
              <a:t>計畫目標與產品成熟化路徑</a:t>
            </a:r>
            <a:endParaRPr lang="en-US" altLang="zh-TW" sz="1800" kern="100" dirty="0">
              <a:latin typeface="Times New Roman"/>
              <a:ea typeface="標楷體"/>
            </a:endParaRPr>
          </a:p>
          <a:p>
            <a:pPr lvl="1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1800" kern="100" dirty="0">
                <a:latin typeface="Times New Roman"/>
                <a:ea typeface="標楷體"/>
              </a:rPr>
              <a:t>執行規劃與實施方式</a:t>
            </a:r>
            <a:endParaRPr lang="en-US" altLang="zh-TW" sz="1800" kern="100" dirty="0">
              <a:latin typeface="Times New Roman"/>
              <a:ea typeface="標楷體"/>
            </a:endParaRPr>
          </a:p>
          <a:p>
            <a:pPr lvl="1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1800" kern="100" dirty="0">
                <a:latin typeface="Times New Roman"/>
                <a:ea typeface="標楷體"/>
              </a:rPr>
              <a:t>商業模式、導入路徑與成長擴張</a:t>
            </a:r>
            <a:endParaRPr lang="en-US" altLang="zh-TW" sz="1800" kern="100" dirty="0">
              <a:latin typeface="Times New Roman"/>
              <a:ea typeface="標楷體"/>
            </a:endParaRPr>
          </a:p>
          <a:p>
            <a:pPr lvl="1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1800" kern="100" dirty="0">
                <a:latin typeface="Times New Roman"/>
                <a:ea typeface="標楷體"/>
              </a:rPr>
              <a:t>計畫人力與經費、風險評估與智財權</a:t>
            </a:r>
            <a:endParaRPr lang="en-US" altLang="zh-TW" sz="1800" kern="100" dirty="0">
              <a:latin typeface="Times New Roman"/>
              <a:ea typeface="標楷體"/>
            </a:endParaRPr>
          </a:p>
          <a:p>
            <a:pPr lvl="1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1800" kern="100" dirty="0">
                <a:latin typeface="Times New Roman"/>
                <a:ea typeface="標楷體"/>
              </a:rPr>
              <a:t>預期成果與兩年期查核點</a:t>
            </a:r>
            <a:endParaRPr lang="en-US" altLang="zh-TW" sz="1800" kern="100" dirty="0">
              <a:latin typeface="Times New Roman"/>
              <a:ea typeface="標楷體"/>
            </a:endParaRPr>
          </a:p>
          <a:p>
            <a:pPr lvl="1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1800" kern="100" dirty="0">
                <a:latin typeface="Times New Roman"/>
                <a:ea typeface="標楷體"/>
              </a:rPr>
              <a:t>附件一：公司概況及研發實績</a:t>
            </a:r>
            <a:r>
              <a:rPr lang="zh-TW" altLang="en-US" sz="18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（必填項目）</a:t>
            </a:r>
            <a:endParaRPr lang="en-US" altLang="zh-TW" sz="1800" kern="100" dirty="0">
              <a:latin typeface="Times New Roman"/>
              <a:ea typeface="標楷體"/>
            </a:endParaRPr>
          </a:p>
          <a:p>
            <a:pPr lvl="1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1800" kern="100" dirty="0">
                <a:latin typeface="Times New Roman"/>
                <a:ea typeface="標楷體"/>
              </a:rPr>
              <a:t>附件二：計畫主持人與核心團隊資歷</a:t>
            </a:r>
            <a:r>
              <a:rPr lang="zh-TW" altLang="en-US" sz="18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（必填項目）</a:t>
            </a:r>
            <a:endParaRPr lang="zh-TW" altLang="en-US" sz="1800" kern="100" dirty="0">
              <a:latin typeface="Times New Roman"/>
              <a:ea typeface="標楷體"/>
            </a:endParaRPr>
          </a:p>
          <a:p>
            <a:pPr lvl="1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1800" kern="100" dirty="0">
                <a:latin typeface="Times New Roman"/>
                <a:ea typeface="標楷體"/>
              </a:rPr>
              <a:t>附件三：補充證明文件（客戶、驗證、法規、場域等）</a:t>
            </a:r>
            <a:endParaRPr lang="en-US" altLang="zh-TW" sz="1800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團隊、治理、經費與風險智財</a:t>
            </a:r>
            <a:r>
              <a:rPr lang="en-US" altLang="zh-TW" b="1" kern="2600" dirty="0">
                <a:latin typeface="Times New Roman"/>
                <a:ea typeface="標楷體"/>
              </a:rPr>
              <a:t>(2/3)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6176"/>
            <a:ext cx="8229600" cy="5112568"/>
          </a:xfrm>
        </p:spPr>
        <p:txBody>
          <a:bodyPr rtlCol="0">
            <a:noAutofit/>
          </a:bodyPr>
          <a:lstStyle/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請以投影片說明計畫治理與資源配置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決策機制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會議節奏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重要風險管理機制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外部合作管理方式</a:t>
            </a:r>
            <a:endParaRPr lang="en-US" altLang="zh-TW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78936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團隊、治理、經費與風險智財</a:t>
            </a:r>
            <a:r>
              <a:rPr lang="en-US" altLang="zh-TW" b="1" kern="2600" dirty="0">
                <a:latin typeface="Times New Roman"/>
                <a:ea typeface="標楷體"/>
              </a:rPr>
              <a:t>(3/3)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6176"/>
            <a:ext cx="8229600" cy="5112568"/>
          </a:xfrm>
        </p:spPr>
        <p:txBody>
          <a:bodyPr rtlCol="0">
            <a:noAutofit/>
          </a:bodyPr>
          <a:lstStyle/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請以投影片說明經費、風險與智財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經費結構與配置理由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關鍵風險與因應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是否涉及他人智慧財產權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是否掌握關鍵 </a:t>
            </a:r>
            <a:r>
              <a:rPr lang="en-US" altLang="zh-TW" kern="100" dirty="0">
                <a:latin typeface="Times New Roman"/>
                <a:ea typeface="標楷體"/>
              </a:rPr>
              <a:t>IP</a:t>
            </a: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後續專利</a:t>
            </a:r>
            <a:r>
              <a:rPr lang="en-US" altLang="zh-TW" kern="100" dirty="0">
                <a:latin typeface="Times New Roman"/>
                <a:ea typeface="標楷體"/>
              </a:rPr>
              <a:t>/</a:t>
            </a:r>
            <a:r>
              <a:rPr lang="zh-TW" altLang="en-US" kern="100" dirty="0">
                <a:latin typeface="Times New Roman"/>
                <a:ea typeface="標楷體"/>
              </a:rPr>
              <a:t>營業秘密布局</a:t>
            </a:r>
            <a:endParaRPr lang="en-US" altLang="zh-TW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21832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預期成果與兩年期查核點</a:t>
            </a:r>
            <a:r>
              <a:rPr lang="en-US" altLang="zh-TW" b="1" kern="2600" dirty="0">
                <a:latin typeface="Times New Roman"/>
                <a:ea typeface="標楷體"/>
              </a:rPr>
              <a:t>(1/2)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23528" y="1390560"/>
            <a:ext cx="8229600" cy="5112568"/>
          </a:xfrm>
        </p:spPr>
        <p:txBody>
          <a:bodyPr rtlCol="0">
            <a:noAutofit/>
          </a:bodyPr>
          <a:lstStyle/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請以投影片說明第一年預期成果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完成 </a:t>
            </a:r>
            <a:r>
              <a:rPr lang="en-US" altLang="zh-TW" kern="100" dirty="0">
                <a:latin typeface="Times New Roman"/>
                <a:ea typeface="標楷體"/>
              </a:rPr>
              <a:t>Commercial Prototype </a:t>
            </a:r>
            <a:r>
              <a:rPr lang="zh-TW" altLang="en-US" kern="100" dirty="0">
                <a:latin typeface="Times New Roman"/>
                <a:ea typeface="標楷體"/>
              </a:rPr>
              <a:t>開發及（試）量產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具產品規格與相關驗證文件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至少 </a:t>
            </a:r>
            <a:r>
              <a:rPr lang="en-US" altLang="zh-TW" kern="100" dirty="0">
                <a:latin typeface="Times New Roman"/>
                <a:ea typeface="標楷體"/>
              </a:rPr>
              <a:t>1 </a:t>
            </a:r>
            <a:r>
              <a:rPr lang="zh-TW" altLang="en-US" kern="100" dirty="0">
                <a:latin typeface="Times New Roman"/>
                <a:ea typeface="標楷體"/>
              </a:rPr>
              <a:t>件 </a:t>
            </a:r>
            <a:r>
              <a:rPr lang="en-US" altLang="zh-TW" kern="100" dirty="0">
                <a:latin typeface="Times New Roman"/>
                <a:ea typeface="標楷體"/>
              </a:rPr>
              <a:t>POB </a:t>
            </a:r>
            <a:r>
              <a:rPr lang="zh-TW" altLang="en-US" kern="100" dirty="0">
                <a:latin typeface="Times New Roman"/>
                <a:ea typeface="標楷體"/>
              </a:rPr>
              <a:t>或正式訂單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完成第二年擴張規劃文件</a:t>
            </a:r>
            <a:endParaRPr lang="en-US" altLang="zh-TW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6190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預期成果與兩年期查核點</a:t>
            </a:r>
            <a:r>
              <a:rPr lang="en-US" altLang="zh-TW" b="1" kern="2600" dirty="0">
                <a:latin typeface="Times New Roman"/>
                <a:ea typeface="標楷體"/>
              </a:rPr>
              <a:t>(2/2)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23528" y="1390560"/>
            <a:ext cx="8820472" cy="5112568"/>
          </a:xfrm>
        </p:spPr>
        <p:txBody>
          <a:bodyPr rtlCol="0">
            <a:noAutofit/>
          </a:bodyPr>
          <a:lstStyle/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請以投影片說明第二年預期成果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同一目標市場至少 </a:t>
            </a:r>
            <a:r>
              <a:rPr lang="en-US" altLang="zh-TW" kern="100" dirty="0">
                <a:latin typeface="Times New Roman"/>
                <a:ea typeface="標楷體"/>
              </a:rPr>
              <a:t>3 </a:t>
            </a:r>
            <a:r>
              <a:rPr lang="zh-TW" altLang="en-US" kern="100" dirty="0">
                <a:latin typeface="Times New Roman"/>
                <a:ea typeface="標楷體"/>
              </a:rPr>
              <a:t>件非關係人 </a:t>
            </a:r>
            <a:r>
              <a:rPr lang="en-US" altLang="zh-TW" kern="100" dirty="0">
                <a:latin typeface="Times New Roman"/>
                <a:ea typeface="標楷體"/>
              </a:rPr>
              <a:t>POB </a:t>
            </a:r>
            <a:r>
              <a:rPr lang="zh-TW" altLang="en-US" kern="100" dirty="0">
                <a:latin typeface="Times New Roman"/>
                <a:ea typeface="標楷體"/>
              </a:rPr>
              <a:t>或正式訂單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第二年累計商業成果金額原則達補助金額 </a:t>
            </a:r>
            <a:r>
              <a:rPr lang="en-US" altLang="zh-TW" kern="100" dirty="0">
                <a:latin typeface="Times New Roman"/>
                <a:ea typeface="標楷體"/>
              </a:rPr>
              <a:t>50% </a:t>
            </a:r>
            <a:r>
              <a:rPr lang="zh-TW" altLang="en-US" kern="100" dirty="0">
                <a:latin typeface="Times New Roman"/>
                <a:ea typeface="標楷體"/>
              </a:rPr>
              <a:t>以上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營運成效報告</a:t>
            </a:r>
            <a:endParaRPr lang="en-US" altLang="zh-TW" kern="100" dirty="0">
              <a:latin typeface="Times New Roman"/>
              <a:ea typeface="標楷體"/>
            </a:endParaRPr>
          </a:p>
          <a:p>
            <a:pPr indent="279400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市場拓展與交付能力規劃</a:t>
            </a:r>
            <a:endParaRPr lang="en-US" altLang="zh-TW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95763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附件一：公司概況及研發實績</a:t>
            </a:r>
            <a:r>
              <a:rPr lang="en-US" altLang="zh-TW" b="1" kern="2600" dirty="0">
                <a:latin typeface="Times New Roman"/>
                <a:ea typeface="標楷體"/>
              </a:rPr>
              <a:t>(1/4)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27584" y="1282408"/>
            <a:ext cx="7560840" cy="4525963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請簡介公司，包括：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algn="just" fontAlgn="auto" hangingPunct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基本資訊</a:t>
            </a:r>
            <a:r>
              <a:rPr lang="en-US" altLang="zh-TW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如：成立時間、經營團隊、全公司組織與人力、主要經營之產品</a:t>
            </a:r>
            <a:r>
              <a:rPr lang="en-US" altLang="zh-TW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服務項目、研發投入情形等</a:t>
            </a:r>
            <a:r>
              <a:rPr lang="en-US" altLang="zh-TW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，格式不拘</a:t>
            </a:r>
            <a:endParaRPr lang="en-US" altLang="zh-TW" sz="2200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 algn="just" fontAlgn="auto" hangingPunct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財務狀況</a:t>
            </a:r>
            <a:r>
              <a:rPr lang="en-US" altLang="zh-TW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如：實收資本額、營業額等</a:t>
            </a:r>
            <a:r>
              <a:rPr lang="en-US" altLang="zh-TW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，格式不拘</a:t>
            </a:r>
            <a:endParaRPr lang="en-US" altLang="zh-TW" sz="2200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 algn="just" fontAlgn="auto" hangingPunct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公司長期發展策略與產品</a:t>
            </a:r>
            <a:r>
              <a:rPr lang="en-US" altLang="zh-TW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技術發展藍圖，並說明公司長期投入發展前瞻產品及其技術的規劃與決心，格式不拘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24</a:t>
            </a:fld>
            <a:endParaRPr lang="zh-TW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2"/>
          <p:cNvSpPr txBox="1">
            <a:spLocks/>
          </p:cNvSpPr>
          <p:nvPr/>
        </p:nvSpPr>
        <p:spPr bwMode="auto">
          <a:xfrm>
            <a:off x="573113" y="4293097"/>
            <a:ext cx="822960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kern="100" dirty="0">
                <a:latin typeface="Times New Roman"/>
                <a:ea typeface="標楷體"/>
              </a:rPr>
              <a:t>核定通過計畫之執行效益</a:t>
            </a:r>
            <a:r>
              <a:rPr kumimoji="0" lang="en-US" altLang="zh-TW" kern="100" dirty="0">
                <a:latin typeface="Times New Roman"/>
                <a:ea typeface="標楷體"/>
              </a:rPr>
              <a:t>/</a:t>
            </a:r>
            <a:r>
              <a:rPr kumimoji="0" lang="zh-TW" altLang="en-US" kern="100" dirty="0">
                <a:latin typeface="Times New Roman"/>
                <a:ea typeface="標楷體"/>
              </a:rPr>
              <a:t>研發實績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附件一：公司概況及研發實績</a:t>
            </a:r>
            <a:r>
              <a:rPr lang="en-US" altLang="zh-TW" b="1" kern="2600" dirty="0">
                <a:latin typeface="Times New Roman"/>
                <a:ea typeface="標楷體"/>
              </a:rPr>
              <a:t>(2/4)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7" name="文字版面配置區 2"/>
          <p:cNvSpPr>
            <a:spLocks noGrp="1"/>
          </p:cNvSpPr>
          <p:nvPr>
            <p:ph type="body" idx="1"/>
          </p:nvPr>
        </p:nvSpPr>
        <p:spPr>
          <a:xfrm>
            <a:off x="565212" y="1282408"/>
            <a:ext cx="8229600" cy="338263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請說明曾經參與並經核定通過之計畫清單</a:t>
            </a: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484487"/>
              </p:ext>
            </p:extLst>
          </p:nvPr>
        </p:nvGraphicFramePr>
        <p:xfrm>
          <a:off x="619461" y="1844824"/>
          <a:ext cx="8136904" cy="158417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49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76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9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44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44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23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98515"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計畫類別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（</a:t>
                      </a:r>
                      <a:r>
                        <a:rPr lang="en-US" sz="1200" dirty="0">
                          <a:effectLst/>
                          <a:latin typeface="Times New Roman"/>
                          <a:ea typeface="標楷體"/>
                        </a:rPr>
                        <a:t>A.B.C.D.</a:t>
                      </a: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）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計畫名稱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計畫主持人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執行期間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核定計畫經費（千元）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計畫人月數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83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總經費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effectLst/>
                          <a:latin typeface="Times New Roman"/>
                          <a:ea typeface="標楷體"/>
                        </a:rPr>
                        <a:t>補助經費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415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415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矩形 10"/>
          <p:cNvSpPr/>
          <p:nvPr/>
        </p:nvSpPr>
        <p:spPr>
          <a:xfrm>
            <a:off x="755576" y="3429000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計畫類別代號：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小型企業創新研發計畫－創業概念海選計畫、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B.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行政院國家發展基金創業天使計畫、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地方型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SBIR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計畫（請說明申請縣市）、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創新創業激勵計畫（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FITI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）、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E.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其他研發計畫等（請說明計畫類型與計畫名稱，如：服務業創新研究發展計畫－計畫名稱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132090"/>
              </p:ext>
            </p:extLst>
          </p:nvPr>
        </p:nvGraphicFramePr>
        <p:xfrm>
          <a:off x="608137" y="4934565"/>
          <a:ext cx="8136904" cy="158417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49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76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59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4134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計畫類別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（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A.B.C.D.</a:t>
                      </a: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）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計畫名稱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執行效益</a:t>
                      </a: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/</a:t>
                      </a: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研發實績</a:t>
                      </a: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（請具體說明，例如：產品商業化、增加產值、專利申請、就業人數、促進投資金額等）</a:t>
                      </a:r>
                      <a:endParaRPr lang="zh-TW" sz="12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標楷體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415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solidFill>
                          <a:srgbClr val="0000FF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zh-TW" sz="1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415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3445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附件一：公司概況及研發實績</a:t>
            </a:r>
            <a:r>
              <a:rPr lang="en-US" altLang="zh-TW" b="1" kern="2600" dirty="0">
                <a:latin typeface="Times New Roman"/>
                <a:ea typeface="標楷體"/>
              </a:rPr>
              <a:t>(3/4)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7" name="文字版面配置區 2"/>
          <p:cNvSpPr>
            <a:spLocks noGrp="1"/>
          </p:cNvSpPr>
          <p:nvPr>
            <p:ph type="body" idx="1"/>
          </p:nvPr>
        </p:nvSpPr>
        <p:spPr>
          <a:xfrm>
            <a:off x="565212" y="1282408"/>
            <a:ext cx="8229600" cy="338263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請說明自行研發計畫之成果</a:t>
            </a:r>
            <a:r>
              <a:rPr lang="en-US" altLang="zh-TW" kern="100" dirty="0">
                <a:latin typeface="Times New Roman"/>
                <a:ea typeface="標楷體"/>
              </a:rPr>
              <a:t>/</a:t>
            </a:r>
            <a:r>
              <a:rPr lang="zh-TW" altLang="en-US" kern="100" dirty="0">
                <a:latin typeface="Times New Roman"/>
                <a:ea typeface="標楷體"/>
              </a:rPr>
              <a:t>實績</a:t>
            </a:r>
          </a:p>
        </p:txBody>
      </p:sp>
      <p:sp>
        <p:nvSpPr>
          <p:cNvPr id="9" name="文字版面配置區 2"/>
          <p:cNvSpPr txBox="1">
            <a:spLocks/>
          </p:cNvSpPr>
          <p:nvPr/>
        </p:nvSpPr>
        <p:spPr bwMode="auto">
          <a:xfrm>
            <a:off x="571046" y="4149080"/>
            <a:ext cx="8229600" cy="24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kern="100" dirty="0">
                <a:latin typeface="Times New Roman"/>
                <a:ea typeface="標楷體"/>
              </a:rPr>
              <a:t>目前申請中之計畫</a:t>
            </a:r>
            <a:endParaRPr kumimoji="0" lang="en-US" altLang="zh-TW" kern="100" dirty="0">
              <a:latin typeface="Times New Roman"/>
              <a:ea typeface="標楷體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2800" kern="100" dirty="0">
              <a:latin typeface="Times New Roman"/>
              <a:ea typeface="標楷體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2800" kern="100" dirty="0">
              <a:latin typeface="Times New Roman"/>
              <a:ea typeface="標楷體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2800" kern="100" dirty="0">
              <a:latin typeface="Times New Roman"/>
              <a:ea typeface="標楷體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663742" y="4836674"/>
          <a:ext cx="8136904" cy="130780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49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76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9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44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44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23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283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No.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申請日期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補助機關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(</a:t>
                      </a: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含縣市政府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)/</a:t>
                      </a: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計畫類別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計畫名稱</a:t>
                      </a:r>
                      <a:endParaRPr lang="zh-TW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執行期間</a:t>
                      </a:r>
                      <a:endParaRPr lang="zh-TW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申請補助款</a:t>
                      </a:r>
                      <a:r>
                        <a:rPr lang="zh-TW" alt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（千元）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申請總經費</a:t>
                      </a:r>
                      <a:r>
                        <a:rPr lang="zh-TW" alt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（千元）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415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415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753927"/>
              </p:ext>
            </p:extLst>
          </p:nvPr>
        </p:nvGraphicFramePr>
        <p:xfrm>
          <a:off x="663742" y="1978669"/>
          <a:ext cx="8136904" cy="158417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77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59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4134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計畫名稱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執行成果</a:t>
                      </a: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/</a:t>
                      </a: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研發實績</a:t>
                      </a: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（請具體說明，例如：產品商業化、增加產值、專利申請、就業人數、促進投資金額等）</a:t>
                      </a:r>
                      <a:endParaRPr lang="zh-TW" sz="12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標楷體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415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zh-TW" sz="1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415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effectLst/>
                          <a:latin typeface="標楷體"/>
                          <a:ea typeface="細明體"/>
                        </a:rPr>
                        <a:t> </a:t>
                      </a:r>
                      <a:endParaRPr lang="zh-TW" sz="1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39247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附件一：公司概況及研發實績</a:t>
            </a:r>
            <a:r>
              <a:rPr lang="en-US" altLang="zh-TW" b="1" kern="2600" dirty="0">
                <a:latin typeface="Times New Roman"/>
                <a:ea typeface="標楷體"/>
              </a:rPr>
              <a:t>(4/4)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7" name="文字版面配置區 2"/>
          <p:cNvSpPr>
            <a:spLocks noGrp="1"/>
          </p:cNvSpPr>
          <p:nvPr>
            <p:ph type="body" idx="1"/>
          </p:nvPr>
        </p:nvSpPr>
        <p:spPr>
          <a:xfrm>
            <a:off x="565212" y="1282408"/>
            <a:ext cx="8229600" cy="338263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近</a:t>
            </a:r>
            <a:r>
              <a:rPr lang="en-US" altLang="zh-TW" kern="100" dirty="0">
                <a:latin typeface="Times New Roman"/>
                <a:ea typeface="標楷體"/>
              </a:rPr>
              <a:t>3</a:t>
            </a:r>
            <a:r>
              <a:rPr lang="zh-TW" altLang="en-US" kern="100" dirty="0">
                <a:latin typeface="Times New Roman"/>
                <a:ea typeface="標楷體"/>
              </a:rPr>
              <a:t>年曾申請未通過之計畫說明</a:t>
            </a:r>
            <a:endParaRPr lang="en-US" altLang="zh-TW" kern="100" dirty="0">
              <a:latin typeface="Times New Roman"/>
              <a:ea typeface="標楷體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altLang="zh-TW" sz="2500" kern="100" dirty="0">
              <a:latin typeface="Times New Roman"/>
              <a:ea typeface="標楷體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zh-TW" altLang="en-US" sz="2500" kern="100" dirty="0">
              <a:latin typeface="Times New Roman"/>
              <a:ea typeface="標楷體"/>
            </a:endParaRPr>
          </a:p>
        </p:txBody>
      </p:sp>
      <p:sp>
        <p:nvSpPr>
          <p:cNvPr id="9" name="文字版面配置區 2"/>
          <p:cNvSpPr txBox="1">
            <a:spLocks/>
          </p:cNvSpPr>
          <p:nvPr/>
        </p:nvSpPr>
        <p:spPr bwMode="auto">
          <a:xfrm>
            <a:off x="571046" y="3717032"/>
            <a:ext cx="8229600" cy="282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kern="100" dirty="0">
                <a:latin typeface="Times New Roman"/>
                <a:ea typeface="標楷體"/>
              </a:rPr>
              <a:t>本次申請計畫與前次申請之差異說明</a:t>
            </a:r>
            <a:endParaRPr kumimoji="0" lang="en-US" altLang="zh-TW" kern="100" dirty="0">
              <a:latin typeface="Times New Roman"/>
              <a:ea typeface="標楷體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2800" kern="100" dirty="0">
              <a:latin typeface="Times New Roman"/>
              <a:ea typeface="標楷體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963596"/>
              </p:ext>
            </p:extLst>
          </p:nvPr>
        </p:nvGraphicFramePr>
        <p:xfrm>
          <a:off x="827585" y="2026824"/>
          <a:ext cx="7488832" cy="150041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27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0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3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1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7588"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計畫名稱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申請年度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未通過原因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計畫類別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8001">
                <a:tc>
                  <a:txBody>
                    <a:bodyPr/>
                    <a:lstStyle/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□</a:t>
                      </a: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退件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□</a:t>
                      </a: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撤件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  <a:p>
                      <a:pPr algn="l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□</a:t>
                      </a:r>
                      <a:r>
                        <a:rPr lang="zh-TW" sz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</a:rPr>
                        <a:t>不推薦</a:t>
                      </a:r>
                      <a:endParaRPr lang="zh-TW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200" spc="-15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□小型企業創新研發計畫－創業概念海選計畫</a:t>
                      </a: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□行政院國家發展基金創業天使計畫</a:t>
                      </a: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□地方型</a:t>
                      </a: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SBIR</a:t>
                      </a: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計畫</a:t>
                      </a: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□創新創業激勵計畫</a:t>
                      </a: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+mn-cs"/>
                        </a:rPr>
                        <a:t>□其他研發計畫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" name="表格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735028"/>
              </p:ext>
            </p:extLst>
          </p:nvPr>
        </p:nvGraphicFramePr>
        <p:xfrm>
          <a:off x="827583" y="4348725"/>
          <a:ext cx="7488834" cy="1817751"/>
        </p:xfrm>
        <a:graphic>
          <a:graphicData uri="http://schemas.openxmlformats.org/drawingml/2006/table">
            <a:tbl>
              <a:tblPr/>
              <a:tblGrid>
                <a:gridCol w="1105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18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1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200" spc="600" dirty="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400">
                          <a:effectLst/>
                          <a:latin typeface="Times New Roman"/>
                          <a:ea typeface="標楷體"/>
                        </a:rPr>
                        <a:t>前</a:t>
                      </a:r>
                      <a:r>
                        <a:rPr lang="en-US" sz="1400">
                          <a:effectLst/>
                          <a:latin typeface="Times New Roman"/>
                          <a:ea typeface="標楷體"/>
                        </a:rPr>
                        <a:t>  </a:t>
                      </a:r>
                      <a:r>
                        <a:rPr lang="zh-TW" sz="1400">
                          <a:effectLst/>
                          <a:latin typeface="Times New Roman"/>
                          <a:ea typeface="標楷體"/>
                        </a:rPr>
                        <a:t>次</a:t>
                      </a:r>
                      <a:endParaRPr lang="zh-TW" sz="12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zh-TW" sz="1400">
                          <a:effectLst/>
                          <a:latin typeface="Times New Roman"/>
                          <a:ea typeface="標楷體"/>
                        </a:rPr>
                        <a:t>本</a:t>
                      </a:r>
                      <a:r>
                        <a:rPr lang="en-US" sz="1400">
                          <a:effectLst/>
                          <a:latin typeface="Times New Roman"/>
                          <a:ea typeface="標楷體"/>
                        </a:rPr>
                        <a:t>  </a:t>
                      </a:r>
                      <a:r>
                        <a:rPr lang="zh-TW" sz="1400">
                          <a:effectLst/>
                          <a:latin typeface="Times New Roman"/>
                          <a:ea typeface="標楷體"/>
                        </a:rPr>
                        <a:t>次</a:t>
                      </a:r>
                      <a:endParaRPr lang="zh-TW" sz="12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/>
                          <a:ea typeface="標楷體"/>
                        </a:rPr>
                        <a:t>計畫名稱</a:t>
                      </a:r>
                      <a:endParaRPr lang="zh-TW" sz="12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spc="60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12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200" spc="60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120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0165"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Times New Roman"/>
                          <a:ea typeface="標楷體"/>
                        </a:rPr>
                        <a:t>計畫內容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標楷體"/>
                        </a:rPr>
                        <a:t> </a:t>
                      </a:r>
                      <a:endParaRPr lang="zh-TW" sz="1200" dirty="0">
                        <a:effectLst/>
                        <a:latin typeface="Times New Roman"/>
                        <a:ea typeface="細明體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467544" y="6309901"/>
            <a:ext cx="697659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0488" algn="l"/>
              </a:tabLst>
            </a:pPr>
            <a:r>
              <a:rPr kumimoji="1" lang="zh-TW" sz="1100" b="0" i="0" u="none" strike="noStrike" cap="none" normalizeH="0" baseline="0" dirty="0">
                <a:ln>
                  <a:noFill/>
                </a:ln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註：</a:t>
            </a:r>
            <a:r>
              <a:rPr kumimoji="1" lang="en-US" altLang="zh-TW" sz="11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1.</a:t>
            </a:r>
            <a:r>
              <a:rPr kumimoji="1" lang="zh-TW" altLang="en-US" sz="1100" b="0" i="0" u="none" strike="noStrike" cap="none" normalizeH="0" baseline="0" dirty="0">
                <a:ln>
                  <a:noFill/>
                </a:ln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「計畫內容」欄請註明計畫書章節</a:t>
            </a:r>
            <a:r>
              <a:rPr kumimoji="1" lang="en-US" altLang="zh-TW" sz="11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</a:t>
            </a:r>
            <a:r>
              <a:rPr kumimoji="1" lang="zh-TW" altLang="en-US" sz="1100" b="0" i="0" u="none" strike="noStrike" cap="none" normalizeH="0" baseline="0" dirty="0">
                <a:ln>
                  <a:noFill/>
                </a:ln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如：技術目標、預期效益、計畫架構</a:t>
            </a:r>
            <a:r>
              <a:rPr kumimoji="1" lang="en-US" altLang="zh-TW" sz="1100" b="0" i="0" u="none" strike="noStrike" cap="none" normalizeH="0" baseline="0" dirty="0">
                <a:ln>
                  <a:noFill/>
                </a:ln>
                <a:effectLst/>
                <a:latin typeface="Arial"/>
                <a:ea typeface="標楷體" pitchFamily="65" charset="-120"/>
                <a:cs typeface="Times New Roman" pitchFamily="18" charset="0"/>
              </a:rPr>
              <a:t>……</a:t>
            </a:r>
            <a:r>
              <a:rPr kumimoji="1" lang="zh-TW" altLang="en-US" sz="1100" b="0" i="0" u="none" strike="noStrike" cap="none" normalizeH="0" baseline="0" dirty="0">
                <a:ln>
                  <a:noFill/>
                </a:ln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等</a:t>
            </a:r>
            <a:r>
              <a:rPr kumimoji="1" lang="en-US" altLang="zh-TW" sz="11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r>
              <a:rPr kumimoji="1" lang="zh-TW" altLang="en-US" sz="1100" b="0" i="0" u="none" strike="noStrike" cap="none" normalizeH="0" baseline="0" dirty="0">
                <a:ln>
                  <a:noFill/>
                </a:ln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。</a:t>
            </a:r>
            <a:endParaRPr kumimoji="1" lang="zh-TW" altLang="en-US" sz="1100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r>
              <a:rPr kumimoji="1" lang="zh-TW" altLang="en-US" sz="11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     </a:t>
            </a:r>
            <a:r>
              <a:rPr kumimoji="1" lang="en-US" altLang="zh-TW" sz="11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2.</a:t>
            </a:r>
            <a:r>
              <a:rPr kumimoji="1" lang="zh-TW" altLang="en-US" sz="1100" b="0" i="0" u="none" strike="noStrike" cap="none" normalizeH="0" baseline="0" dirty="0">
                <a:ln>
                  <a:noFill/>
                </a:ln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若技術</a:t>
            </a:r>
            <a:r>
              <a:rPr kumimoji="1" lang="en-US" altLang="zh-TW" sz="1100" b="0" i="0" u="none" strike="noStrike" cap="none" normalizeH="0" baseline="0" dirty="0">
                <a:ln>
                  <a:noFill/>
                </a:ln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/</a:t>
            </a:r>
            <a:r>
              <a:rPr kumimoji="1" lang="zh-TW" altLang="en-US" sz="1100" b="0" i="0" u="none" strike="noStrike" cap="none" normalizeH="0" baseline="0" dirty="0">
                <a:ln>
                  <a:noFill/>
                </a:ln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產品項目不同，請概述本次及上次申請之技術</a:t>
            </a:r>
            <a:r>
              <a:rPr kumimoji="1" lang="en-US" altLang="zh-TW" sz="1100" b="0" i="0" u="none" strike="noStrike" cap="none" normalizeH="0" baseline="0" dirty="0">
                <a:ln>
                  <a:noFill/>
                </a:ln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/</a:t>
            </a:r>
            <a:r>
              <a:rPr kumimoji="1" lang="zh-TW" altLang="en-US" sz="1100" b="0" i="0" u="none" strike="noStrike" cap="none" normalizeH="0" baseline="0" dirty="0">
                <a:ln>
                  <a:noFill/>
                </a:ln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產品內容，若相似，請說明計畫書之主要差異。</a:t>
            </a:r>
            <a:r>
              <a:rPr kumimoji="1" lang="zh-TW" altLang="en-US" sz="6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 </a:t>
            </a:r>
            <a:endParaRPr kumimoji="1" lang="zh-TW" altLang="en-US" sz="1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27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62701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附件二：計畫主持人研發資歷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2408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應包括姓名、職稱、年資、學經歷、專利及論文、重要成就或執行計畫之經驗等內容，以佐證計畫主持人之適任性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28</a:t>
            </a:fld>
            <a:endParaRPr lang="zh-TW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附件三：法令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2408"/>
            <a:ext cx="8229600" cy="5107706"/>
          </a:xfrm>
        </p:spPr>
        <p:txBody>
          <a:bodyPr rtlCol="0">
            <a:noAutofit/>
          </a:bodyPr>
          <a:lstStyle/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請說明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algn="just" fontAlgn="auto" hangingPunct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計畫不同階段</a:t>
            </a:r>
            <a:r>
              <a:rPr lang="en-US" altLang="zh-TW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如：產品及其技術研發階段、產品應用</a:t>
            </a:r>
            <a:r>
              <a:rPr lang="en-US" altLang="zh-TW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使用發展階段、業務推廣階段等</a:t>
            </a:r>
            <a:r>
              <a:rPr lang="en-US" altLang="zh-TW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需掌握與遵守的相關行政機關法令</a:t>
            </a:r>
            <a:endParaRPr lang="en-US" altLang="zh-TW" sz="2200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29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3799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2408"/>
            <a:ext cx="8229600" cy="532859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請以投影片說明問題定義與市場痛點</a:t>
            </a:r>
            <a:endParaRPr lang="en-US" altLang="zh-TW" kern="100" dirty="0">
              <a:latin typeface="Times New Roman"/>
              <a:ea typeface="標楷體"/>
            </a:endParaRPr>
          </a:p>
          <a:p>
            <a:pPr marL="1074738" lvl="1" indent="-617538" algn="just" fontAlgn="auto" hangingPunct="0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目前產業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場域遇到什麼問題。</a:t>
            </a:r>
          </a:p>
          <a:p>
            <a:pPr marL="1074738" lvl="1" indent="-617538" algn="just" fontAlgn="auto" hangingPunct="0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現行解法為何不足。</a:t>
            </a:r>
          </a:p>
          <a:p>
            <a:pPr marL="457200" lvl="1" indent="0" algn="just" fontAlgn="auto" hangingPunct="0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造成什麼成本、效率、風險或營運痛點。</a:t>
            </a:r>
            <a:endParaRPr lang="en-US" altLang="zh-TW" sz="2400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lvl="1" indent="0" algn="just" fontAlgn="auto" hangingPunct="0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為什麼值得解決、為什麼現在要解決。</a:t>
            </a:r>
          </a:p>
          <a:p>
            <a:pPr lvl="1" algn="just" fontAlgn="auto" hangingPunct="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altLang="zh-TW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市場與客戶需求分析</a:t>
            </a:r>
            <a:r>
              <a:rPr lang="en-US" altLang="zh-TW" b="1" kern="2600" dirty="0">
                <a:latin typeface="Times New Roman"/>
                <a:ea typeface="標楷體"/>
              </a:rPr>
              <a:t>(1/3)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31953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附件四：其他說明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2408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可視需要增列其他說明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30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2408"/>
            <a:ext cx="8229600" cy="547260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</a:t>
            </a:r>
            <a:r>
              <a:rPr lang="zh-TW" altLang="en-US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目標客群與需求強度</a:t>
            </a:r>
            <a:endParaRPr lang="en-US" altLang="zh-TW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目標客戶類型。</a:t>
            </a: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主要應用場景。</a:t>
            </a:r>
          </a:p>
          <a:p>
            <a:pPr marL="400050" lvl="1" indent="0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決策者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使用者是誰。</a:t>
            </a:r>
            <a:endParaRPr lang="en-US" altLang="zh-TW" sz="2400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00050" lvl="1" indent="0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客戶採用本產品的主要驅動因素。</a:t>
            </a:r>
            <a:endParaRPr lang="en-US" altLang="zh-TW" sz="2400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00050" lvl="1" indent="0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為何優先選擇這個市場切入。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市場與客戶需求分析</a:t>
            </a:r>
            <a:r>
              <a:rPr lang="en-US" altLang="zh-TW" b="1" kern="2600" dirty="0">
                <a:latin typeface="Times New Roman"/>
                <a:ea typeface="標楷體"/>
              </a:rPr>
              <a:t>(2/3)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2619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2408"/>
            <a:ext cx="8229600" cy="547260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</a:t>
            </a:r>
            <a:r>
              <a:rPr lang="zh-TW" altLang="en-US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客戶互動與驗證證據</a:t>
            </a:r>
            <a:endParaRPr lang="en-US" altLang="zh-TW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 LOI / MOU / 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測試意向書 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/ 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場域合作證明。</a:t>
            </a: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至少 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3 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家預計目標客戶。</a:t>
            </a: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各客戶目前接洽進度與導入條件。</a:t>
            </a:r>
            <a:endParaRPr lang="en-US" altLang="zh-TW" sz="2400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市場與客戶需求分析</a:t>
            </a:r>
            <a:r>
              <a:rPr lang="en-US" altLang="zh-TW" b="1" kern="2600" dirty="0">
                <a:latin typeface="Times New Roman"/>
                <a:ea typeface="標楷體"/>
              </a:rPr>
              <a:t>(3/3)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3134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48867"/>
            <a:ext cx="8579296" cy="547260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</a:t>
            </a:r>
            <a:r>
              <a:rPr lang="en-US" altLang="zh-TW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Functional Prototype </a:t>
            </a:r>
            <a:r>
              <a:rPr lang="zh-TW" altLang="en-US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現況</a:t>
            </a:r>
            <a:endParaRPr lang="en-US" altLang="zh-TW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目前已完成的 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Prototype 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是什麼。</a:t>
            </a: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具備哪些功能。</a:t>
            </a: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在什麼條件下可運作。</a:t>
            </a:r>
            <a:endParaRPr lang="en-US" altLang="zh-TW" sz="2400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是否已在控制環境或代表性條件下驗證。</a:t>
            </a:r>
            <a:endParaRPr lang="en-US" altLang="zh-TW" sz="2400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目前成熟度落點在哪裡。</a:t>
            </a:r>
            <a:endParaRPr lang="en-US" altLang="zh-TW" sz="2400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36525"/>
            <a:ext cx="91440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3600" b="1" kern="2600" dirty="0">
                <a:latin typeface="Times New Roman"/>
                <a:ea typeface="標楷體"/>
              </a:rPr>
              <a:t>Functional Prototype </a:t>
            </a:r>
            <a:r>
              <a:rPr lang="zh-TW" altLang="en-US" sz="3600" b="1" kern="2600" dirty="0">
                <a:latin typeface="Times New Roman"/>
                <a:ea typeface="標楷體"/>
              </a:rPr>
              <a:t>現況與驗證基礎</a:t>
            </a:r>
            <a:r>
              <a:rPr lang="en-US" altLang="zh-TW" sz="3600" b="1" kern="2600" dirty="0">
                <a:latin typeface="Times New Roman"/>
                <a:ea typeface="標楷體"/>
              </a:rPr>
              <a:t>(1/3)</a:t>
            </a:r>
            <a:endParaRPr lang="zh-TW" altLang="en-US" sz="3600" b="1" kern="26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4556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48867"/>
            <a:ext cx="8579296" cy="547260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</a:t>
            </a:r>
            <a:r>
              <a:rPr lang="en-US" altLang="zh-TW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Prototype </a:t>
            </a:r>
            <a:r>
              <a:rPr lang="zh-TW" altLang="en-US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驗證結果與限制</a:t>
            </a:r>
            <a:endParaRPr lang="en-US" altLang="zh-TW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已完成測試項目。</a:t>
            </a: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已達成之功能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性能指標。</a:t>
            </a: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尚未完成之關鍵驗證。</a:t>
            </a:r>
            <a:endParaRPr lang="en-US" altLang="zh-TW" sz="2400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目前限制與風險。</a:t>
            </a:r>
            <a:endParaRPr lang="en-US" altLang="zh-TW" sz="2400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為何需要這筆補助來跨過下一階段。</a:t>
            </a:r>
            <a:endParaRPr lang="en-US" altLang="zh-TW" sz="2400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36525"/>
            <a:ext cx="91440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3600" b="1" kern="2600" dirty="0">
                <a:latin typeface="Times New Roman"/>
                <a:ea typeface="標楷體"/>
              </a:rPr>
              <a:t>Functional Prototype </a:t>
            </a:r>
            <a:r>
              <a:rPr lang="zh-TW" altLang="en-US" sz="3600" b="1" kern="2600" dirty="0">
                <a:latin typeface="Times New Roman"/>
                <a:ea typeface="標楷體"/>
              </a:rPr>
              <a:t>現況與驗證基礎</a:t>
            </a:r>
            <a:r>
              <a:rPr lang="en-US" altLang="zh-TW" sz="3600" b="1" kern="2600" dirty="0">
                <a:latin typeface="Times New Roman"/>
                <a:ea typeface="標楷體"/>
              </a:rPr>
              <a:t>(2/3)</a:t>
            </a:r>
            <a:endParaRPr lang="zh-TW" altLang="en-US" sz="3600" b="1" kern="26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034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版面配置區 2"/>
          <p:cNvSpPr>
            <a:spLocks noGrp="1"/>
          </p:cNvSpPr>
          <p:nvPr>
            <p:ph type="body" idx="1"/>
          </p:nvPr>
        </p:nvSpPr>
        <p:spPr>
          <a:xfrm>
            <a:off x="107504" y="1248867"/>
            <a:ext cx="8928992" cy="547260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</a:t>
            </a:r>
            <a:r>
              <a:rPr lang="zh-TW" altLang="en-US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與市場需求的銜接</a:t>
            </a:r>
            <a:endParaRPr lang="en-US" altLang="zh-TW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目前 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Functional Prototype 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已可對應哪些客戶需求。</a:t>
            </a: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哪些還不能直接導入。</a:t>
            </a:r>
          </a:p>
          <a:p>
            <a:pPr marL="989013" lvl="1" indent="-588963" fontAlgn="auto">
              <a:spcAft>
                <a:spcPts val="0"/>
              </a:spcAft>
              <a:buNone/>
              <a:defRPr/>
            </a:pP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本計畫要補哪些落差，才能成為 </a:t>
            </a:r>
            <a:r>
              <a:rPr lang="en-US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Commercial Prototype</a:t>
            </a:r>
            <a:r>
              <a:rPr lang="zh-TW" altLang="en-US" sz="2400" kern="1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kern="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36525"/>
            <a:ext cx="91440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3600" b="1" kern="2600" dirty="0">
                <a:latin typeface="Times New Roman"/>
                <a:ea typeface="標楷體"/>
              </a:rPr>
              <a:t>Functional Prototype </a:t>
            </a:r>
            <a:r>
              <a:rPr lang="zh-TW" altLang="en-US" sz="3600" b="1" kern="2600" dirty="0">
                <a:latin typeface="Times New Roman"/>
                <a:ea typeface="標楷體"/>
              </a:rPr>
              <a:t>現況與驗證基礎</a:t>
            </a:r>
            <a:r>
              <a:rPr lang="en-US" altLang="zh-TW" sz="3600" b="1" kern="2600" dirty="0">
                <a:latin typeface="Times New Roman"/>
                <a:ea typeface="標楷體"/>
              </a:rPr>
              <a:t>(3/3)</a:t>
            </a:r>
            <a:endParaRPr lang="zh-TW" altLang="en-US" sz="3600" b="1" kern="26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7653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7424" y="128949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latin typeface="Times New Roman"/>
                <a:ea typeface="標楷體"/>
              </a:rPr>
              <a:t>計畫目標與產品成熟化路徑</a:t>
            </a:r>
            <a:r>
              <a:rPr lang="en-US" altLang="zh-TW" b="1" kern="2600" dirty="0">
                <a:latin typeface="Times New Roman"/>
                <a:ea typeface="標楷體"/>
              </a:rPr>
              <a:t>(1/3)</a:t>
            </a:r>
            <a:endParaRPr lang="zh-TW" altLang="en-US" b="1" kern="2600" dirty="0"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6176"/>
            <a:ext cx="8229600" cy="5112568"/>
          </a:xfrm>
        </p:spPr>
        <p:txBody>
          <a:bodyPr rtlCol="0">
            <a:noAutofit/>
          </a:bodyPr>
          <a:lstStyle/>
          <a:p>
            <a:pPr algn="just"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Times New Roman"/>
                <a:ea typeface="標楷體"/>
              </a:rPr>
              <a:t>請以投影片說明計畫全程目標</a:t>
            </a:r>
            <a:endParaRPr lang="en-US" altLang="zh-TW" kern="100" dirty="0">
              <a:latin typeface="Times New Roman"/>
              <a:ea typeface="標楷體"/>
            </a:endParaRPr>
          </a:p>
          <a:p>
            <a:pPr lvl="1" algn="just" fontAlgn="auto" hangingPunct="0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2400" kern="100" dirty="0">
                <a:latin typeface="Times New Roman"/>
                <a:ea typeface="標楷體"/>
              </a:rPr>
              <a:t>技術成熟化目標</a:t>
            </a:r>
            <a:endParaRPr lang="en-US" altLang="zh-TW" sz="2400" kern="100" dirty="0">
              <a:latin typeface="Times New Roman"/>
              <a:ea typeface="標楷體"/>
            </a:endParaRPr>
          </a:p>
          <a:p>
            <a:pPr lvl="1" algn="just" fontAlgn="auto" hangingPunct="0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2400" kern="100" dirty="0">
                <a:latin typeface="Times New Roman"/>
                <a:ea typeface="標楷體"/>
              </a:rPr>
              <a:t>產品化目標</a:t>
            </a:r>
            <a:endParaRPr lang="en-US" altLang="zh-TW" sz="2400" kern="100" dirty="0">
              <a:latin typeface="Times New Roman"/>
              <a:ea typeface="標楷體"/>
            </a:endParaRPr>
          </a:p>
          <a:p>
            <a:pPr lvl="1" algn="just" fontAlgn="auto" hangingPunct="0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zh-TW" altLang="en-US" sz="2400" kern="100" dirty="0">
                <a:latin typeface="Times New Roman"/>
                <a:ea typeface="標楷體"/>
              </a:rPr>
              <a:t>商業化驗證目標</a:t>
            </a:r>
            <a:endParaRPr lang="en-US" altLang="zh-TW" sz="2400" kern="100" dirty="0">
              <a:latin typeface="Times New Roman"/>
              <a:ea typeface="標楷體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49576C-8AD3-4BED-B1DA-1AB5F5D51288}" type="slidenum">
              <a:rPr lang="zh-TW" altLang="en-US" smtClean="0"/>
              <a:pPr>
                <a:defRPr/>
              </a:pPr>
              <a:t>9</a:t>
            </a:fld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2793</TotalTime>
  <Words>2061</Words>
  <Application>Microsoft Office PowerPoint</Application>
  <PresentationFormat>如螢幕大小 (4:3)</PresentationFormat>
  <Paragraphs>314</Paragraphs>
  <Slides>30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36" baseType="lpstr">
      <vt:lpstr>標楷體</vt:lpstr>
      <vt:lpstr>Arial</vt:lpstr>
      <vt:lpstr>Calibri</vt:lpstr>
      <vt:lpstr>Times New Roman</vt:lpstr>
      <vt:lpstr>Wingdings</vt:lpstr>
      <vt:lpstr>Office 佈景主題</vt:lpstr>
      <vt:lpstr>PowerPoint 簡報</vt:lpstr>
      <vt:lpstr>簡報注意事項</vt:lpstr>
      <vt:lpstr>市場與客戶需求分析(1/3)</vt:lpstr>
      <vt:lpstr>市場與客戶需求分析(2/3)</vt:lpstr>
      <vt:lpstr>市場與客戶需求分析(3/3)</vt:lpstr>
      <vt:lpstr>Functional Prototype 現況與驗證基礎(1/3)</vt:lpstr>
      <vt:lpstr>Functional Prototype 現況與驗證基礎(2/3)</vt:lpstr>
      <vt:lpstr>Functional Prototype 現況與驗證基礎(3/3)</vt:lpstr>
      <vt:lpstr>計畫目標與產品成熟化路徑(1/3)</vt:lpstr>
      <vt:lpstr>計畫目標與產品成熟化路徑(2/3)</vt:lpstr>
      <vt:lpstr>計畫目標與產品成熟化路徑(3/3)</vt:lpstr>
      <vt:lpstr>執行規劃與實施方式(1/4)</vt:lpstr>
      <vt:lpstr>執行規劃與實施方式(2/4)</vt:lpstr>
      <vt:lpstr>執行規劃與實施方式(3/4)</vt:lpstr>
      <vt:lpstr>執行規劃與實施方式(4/4)</vt:lpstr>
      <vt:lpstr>商業模式、導入路徑與成長擴張(1/3)</vt:lpstr>
      <vt:lpstr>商業模式、導入路徑與成長擴張(2/3)</vt:lpstr>
      <vt:lpstr>商業模式、導入路徑與成長擴張(3/3)</vt:lpstr>
      <vt:lpstr>團隊、治理、經費與風險智財(1/3)</vt:lpstr>
      <vt:lpstr>團隊、治理、經費與風險智財(2/3)</vt:lpstr>
      <vt:lpstr>團隊、治理、經費與風險智財(3/3)</vt:lpstr>
      <vt:lpstr>預期成果與兩年期查核點(1/2)</vt:lpstr>
      <vt:lpstr>預期成果與兩年期查核點(2/2)</vt:lpstr>
      <vt:lpstr>附件一：公司概況及研發實績(1/4)</vt:lpstr>
      <vt:lpstr>附件一：公司概況及研發實績(2/4)</vt:lpstr>
      <vt:lpstr>附件一：公司概況及研發實績(3/4)</vt:lpstr>
      <vt:lpstr>附件一：公司概況及研發實績(4/4)</vt:lpstr>
      <vt:lpstr>附件二：計畫主持人研發資歷</vt:lpstr>
      <vt:lpstr>附件三：法令</vt:lpstr>
      <vt:lpstr>附件四：其他說明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簡報注意事項</dc:title>
  <dc:creator>990101</dc:creator>
  <cp:lastModifiedBy>陳聰慶</cp:lastModifiedBy>
  <cp:revision>251</cp:revision>
  <cp:lastPrinted>2019-03-05T07:42:56Z</cp:lastPrinted>
  <dcterms:created xsi:type="dcterms:W3CDTF">2013-09-05T08:18:03Z</dcterms:created>
  <dcterms:modified xsi:type="dcterms:W3CDTF">2026-06-15T00:03:55Z</dcterms:modified>
</cp:coreProperties>
</file>