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2" r:id="rId2"/>
    <p:sldId id="268" r:id="rId3"/>
    <p:sldId id="264" r:id="rId4"/>
    <p:sldId id="258" r:id="rId5"/>
    <p:sldId id="273" r:id="rId6"/>
    <p:sldId id="272" r:id="rId7"/>
    <p:sldId id="259" r:id="rId8"/>
    <p:sldId id="274" r:id="rId9"/>
    <p:sldId id="265" r:id="rId10"/>
    <p:sldId id="310" r:id="rId11"/>
    <p:sldId id="276" r:id="rId12"/>
    <p:sldId id="277" r:id="rId13"/>
    <p:sldId id="311" r:id="rId14"/>
    <p:sldId id="266" r:id="rId15"/>
    <p:sldId id="263" r:id="rId16"/>
    <p:sldId id="312" r:id="rId17"/>
    <p:sldId id="261" r:id="rId18"/>
    <p:sldId id="316" r:id="rId19"/>
    <p:sldId id="317" r:id="rId20"/>
  </p:sldIdLst>
  <p:sldSz cx="9144000" cy="6858000" type="screen4x3"/>
  <p:notesSz cx="6797675" cy="992822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5986" autoAdjust="0"/>
  </p:normalViewPr>
  <p:slideViewPr>
    <p:cSldViewPr>
      <p:cViewPr varScale="1">
        <p:scale>
          <a:sx n="97" d="100"/>
          <a:sy n="97" d="100"/>
        </p:scale>
        <p:origin x="200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862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26EDF-E21D-44A4-ABAD-B43710F8BAB1}" type="datetimeFigureOut">
              <a:rPr lang="zh-TW" altLang="en-US" smtClean="0"/>
              <a:pPr/>
              <a:t>2026/5/4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862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B047B-4AE7-4398-B92B-324274E33C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111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30601C-112C-402A-A332-6644F08F1164}" type="datetimeFigureOut">
              <a:rPr lang="zh-TW" altLang="en-US" smtClean="0"/>
              <a:pPr/>
              <a:t>2026/5/4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8D7D0D-7588-4180-A9FA-13354D9FA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456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614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A392C6C-07D6-4E7F-A46F-1E833FB93CDF}" type="slidenum">
              <a:rPr lang="zh-TW" altLang="en-US" smtClean="0"/>
              <a:pPr/>
              <a:t>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algn="l" defTabSz="914377" rtl="0" eaLnBrk="1" fontAlgn="auto" latinLnBrk="0" hangingPunct="1">
              <a:lnSpc>
                <a:spcPts val="2467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TW" altLang="en-US" b="1" kern="0" dirty="0">
                <a:solidFill>
                  <a:prstClr val="black"/>
                </a:solidFill>
                <a:highlight>
                  <a:srgbClr val="FFFF00"/>
                </a:highlight>
                <a:latin typeface="微軟正黑體"/>
                <a:ea typeface="微軟正黑體"/>
                <a:cs typeface="Times New Roman"/>
              </a:rPr>
              <a:t>註：若有聯合廠商請以此格式</a:t>
            </a:r>
            <a:endParaRPr lang="en-US" altLang="zh-TW" b="1" kern="0" dirty="0">
              <a:solidFill>
                <a:prstClr val="black"/>
              </a:solidFill>
              <a:highlight>
                <a:srgbClr val="FFFF00"/>
              </a:highlight>
              <a:latin typeface="微軟正黑體"/>
              <a:ea typeface="微軟正黑體"/>
              <a:cs typeface="Times New Roman"/>
            </a:endParaRPr>
          </a:p>
          <a:p>
            <a:pPr marL="0" marR="0" lvl="0" indent="0" algn="l" defTabSz="914377" rtl="0" eaLnBrk="1" fontAlgn="auto" latinLnBrk="0" hangingPunct="1">
              <a:lnSpc>
                <a:spcPts val="246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="1" kern="0" dirty="0">
                <a:solidFill>
                  <a:prstClr val="black"/>
                </a:solidFill>
                <a:highlight>
                  <a:srgbClr val="FFFF00"/>
                </a:highlight>
                <a:latin typeface="微軟正黑體"/>
                <a:ea typeface="微軟正黑體"/>
                <a:cs typeface="Times New Roman"/>
              </a:rPr>
              <a:t>標題：</a:t>
            </a:r>
            <a:r>
              <a:rPr lang="zh-TW" altLang="en-US" sz="1200" dirty="0">
                <a:highlight>
                  <a:srgbClr val="FFFF00"/>
                </a:highlight>
                <a:latin typeface="微軟正黑體"/>
                <a:ea typeface="微軟正黑體"/>
              </a:rPr>
              <a:t>○○公司</a:t>
            </a:r>
            <a:r>
              <a:rPr lang="en-US" altLang="zh-TW" sz="1200" dirty="0">
                <a:highlight>
                  <a:srgbClr val="FFFF00"/>
                </a:highlight>
                <a:latin typeface="微軟正黑體"/>
                <a:ea typeface="微軟正黑體"/>
              </a:rPr>
              <a:t>/XX</a:t>
            </a:r>
            <a:r>
              <a:rPr lang="zh-TW" altLang="en-US" sz="1200" dirty="0">
                <a:highlight>
                  <a:srgbClr val="FFFF00"/>
                </a:highlight>
                <a:latin typeface="微軟正黑體"/>
                <a:ea typeface="微軟正黑體"/>
              </a:rPr>
              <a:t>公司</a:t>
            </a:r>
            <a:endParaRPr lang="en-US" altLang="zh-TW" b="1" kern="0" dirty="0">
              <a:solidFill>
                <a:prstClr val="black"/>
              </a:solidFill>
              <a:highlight>
                <a:srgbClr val="FFFF00"/>
              </a:highlight>
              <a:latin typeface="微軟正黑體"/>
              <a:ea typeface="微軟正黑體"/>
              <a:cs typeface="Times New Roman"/>
            </a:endParaRPr>
          </a:p>
          <a:p>
            <a:pPr marL="262255" marR="0" lvl="0" indent="-262255" algn="l" defTabSz="914377" rtl="0" eaLnBrk="1" fontAlgn="auto" latinLnBrk="0" hangingPunct="1">
              <a:lnSpc>
                <a:spcPts val="246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lang="zh-TW" altLang="en-US" b="1" kern="0" dirty="0">
                <a:solidFill>
                  <a:prstClr val="black"/>
                </a:solidFill>
                <a:highlight>
                  <a:srgbClr val="FFFF00"/>
                </a:highlight>
                <a:latin typeface="微軟正黑體"/>
                <a:ea typeface="微軟正黑體"/>
                <a:cs typeface="Times New Roman"/>
              </a:rPr>
              <a:t>公司名稱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：○○公司</a:t>
            </a:r>
            <a:r>
              <a:rPr kumimoji="0" lang="en-US" altLang="zh-TW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(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資本額</a:t>
            </a:r>
            <a:r>
              <a:rPr kumimoji="0" lang="en-US" altLang="zh-TW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○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億</a:t>
            </a:r>
            <a:r>
              <a:rPr lang="zh-TW" altLang="en-US" dirty="0">
                <a:highlight>
                  <a:srgbClr val="FFFF00"/>
                </a:highlight>
                <a:latin typeface="微軟正黑體"/>
                <a:ea typeface="微軟正黑體"/>
              </a:rPr>
              <a:t>○千萬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元</a:t>
            </a:r>
            <a:r>
              <a:rPr kumimoji="0" lang="en-US" altLang="zh-TW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)</a:t>
            </a:r>
          </a:p>
          <a:p>
            <a:pPr defTabSz="914377">
              <a:lnSpc>
                <a:spcPts val="2467"/>
              </a:lnSpc>
              <a:defRPr/>
            </a:pP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　　　　　　　聯合廠商</a:t>
            </a:r>
            <a:r>
              <a:rPr kumimoji="0" lang="en-US" altLang="zh-TW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(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資本額</a:t>
            </a:r>
            <a:r>
              <a:rPr kumimoji="0" lang="en-US" altLang="zh-TW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○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億</a:t>
            </a:r>
            <a:r>
              <a:rPr lang="zh-TW" altLang="en-US" dirty="0">
                <a:solidFill>
                  <a:schemeClr val="bg1">
                    <a:lumMod val="50000"/>
                  </a:schemeClr>
                </a:solidFill>
                <a:highlight>
                  <a:srgbClr val="FFFF00"/>
                </a:highlight>
                <a:latin typeface="微軟正黑體"/>
                <a:ea typeface="微軟正黑體"/>
              </a:rPr>
              <a:t>○千萬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元</a:t>
            </a:r>
            <a:r>
              <a:rPr kumimoji="0" lang="en-US" altLang="zh-TW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)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D7D0D-7588-4180-A9FA-13354D9FA7E5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1165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algn="l" defTabSz="914377" rtl="0" eaLnBrk="1" fontAlgn="auto" latinLnBrk="0" hangingPunct="1">
              <a:lnSpc>
                <a:spcPts val="2467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TW" altLang="en-US" b="1" kern="0" dirty="0">
                <a:solidFill>
                  <a:prstClr val="black"/>
                </a:solidFill>
                <a:highlight>
                  <a:srgbClr val="FFFF00"/>
                </a:highlight>
                <a:latin typeface="微軟正黑體"/>
                <a:ea typeface="微軟正黑體"/>
                <a:cs typeface="Times New Roman"/>
              </a:rPr>
              <a:t>註：若有聯合廠商請以此格式</a:t>
            </a:r>
            <a:endParaRPr lang="en-US" altLang="zh-TW" b="1" kern="0" dirty="0">
              <a:solidFill>
                <a:prstClr val="black"/>
              </a:solidFill>
              <a:highlight>
                <a:srgbClr val="FFFF00"/>
              </a:highlight>
              <a:latin typeface="微軟正黑體"/>
              <a:ea typeface="微軟正黑體"/>
              <a:cs typeface="Times New Roman"/>
            </a:endParaRPr>
          </a:p>
          <a:p>
            <a:pPr marL="0" marR="0" lvl="0" indent="0" algn="l" defTabSz="914377" rtl="0" eaLnBrk="1" fontAlgn="auto" latinLnBrk="0" hangingPunct="1">
              <a:lnSpc>
                <a:spcPts val="246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="1" kern="0" dirty="0">
                <a:solidFill>
                  <a:prstClr val="black"/>
                </a:solidFill>
                <a:highlight>
                  <a:srgbClr val="FFFF00"/>
                </a:highlight>
                <a:latin typeface="微軟正黑體"/>
                <a:ea typeface="微軟正黑體"/>
                <a:cs typeface="Times New Roman"/>
              </a:rPr>
              <a:t>標題：</a:t>
            </a:r>
            <a:r>
              <a:rPr lang="zh-TW" altLang="en-US" sz="1200" dirty="0">
                <a:highlight>
                  <a:srgbClr val="FFFF00"/>
                </a:highlight>
                <a:latin typeface="微軟正黑體"/>
                <a:ea typeface="微軟正黑體"/>
              </a:rPr>
              <a:t>○○公司</a:t>
            </a:r>
            <a:r>
              <a:rPr lang="en-US" altLang="zh-TW" sz="1200" dirty="0">
                <a:highlight>
                  <a:srgbClr val="FFFF00"/>
                </a:highlight>
                <a:latin typeface="微軟正黑體"/>
                <a:ea typeface="微軟正黑體"/>
              </a:rPr>
              <a:t>/XX</a:t>
            </a:r>
            <a:r>
              <a:rPr lang="zh-TW" altLang="en-US" sz="1200" dirty="0">
                <a:highlight>
                  <a:srgbClr val="FFFF00"/>
                </a:highlight>
                <a:latin typeface="微軟正黑體"/>
                <a:ea typeface="微軟正黑體"/>
              </a:rPr>
              <a:t>公司</a:t>
            </a:r>
            <a:endParaRPr lang="en-US" altLang="zh-TW" b="1" kern="0" dirty="0">
              <a:solidFill>
                <a:prstClr val="black"/>
              </a:solidFill>
              <a:highlight>
                <a:srgbClr val="FFFF00"/>
              </a:highlight>
              <a:latin typeface="微軟正黑體"/>
              <a:ea typeface="微軟正黑體"/>
              <a:cs typeface="Times New Roman"/>
            </a:endParaRPr>
          </a:p>
          <a:p>
            <a:pPr marL="262255" marR="0" lvl="0" indent="-262255" algn="l" defTabSz="914377" rtl="0" eaLnBrk="1" fontAlgn="auto" latinLnBrk="0" hangingPunct="1">
              <a:lnSpc>
                <a:spcPts val="246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lang="zh-TW" altLang="en-US" b="1" kern="0" dirty="0">
                <a:solidFill>
                  <a:prstClr val="black"/>
                </a:solidFill>
                <a:highlight>
                  <a:srgbClr val="FFFF00"/>
                </a:highlight>
                <a:latin typeface="微軟正黑體"/>
                <a:ea typeface="微軟正黑體"/>
                <a:cs typeface="Times New Roman"/>
              </a:rPr>
              <a:t>公司名稱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：○○公司</a:t>
            </a:r>
            <a:r>
              <a:rPr kumimoji="0" lang="en-US" altLang="zh-TW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(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資本額</a:t>
            </a:r>
            <a:r>
              <a:rPr kumimoji="0" lang="en-US" altLang="zh-TW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○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億</a:t>
            </a:r>
            <a:r>
              <a:rPr lang="zh-TW" altLang="en-US" dirty="0">
                <a:highlight>
                  <a:srgbClr val="FFFF00"/>
                </a:highlight>
                <a:latin typeface="微軟正黑體"/>
                <a:ea typeface="微軟正黑體"/>
              </a:rPr>
              <a:t>○千萬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元</a:t>
            </a:r>
            <a:r>
              <a:rPr kumimoji="0" lang="en-US" altLang="zh-TW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)</a:t>
            </a:r>
          </a:p>
          <a:p>
            <a:pPr defTabSz="914377">
              <a:lnSpc>
                <a:spcPts val="2467"/>
              </a:lnSpc>
              <a:defRPr/>
            </a:pP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　　　　　　　聯合廠商</a:t>
            </a:r>
            <a:r>
              <a:rPr kumimoji="0" lang="en-US" altLang="zh-TW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(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資本額</a:t>
            </a:r>
            <a:r>
              <a:rPr kumimoji="0" lang="en-US" altLang="zh-TW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○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億</a:t>
            </a:r>
            <a:r>
              <a:rPr lang="zh-TW" altLang="en-US" dirty="0">
                <a:solidFill>
                  <a:schemeClr val="bg1">
                    <a:lumMod val="50000"/>
                  </a:schemeClr>
                </a:solidFill>
                <a:highlight>
                  <a:srgbClr val="FFFF00"/>
                </a:highlight>
                <a:latin typeface="微軟正黑體"/>
                <a:ea typeface="微軟正黑體"/>
              </a:rPr>
              <a:t>○千萬</a:t>
            </a: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元</a:t>
            </a:r>
            <a:r>
              <a:rPr kumimoji="0" lang="en-US" altLang="zh-TW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微軟正黑體"/>
                <a:ea typeface="微軟正黑體"/>
                <a:cs typeface="Times New Roman"/>
              </a:rPr>
              <a:t>)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D7D0D-7588-4180-A9FA-13354D9FA7E5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6832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EC163-9F95-4B97-A150-B7C85EE4D344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13E14-601E-46B1-8A93-1A16918973F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6B745-E211-4486-B1FA-1B15E7526AF8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1B63B-174C-4A9A-BF17-D5FEB1BA97F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4BEB8-282F-4F10-890B-57851CBEFB78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D8E1D-4662-4BCF-B824-AD769578823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84AD9-BFB4-409F-AF12-08E6FE855EA2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576C-8AD3-4BED-B1DA-1AB5F5D5128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E842-D2D1-4386-A2E3-8B63A9A5CA50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A0F30-D6DA-47FC-916B-91D74EC82D1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9736C-EDDC-4CF6-8896-20EE4F5EFAC0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F7F71-F8DA-4BDD-AFA2-B61A56B3033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25BE7-7668-4D62-BCB3-8086A110620F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34F59-4931-4516-9BDB-9FBF92D8B03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517FD-E913-48C6-BF4C-5075430550D6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F9E95-0935-416C-90A0-FBBD1470BD3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7E206-01E1-476D-A686-1219C3ADD9AC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1A665-8C85-4554-9DB9-59C173B8B0C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FBED9-58E7-4B35-B9CA-D1C64A602FA7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A8C6B-C7F9-44CC-9512-30A99B1E2C6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EFEB3-BDD8-4EA9-A700-7788DD80C3F6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491D8-BAE1-4DC0-AE8C-6F97E122EFF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3E913-6814-40FE-AC15-DA5057F86A1E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A4344-5A9B-40CB-B3AB-162745975F7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B48A6AF-7A35-48F1-85BF-4236B0109861}" type="datetime1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BA2F934-26C1-4442-8F11-5173DB53F0A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標題 1"/>
          <p:cNvSpPr>
            <a:spLocks/>
          </p:cNvSpPr>
          <p:nvPr/>
        </p:nvSpPr>
        <p:spPr bwMode="auto">
          <a:xfrm>
            <a:off x="107504" y="548681"/>
            <a:ext cx="8856984" cy="130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經濟部</a:t>
            </a:r>
            <a:r>
              <a:rPr lang="en-US" altLang="zh-TW" sz="32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</a:t>
            </a:r>
            <a:r>
              <a:rPr lang="en-US" altLang="zh-TW" sz="3200" b="1" baseline="3000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+</a:t>
            </a: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企業創新研發淬鍊計畫</a:t>
            </a:r>
            <a:br>
              <a:rPr lang="zh-TW" altLang="en-US" sz="2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</a:br>
            <a:r>
              <a:rPr lang="en-US" altLang="zh-TW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—</a:t>
            </a: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無人機前瞻技術研發與國際商機加速補助計畫</a:t>
            </a:r>
            <a:b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</a:b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    計畫審查簡報</a:t>
            </a:r>
            <a:endParaRPr lang="en-US" altLang="zh-TW" sz="3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075" name="副標題 2"/>
          <p:cNvSpPr>
            <a:spLocks/>
          </p:cNvSpPr>
          <p:nvPr/>
        </p:nvSpPr>
        <p:spPr bwMode="auto">
          <a:xfrm>
            <a:off x="285750" y="3429000"/>
            <a:ext cx="85725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sz="30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XXXX</a:t>
            </a:r>
            <a:r>
              <a:rPr lang="zh-TW" altLang="en-US" sz="30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計畫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(※</a:t>
            </a:r>
            <a:r>
              <a:rPr lang="zh-TW" altLang="en-US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請輸入計畫名稱，此行請於列印時刪除</a:t>
            </a:r>
            <a:r>
              <a:rPr lang="en-US" altLang="zh-TW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lang="en-US" altLang="zh-TW" sz="2100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30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申請單位名稱</a:t>
            </a:r>
            <a:r>
              <a:rPr lang="zh-TW" altLang="en-US" sz="3000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(※</a:t>
            </a:r>
            <a:r>
              <a:rPr lang="zh-TW" altLang="en-US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請輸入執行廠商／研究機構名稱，此行請於列印時刪除</a:t>
            </a:r>
            <a:r>
              <a:rPr lang="en-US" altLang="zh-TW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lang="en-US" altLang="zh-TW" sz="2100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22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全程計畫：民國　　年　　月　　日至　　年　　月　　       </a:t>
            </a:r>
            <a:endParaRPr lang="en-US" altLang="zh-TW" sz="2200" b="1" dirty="0">
              <a:solidFill>
                <a:srgbClr val="0D0D0D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22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報告人：</a:t>
            </a:r>
            <a:r>
              <a:rPr lang="en-US" altLang="zh-TW" sz="22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XXX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E3921448-5711-474F-8011-52217E8BE7BB}"/>
              </a:ext>
            </a:extLst>
          </p:cNvPr>
          <p:cNvSpPr txBox="1"/>
          <p:nvPr/>
        </p:nvSpPr>
        <p:spPr>
          <a:xfrm>
            <a:off x="1761568" y="2234935"/>
            <a:ext cx="6014788" cy="838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  <a:spcBef>
                <a:spcPts val="300"/>
              </a:spcBef>
            </a:pPr>
            <a:r>
              <a:rPr lang="zh-TW" altLang="en-US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申請類別：</a:t>
            </a:r>
            <a:endParaRPr lang="en-US" altLang="zh-TW" sz="1600" dirty="0">
              <a:effectLst/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ts val="1800"/>
              </a:lnSpc>
              <a:spcBef>
                <a:spcPts val="300"/>
              </a:spcBef>
            </a:pPr>
            <a:r>
              <a:rPr lang="zh-TW" altLang="zh-TW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□ </a:t>
            </a:r>
            <a:r>
              <a:rPr lang="en-US" altLang="zh-TW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A</a:t>
            </a:r>
            <a:r>
              <a:rPr lang="zh-TW" altLang="zh-TW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類整機</a:t>
            </a:r>
            <a:endParaRPr lang="zh-TW" altLang="zh-TW" sz="1600" dirty="0">
              <a:effectLst/>
              <a:latin typeface="Times New Roman" panose="02020603050405020304" pitchFamily="18" charset="0"/>
              <a:ea typeface="細明體" panose="02020509000000000000" pitchFamily="49" charset="-120"/>
            </a:endParaRPr>
          </a:p>
          <a:p>
            <a:r>
              <a:rPr lang="zh-TW" altLang="zh-TW" sz="1600" kern="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□</a:t>
            </a:r>
            <a:r>
              <a:rPr lang="en-US" altLang="zh-TW" sz="1600" kern="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 B</a:t>
            </a:r>
            <a:r>
              <a:rPr lang="zh-TW" altLang="zh-TW" sz="1600" kern="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類關鍵技術：□飛導控□酬載□通訊□動力□其他</a:t>
            </a:r>
            <a:r>
              <a:rPr lang="zh-TW" altLang="en-US" sz="1600" kern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altLang="zh-TW" sz="1600" kern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_______</a:t>
            </a:r>
            <a:endParaRPr lang="zh-TW" alt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E6C5844-4D0E-4673-82E6-4AE13CCA8FF4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zh-TW" altLang="en-US" b="1" kern="2600" dirty="0">
                <a:latin typeface="Times New Roman"/>
                <a:ea typeface="標楷體"/>
              </a:rPr>
              <a:t>實施方法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77F95C87-5B60-4109-885E-523AEE9D3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pPr>
              <a:defRPr/>
            </a:pPr>
            <a:fld id="{A601A665-8C85-4554-9DB9-59C173B8B0C3}" type="slidenum">
              <a:rPr lang="zh-TW" altLang="en-US" smtClean="0"/>
              <a:pPr>
                <a:defRPr/>
              </a:pPr>
              <a:t>9</a:t>
            </a:fld>
            <a:endParaRPr lang="zh-TW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F7F8A9B-2314-4B44-BFD0-7D3FA9A99779}"/>
              </a:ext>
            </a:extLst>
          </p:cNvPr>
          <p:cNvSpPr/>
          <p:nvPr/>
        </p:nvSpPr>
        <p:spPr>
          <a:xfrm>
            <a:off x="971600" y="1700808"/>
            <a:ext cx="734481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zh-TW" altLang="en-US" sz="3200" kern="100" dirty="0">
                <a:latin typeface="Times New Roman"/>
                <a:ea typeface="標楷體"/>
              </a:rPr>
              <a:t>請依前述計畫架構逐項說明實施方式</a:t>
            </a:r>
            <a:r>
              <a:rPr lang="en-US" altLang="zh-TW" sz="3200" kern="100" dirty="0">
                <a:latin typeface="Times New Roman"/>
                <a:ea typeface="標楷體"/>
              </a:rPr>
              <a:t>(</a:t>
            </a:r>
            <a:r>
              <a:rPr lang="zh-TW" altLang="en-US" sz="3200" kern="100" dirty="0">
                <a:latin typeface="Times New Roman"/>
                <a:ea typeface="標楷體"/>
              </a:rPr>
              <a:t>若有無形資產引進或委託研究部份亦請說明</a:t>
            </a:r>
            <a:r>
              <a:rPr lang="en-US" altLang="zh-TW" sz="3200" kern="100" dirty="0">
                <a:latin typeface="Times New Roman"/>
                <a:ea typeface="標楷體"/>
              </a:rPr>
              <a:t>)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zh-TW" altLang="en-US" sz="3200" kern="100" dirty="0">
              <a:latin typeface="Times New Roman"/>
              <a:ea typeface="標楷體"/>
            </a:endParaRPr>
          </a:p>
        </p:txBody>
      </p:sp>
    </p:spTree>
    <p:extLst>
      <p:ext uri="{BB962C8B-B14F-4D97-AF65-F5344CB8AC3E}">
        <p14:creationId xmlns:p14="http://schemas.microsoft.com/office/powerpoint/2010/main" val="2344666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FAF5D5-896C-4B13-8DF0-CED880F57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721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zh-TW" altLang="en-US" b="1" kern="2600" dirty="0">
                <a:latin typeface="Times New Roman"/>
                <a:ea typeface="標楷體"/>
              </a:rPr>
              <a:t>預定進度表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8F018C6-FC3F-4C2A-A1F2-966971B5D4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726836"/>
              </p:ext>
            </p:extLst>
          </p:nvPr>
        </p:nvGraphicFramePr>
        <p:xfrm>
          <a:off x="752174" y="1325148"/>
          <a:ext cx="7639651" cy="4537406"/>
        </p:xfrm>
        <a:graphic>
          <a:graphicData uri="http://schemas.openxmlformats.org/drawingml/2006/table">
            <a:tbl>
              <a:tblPr/>
              <a:tblGrid>
                <a:gridCol w="1280635">
                  <a:extLst>
                    <a:ext uri="{9D8B030D-6E8A-4147-A177-3AD203B41FA5}">
                      <a16:colId xmlns:a16="http://schemas.microsoft.com/office/drawing/2014/main" val="1609448528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1032833190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753195064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975387710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705367364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3680838413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1819866731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3206000247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3797323110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3259421802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1861707565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1394386590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3329763167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462795925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2521397250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3182078980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1319250186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2070131532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3608515961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4109776441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520894685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845195494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1166382440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1734245361"/>
                    </a:ext>
                  </a:extLst>
                </a:gridCol>
                <a:gridCol w="264959">
                  <a:extLst>
                    <a:ext uri="{9D8B030D-6E8A-4147-A177-3AD203B41FA5}">
                      <a16:colId xmlns:a16="http://schemas.microsoft.com/office/drawing/2014/main" val="2445320117"/>
                    </a:ext>
                  </a:extLst>
                </a:gridCol>
              </a:tblGrid>
              <a:tr h="267624">
                <a:tc rowSpan="3">
                  <a:txBody>
                    <a:bodyPr/>
                    <a:lstStyle/>
                    <a:p>
                      <a:pPr marR="42545" algn="r">
                        <a:lnSpc>
                          <a:spcPts val="18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時間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800"/>
                        </a:lnSpc>
                        <a:spcBef>
                          <a:spcPts val="1800"/>
                        </a:spcBef>
                      </a:pPr>
                      <a:r>
                        <a:rPr lang="zh-TW" sz="10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工作項目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12"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zh-TW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年度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zh-TW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TW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年度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698285"/>
                  </a:ext>
                </a:extLst>
              </a:tr>
              <a:tr h="2676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○</a:t>
                      </a:r>
                      <a:r>
                        <a:rPr lang="zh-TW" sz="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○</a:t>
                      </a:r>
                      <a:r>
                        <a:rPr lang="zh-TW" sz="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6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○</a:t>
                      </a:r>
                      <a:r>
                        <a:rPr lang="zh-TW" sz="6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5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033206"/>
                  </a:ext>
                </a:extLst>
              </a:tr>
              <a:tr h="18680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9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661626"/>
                  </a:ext>
                </a:extLst>
              </a:tr>
              <a:tr h="250529">
                <a:tc>
                  <a:txBody>
                    <a:bodyPr/>
                    <a:lstStyle/>
                    <a:p>
                      <a:pPr marL="121920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1.OO</a:t>
                      </a: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工作項目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A1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A2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8970419"/>
                  </a:ext>
                </a:extLst>
              </a:tr>
              <a:tr h="250529">
                <a:tc>
                  <a:txBody>
                    <a:bodyPr/>
                    <a:lstStyle/>
                    <a:p>
                      <a:pPr marL="121920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2.OO</a:t>
                      </a: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工作項目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A3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A4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449134"/>
                  </a:ext>
                </a:extLst>
              </a:tr>
              <a:tr h="250529">
                <a:tc>
                  <a:txBody>
                    <a:bodyPr/>
                    <a:lstStyle/>
                    <a:p>
                      <a:pPr marL="121920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1.OO</a:t>
                      </a: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工作項目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B1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B2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6961167"/>
                  </a:ext>
                </a:extLst>
              </a:tr>
              <a:tr h="250529">
                <a:tc>
                  <a:txBody>
                    <a:bodyPr/>
                    <a:lstStyle/>
                    <a:p>
                      <a:pPr marL="121920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2.OO</a:t>
                      </a: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工作項目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B3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B4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413507"/>
                  </a:ext>
                </a:extLst>
              </a:tr>
              <a:tr h="250529">
                <a:tc>
                  <a:txBody>
                    <a:bodyPr/>
                    <a:lstStyle/>
                    <a:p>
                      <a:pPr marL="121920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1.OO</a:t>
                      </a: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工作項目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C1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C2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C3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2856302"/>
                  </a:ext>
                </a:extLst>
              </a:tr>
              <a:tr h="250529">
                <a:tc>
                  <a:txBody>
                    <a:bodyPr/>
                    <a:lstStyle/>
                    <a:p>
                      <a:pPr marL="121920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2.OO</a:t>
                      </a: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工作項目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C4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784056"/>
                  </a:ext>
                </a:extLst>
              </a:tr>
              <a:tr h="250529">
                <a:tc>
                  <a:txBody>
                    <a:bodyPr/>
                    <a:lstStyle/>
                    <a:p>
                      <a:pPr indent="-22860" algn="ctr" eaLnBrk="0">
                        <a:lnSpc>
                          <a:spcPts val="1800"/>
                        </a:lnSpc>
                      </a:pP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進度百分比％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O%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O%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O%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O%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52591"/>
                  </a:ext>
                </a:extLst>
              </a:tr>
              <a:tr h="413225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申請</a:t>
                      </a: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核定專利數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D1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D2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810735"/>
                  </a:ext>
                </a:extLst>
              </a:tr>
              <a:tr h="479836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衍生投資金額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D4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D5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661768"/>
                  </a:ext>
                </a:extLst>
              </a:tr>
              <a:tr h="397898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新增就業機會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D7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D8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545880"/>
                  </a:ext>
                </a:extLst>
              </a:tr>
              <a:tr h="759249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提升計畫參與研發人員薪資水準</a:t>
                      </a: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％</a:t>
                      </a: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D10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D11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16505" marR="16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533267"/>
                  </a:ext>
                </a:extLst>
              </a:tr>
            </a:tbl>
          </a:graphicData>
        </a:graphic>
      </p:graphicFrame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BF823D4-4A88-49E8-B79D-2DDABA5D7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pPr>
              <a:defRPr/>
            </a:pPr>
            <a:fld id="{A601A665-8C85-4554-9DB9-59C173B8B0C3}" type="slidenum">
              <a:rPr lang="zh-TW" altLang="en-US" smtClean="0"/>
              <a:pPr>
                <a:defRPr/>
              </a:pPr>
              <a:t>10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66989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8C3D4E-3060-4ABC-B472-4639429E0F3A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zh-TW" altLang="zh-TW" b="1" kern="2600" dirty="0">
                <a:latin typeface="Times New Roman"/>
                <a:ea typeface="標楷體"/>
              </a:rPr>
              <a:t>預定查核點</a:t>
            </a:r>
            <a:r>
              <a:rPr lang="zh-TW" altLang="en-US" b="1" kern="2600" dirty="0">
                <a:latin typeface="Times New Roman"/>
                <a:ea typeface="標楷體"/>
              </a:rPr>
              <a:t>說明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587732AA-F00A-4BD4-9D23-19EC866CC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078417"/>
              </p:ext>
            </p:extLst>
          </p:nvPr>
        </p:nvGraphicFramePr>
        <p:xfrm>
          <a:off x="867776" y="1842498"/>
          <a:ext cx="7232616" cy="2594615"/>
        </p:xfrm>
        <a:graphic>
          <a:graphicData uri="http://schemas.openxmlformats.org/drawingml/2006/table">
            <a:tbl>
              <a:tblPr/>
              <a:tblGrid>
                <a:gridCol w="1957949">
                  <a:extLst>
                    <a:ext uri="{9D8B030D-6E8A-4147-A177-3AD203B41FA5}">
                      <a16:colId xmlns:a16="http://schemas.microsoft.com/office/drawing/2014/main" val="2671820077"/>
                    </a:ext>
                  </a:extLst>
                </a:gridCol>
                <a:gridCol w="1908597">
                  <a:extLst>
                    <a:ext uri="{9D8B030D-6E8A-4147-A177-3AD203B41FA5}">
                      <a16:colId xmlns:a16="http://schemas.microsoft.com/office/drawing/2014/main" val="1824039647"/>
                    </a:ext>
                  </a:extLst>
                </a:gridCol>
                <a:gridCol w="3366070">
                  <a:extLst>
                    <a:ext uri="{9D8B030D-6E8A-4147-A177-3AD203B41FA5}">
                      <a16:colId xmlns:a16="http://schemas.microsoft.com/office/drawing/2014/main" val="2468185250"/>
                    </a:ext>
                  </a:extLst>
                </a:gridCol>
              </a:tblGrid>
              <a:tr h="518923"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zh-TW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查核點編號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zh-TW" sz="16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預定完成時間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zh-TW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查核點內容</a:t>
                      </a: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技術指標及規格</a:t>
                      </a: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5022846"/>
                  </a:ext>
                </a:extLst>
              </a:tr>
              <a:tr h="518923"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A.1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zh-TW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月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>
                        <a:lnSpc>
                          <a:spcPts val="18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altLang="zh-TW" sz="16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6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請提供可供查核的量化指標</a:t>
                      </a:r>
                      <a:r>
                        <a:rPr lang="en-US" altLang="zh-TW" sz="16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354856"/>
                  </a:ext>
                </a:extLst>
              </a:tr>
              <a:tr h="518923"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…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>
                        <a:lnSpc>
                          <a:spcPts val="18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848770"/>
                  </a:ext>
                </a:extLst>
              </a:tr>
              <a:tr h="518923"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B.1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>
                        <a:lnSpc>
                          <a:spcPts val="18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2139582"/>
                  </a:ext>
                </a:extLst>
              </a:tr>
              <a:tr h="518923"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…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>
                        <a:lnSpc>
                          <a:spcPts val="18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9580718"/>
                  </a:ext>
                </a:extLst>
              </a:tr>
            </a:tbl>
          </a:graphicData>
        </a:graphic>
      </p:graphicFrame>
      <p:sp>
        <p:nvSpPr>
          <p:cNvPr id="5" name="文字方塊 4">
            <a:extLst>
              <a:ext uri="{FF2B5EF4-FFF2-40B4-BE49-F238E27FC236}">
                <a16:creationId xmlns:a16="http://schemas.microsoft.com/office/drawing/2014/main" id="{E841DCA0-D475-4100-921F-2D9A8A0512CD}"/>
              </a:ext>
            </a:extLst>
          </p:cNvPr>
          <p:cNvSpPr txBox="1"/>
          <p:nvPr/>
        </p:nvSpPr>
        <p:spPr>
          <a:xfrm>
            <a:off x="765920" y="4855757"/>
            <a:ext cx="747848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4500" indent="-417830" eaLnBrk="0">
              <a:lnSpc>
                <a:spcPts val="1800"/>
              </a:lnSpc>
            </a:pPr>
            <a:r>
              <a:rPr lang="zh-TW" altLang="zh-TW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註：</a:t>
            </a:r>
            <a:endParaRPr lang="en-US" altLang="zh-TW" sz="1600" dirty="0">
              <a:effectLst/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177800" indent="-150813" eaLnBrk="0">
              <a:lnSpc>
                <a:spcPts val="1800"/>
              </a:lnSpc>
            </a:pPr>
            <a:r>
              <a:rPr lang="en-US" altLang="zh-TW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1.</a:t>
            </a:r>
            <a:r>
              <a:rPr lang="zh-TW" altLang="zh-TW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查核點應按時間先後與計畫順序依序填註，查核內容應係具體完成事項且可評估分析者。</a:t>
            </a:r>
            <a:endParaRPr lang="en-US" altLang="zh-TW" sz="1600" dirty="0">
              <a:latin typeface="Times New Roman" panose="02020603050405020304" pitchFamily="18" charset="0"/>
              <a:ea typeface="細明體" panose="02020509000000000000" pitchFamily="49" charset="-120"/>
            </a:endParaRPr>
          </a:p>
          <a:p>
            <a:pPr marL="444500" indent="-417830" eaLnBrk="0">
              <a:lnSpc>
                <a:spcPts val="1800"/>
              </a:lnSpc>
            </a:pPr>
            <a:r>
              <a:rPr lang="en-US" altLang="zh-TW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2.</a:t>
            </a:r>
            <a:r>
              <a:rPr lang="zh-TW" altLang="zh-TW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請配合預定進度表填註。</a:t>
            </a:r>
            <a:endParaRPr lang="en-US" altLang="zh-TW" sz="1600" dirty="0">
              <a:latin typeface="Times New Roman" panose="02020603050405020304" pitchFamily="18" charset="0"/>
              <a:ea typeface="細明體" panose="02020509000000000000" pitchFamily="49" charset="-120"/>
            </a:endParaRPr>
          </a:p>
          <a:p>
            <a:pPr marL="444500" indent="-417830" eaLnBrk="0">
              <a:lnSpc>
                <a:spcPts val="1800"/>
              </a:lnSpc>
            </a:pPr>
            <a:r>
              <a:rPr lang="en-US" altLang="zh-TW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3.</a:t>
            </a:r>
            <a:r>
              <a:rPr lang="zh-TW" altLang="zh-TW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最後結案日應註明查核工作項目。</a:t>
            </a:r>
            <a:endParaRPr lang="en-US" altLang="zh-TW" sz="1600" dirty="0">
              <a:latin typeface="Times New Roman" panose="02020603050405020304" pitchFamily="18" charset="0"/>
              <a:ea typeface="細明體" panose="02020509000000000000" pitchFamily="49" charset="-120"/>
            </a:endParaRPr>
          </a:p>
          <a:p>
            <a:pPr marL="444500" indent="-417830" eaLnBrk="0">
              <a:lnSpc>
                <a:spcPts val="1800"/>
              </a:lnSpc>
            </a:pPr>
            <a:r>
              <a:rPr lang="en-US" altLang="zh-TW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4.</a:t>
            </a:r>
            <a:r>
              <a:rPr lang="zh-TW" altLang="zh-TW" sz="16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如為聯合申請，應列明各家之加薪幅度。</a:t>
            </a:r>
            <a:endParaRPr lang="zh-TW" altLang="zh-TW" sz="1600" dirty="0">
              <a:effectLst/>
              <a:latin typeface="Times New Roman" panose="02020603050405020304" pitchFamily="18" charset="0"/>
              <a:ea typeface="細明體" panose="02020509000000000000" pitchFamily="49" charset="-120"/>
            </a:endParaRPr>
          </a:p>
          <a:p>
            <a:endParaRPr lang="zh-TW" altLang="en-US" sz="1600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E9800D3-6937-4CE9-8E80-DEB7B853F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82154"/>
            <a:ext cx="2133600" cy="365125"/>
          </a:xfrm>
        </p:spPr>
        <p:txBody>
          <a:bodyPr/>
          <a:lstStyle/>
          <a:p>
            <a:pPr>
              <a:defRPr/>
            </a:pPr>
            <a:fld id="{A601A665-8C85-4554-9DB9-59C173B8B0C3}" type="slidenum">
              <a:rPr lang="zh-TW" altLang="en-US" smtClean="0"/>
              <a:pPr>
                <a:defRPr/>
              </a:pPr>
              <a:t>11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77762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C6AC11-9F4F-46D5-BAB3-AD93CBF8F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19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</a:pPr>
            <a:r>
              <a:rPr lang="zh-TW" altLang="en-US" b="1" kern="2600" dirty="0">
                <a:latin typeface="Times New Roman"/>
                <a:ea typeface="標楷體"/>
              </a:rPr>
              <a:t>計畫總經費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E595743-A1C6-4BDD-BDF4-4F440299D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pPr>
              <a:defRPr/>
            </a:pPr>
            <a:fld id="{A601A665-8C85-4554-9DB9-59C173B8B0C3}" type="slidenum">
              <a:rPr lang="zh-TW" altLang="en-US" smtClean="0"/>
              <a:pPr>
                <a:defRPr/>
              </a:pPr>
              <a:t>12</a:t>
            </a:fld>
            <a:endParaRPr lang="zh-TW" altLang="en-US" dirty="0"/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B478A1A7-019D-4233-AA0F-FD0ECC678C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850"/>
          <a:stretch/>
        </p:blipFill>
        <p:spPr>
          <a:xfrm>
            <a:off x="456795" y="1189165"/>
            <a:ext cx="8229599" cy="5009283"/>
          </a:xfrm>
          <a:prstGeom prst="rect">
            <a:avLst/>
          </a:prstGeom>
        </p:spPr>
      </p:pic>
      <p:sp>
        <p:nvSpPr>
          <p:cNvPr id="12" name="文字方塊 11">
            <a:extLst>
              <a:ext uri="{FF2B5EF4-FFF2-40B4-BE49-F238E27FC236}">
                <a16:creationId xmlns:a16="http://schemas.microsoft.com/office/drawing/2014/main" id="{2BDA0714-B606-4005-83F2-C755C2B2059A}"/>
              </a:ext>
            </a:extLst>
          </p:cNvPr>
          <p:cNvSpPr txBox="1"/>
          <p:nvPr/>
        </p:nvSpPr>
        <p:spPr>
          <a:xfrm>
            <a:off x="589179" y="982667"/>
            <a:ext cx="7571185" cy="36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defPPr>
              <a:defRPr lang="zh-TW"/>
            </a:defPPr>
            <a:lvl1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 sz="3200" kern="100">
                <a:latin typeface="Times New Roman"/>
                <a:ea typeface="標楷體"/>
              </a:defRPr>
            </a:lvl1pPr>
          </a:lstStyle>
          <a:p>
            <a:pPr marL="177800" indent="-177800"/>
            <a:r>
              <a:rPr lang="zh-TW" altLang="en-US" sz="1400" dirty="0"/>
              <a:t>歲出預算分配表</a:t>
            </a:r>
            <a:r>
              <a:rPr lang="en-US" altLang="zh-TW" sz="1400" dirty="0"/>
              <a:t>(</a:t>
            </a:r>
            <a:r>
              <a:rPr lang="zh-TW" altLang="en-US" sz="1400" dirty="0"/>
              <a:t>如為多家公司聯合申請，除填列彙總表外，應增列每家公司彙總資料</a:t>
            </a:r>
            <a:r>
              <a:rPr lang="en-US" altLang="zh-TW" sz="1400" dirty="0"/>
              <a:t>)</a:t>
            </a:r>
            <a:endParaRPr lang="zh-TW" altLang="en-US" sz="14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EEFC0B93-AF47-4787-9690-BDFBA26F74B6}"/>
              </a:ext>
            </a:extLst>
          </p:cNvPr>
          <p:cNvSpPr txBox="1"/>
          <p:nvPr/>
        </p:nvSpPr>
        <p:spPr>
          <a:xfrm>
            <a:off x="592424" y="6237538"/>
            <a:ext cx="34163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註：計畫起始日起以</a:t>
            </a:r>
            <a:r>
              <a:rPr lang="en-US" altLang="zh-TW" sz="1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12</a:t>
            </a:r>
            <a:r>
              <a:rPr lang="zh-TW" altLang="en-US" sz="14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個月為</a:t>
            </a:r>
            <a:r>
              <a:rPr lang="en-US" altLang="zh-TW" sz="1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1</a:t>
            </a:r>
            <a:r>
              <a:rPr lang="zh-TW" altLang="en-US" sz="14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個年度。 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89306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預期效益與價值創造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請以數頁投影片說明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執行本計畫對公司的影響（例如技術升級、人才培育、企業轉型等）。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執行本計畫對產業所創造的價值（請分析短、中、長期各階段可能創造的價值，例如產業結構轉型或優化、提升附加價值、提高國際競爭力或市占率等）。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執行本計畫對於公司提升計畫參與研發人員薪資水準</a:t>
            </a:r>
            <a:r>
              <a:rPr lang="en-US" altLang="zh-TW" kern="100" dirty="0">
                <a:latin typeface="Times New Roman"/>
                <a:ea typeface="標楷體"/>
              </a:rPr>
              <a:t>(%)</a:t>
            </a:r>
            <a:r>
              <a:rPr lang="zh-TW" altLang="en-US" kern="100" dirty="0">
                <a:latin typeface="Times New Roman"/>
                <a:ea typeface="標楷體"/>
              </a:rPr>
              <a:t>之規劃。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r>
              <a:rPr lang="en-US" altLang="zh-TW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       </a:t>
            </a:r>
            <a:r>
              <a:rPr lang="zh-TW" altLang="zh-TW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執行期間投入計畫之人員平均加薪幅度，應高於計畫執行前三年之平均值</a:t>
            </a:r>
            <a:r>
              <a:rPr lang="zh-TW" altLang="en-US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，</a:t>
            </a:r>
            <a:r>
              <a:rPr lang="en-US" altLang="zh-TW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   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r>
              <a:rPr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</a:t>
            </a:r>
            <a:r>
              <a:rPr lang="zh-TW" altLang="zh-TW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如為聯合申請，應列明各家之加薪幅度。</a:t>
            </a:r>
            <a:endParaRPr lang="zh-TW" altLang="zh-TW" sz="1800" dirty="0">
              <a:effectLst/>
              <a:latin typeface="Times New Roman" panose="02020603050405020304" pitchFamily="18" charset="0"/>
              <a:ea typeface="細明體" panose="02020509000000000000" pitchFamily="49" charset="-120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zh-TW" altLang="en-US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676A653-EB2F-44CB-985B-537CA29DC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13</a:t>
            </a:fld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資源投入與風險評估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請以數頁投影片說明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本計畫預定投入資源（包含研發人力：請說明關鍵人員執行計畫之實力及經費預估及</a:t>
            </a:r>
            <a:r>
              <a:rPr lang="en-US" altLang="zh-TW" kern="100" dirty="0">
                <a:latin typeface="Times New Roman"/>
                <a:ea typeface="標楷體"/>
              </a:rPr>
              <a:t>) </a:t>
            </a:r>
            <a:r>
              <a:rPr lang="zh-TW" altLang="en-US" kern="100" dirty="0">
                <a:latin typeface="Times New Roman"/>
                <a:ea typeface="標楷體"/>
              </a:rPr>
              <a:t>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本計畫如涉及聘任顧問、技術引進、委託研究等項目，請說明各該項目之背景、技術能力分析、必要性及權利義務歸屬問題。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技術開發之風險評估及因應對策。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本計畫是否涉及他人智慧財產權？若有，應如何解決？是否已掌握關鍵之智慧財產權？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本計畫如有委外軟體開發項目者，應載明委外計畫內容及經費之合理性及必要性，並說明研發核心技術與軟體開發項目的關聯性。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CED2401-7415-4F49-825E-5F7EF8FFD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76040"/>
            <a:ext cx="2133600" cy="365125"/>
          </a:xfrm>
        </p:spPr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14</a:t>
            </a:fld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BFB06F-AF75-44B3-8F3D-D714A0890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zh-TW" altLang="en-US" b="1" kern="2600" dirty="0">
                <a:latin typeface="Times New Roman"/>
                <a:ea typeface="標楷體"/>
              </a:rPr>
              <a:t>加碼補助條件符合說明</a:t>
            </a:r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4A2275AF-4423-4CDA-9D1B-EA4671898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944179"/>
              </p:ext>
            </p:extLst>
          </p:nvPr>
        </p:nvGraphicFramePr>
        <p:xfrm>
          <a:off x="633343" y="2353756"/>
          <a:ext cx="8053457" cy="323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2725">
                  <a:extLst>
                    <a:ext uri="{9D8B030D-6E8A-4147-A177-3AD203B41FA5}">
                      <a16:colId xmlns:a16="http://schemas.microsoft.com/office/drawing/2014/main" val="608411395"/>
                    </a:ext>
                  </a:extLst>
                </a:gridCol>
                <a:gridCol w="2464597">
                  <a:extLst>
                    <a:ext uri="{9D8B030D-6E8A-4147-A177-3AD203B41FA5}">
                      <a16:colId xmlns:a16="http://schemas.microsoft.com/office/drawing/2014/main" val="2224184354"/>
                    </a:ext>
                  </a:extLst>
                </a:gridCol>
                <a:gridCol w="1986135">
                  <a:extLst>
                    <a:ext uri="{9D8B030D-6E8A-4147-A177-3AD203B41FA5}">
                      <a16:colId xmlns:a16="http://schemas.microsoft.com/office/drawing/2014/main" val="3401418370"/>
                    </a:ext>
                  </a:extLst>
                </a:gridCol>
              </a:tblGrid>
              <a:tr h="40558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符合加碼條件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01688" indent="-801688" algn="ctr"/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說明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01688" indent="-801688" algn="ctr"/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計畫書頁碼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3829606"/>
                  </a:ext>
                </a:extLst>
              </a:tr>
              <a:tr h="566707">
                <a:tc>
                  <a:txBody>
                    <a:bodyPr/>
                    <a:lstStyle/>
                    <a:p>
                      <a:pPr marL="354013" indent="-354013"/>
                      <a:r>
                        <a:rPr lang="en-US" altLang="zh-TW" sz="1400" b="0" i="0" u="none" strike="noStrike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b="0" i="0" u="none" strike="noStrike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altLang="zh-TW" sz="1400" b="0" i="0" u="none" strike="noStrike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altLang="en-US" sz="1400" b="0" i="0" u="none" strike="noStrike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運用學研單位之 </a:t>
                      </a:r>
                      <a:r>
                        <a:rPr lang="en-US" altLang="zh-TW" sz="1400" b="0" i="0" u="none" strike="noStrike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AI </a:t>
                      </a:r>
                      <a:r>
                        <a:rPr lang="zh-TW" altLang="en-US" sz="1400" b="0" i="0" u="none" strike="noStrike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共通模型或試製場域，縮短技術驗證與試製時程。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例：無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TW" altLang="en-US" sz="1400" b="0" i="0" u="none" strike="noStrike" kern="1200" baseline="0" dirty="0">
                        <a:solidFill>
                          <a:srgbClr val="0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566364"/>
                  </a:ext>
                </a:extLst>
              </a:tr>
              <a:tr h="566707">
                <a:tc>
                  <a:txBody>
                    <a:bodyPr/>
                    <a:lstStyle/>
                    <a:p>
                      <a:pPr marL="354013" marR="0" lvl="0" indent="-354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二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整合法科或業科相關技術成果並具體導入應用者。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例：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XX</a:t>
                      </a: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法人通訊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XXX</a:t>
                      </a: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法科計畫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例：委託研究聲明書，請參考計畫書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xx</a:t>
                      </a: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599477"/>
                  </a:ext>
                </a:extLst>
              </a:tr>
              <a:tr h="566707">
                <a:tc>
                  <a:txBody>
                    <a:bodyPr/>
                    <a:lstStyle/>
                    <a:p>
                      <a:pPr marL="354013" marR="0" lvl="0" indent="-354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三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引進歐美、日本等先進國家之前瞻性關鍵技術，並完成在地化開發或驗證者。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TW" altLang="en-US" sz="1400" b="0" i="0" u="none" strike="noStrike" kern="1200" baseline="0" dirty="0">
                        <a:solidFill>
                          <a:srgbClr val="0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TW" altLang="en-US" sz="1400" b="0" i="0" u="none" strike="noStrike" kern="1200" baseline="0" dirty="0">
                        <a:solidFill>
                          <a:srgbClr val="0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407677"/>
                  </a:ext>
                </a:extLst>
              </a:tr>
              <a:tr h="566707">
                <a:tc>
                  <a:txBody>
                    <a:bodyPr/>
                    <a:lstStyle/>
                    <a:p>
                      <a:pPr marL="354013" indent="-354013" algn="l" defTabSz="914400" rtl="0" eaLnBrk="1" latinLnBrk="0" hangingPunct="1"/>
                      <a:r>
                        <a:rPr lang="en-US" altLang="zh-TW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四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採用通用模組化架構設計，有助於加速研發與後續產品擴充者。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TW" altLang="en-US" sz="1400" b="0" i="0" u="none" strike="noStrike" kern="1200" baseline="0" dirty="0">
                        <a:solidFill>
                          <a:srgbClr val="0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TW" altLang="en-US" sz="1400" b="0" i="0" u="none" strike="noStrike" kern="1200" baseline="0" dirty="0">
                        <a:solidFill>
                          <a:srgbClr val="0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498303"/>
                  </a:ext>
                </a:extLst>
              </a:tr>
              <a:tr h="566707">
                <a:tc>
                  <a:txBody>
                    <a:bodyPr/>
                    <a:lstStyle/>
                    <a:p>
                      <a:pPr marL="354013" indent="-354013" algn="l" defTabSz="914400" rtl="0" eaLnBrk="1" latinLnBrk="0" hangingPunct="1"/>
                      <a:r>
                        <a:rPr lang="en-US" altLang="zh-TW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五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r>
                        <a:rPr lang="zh-TW" altLang="en-US" sz="1400" b="0" i="0" u="none" strike="noStrike" kern="1200" baseline="0" dirty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具備國產自研自製能力，並能有效縮短研發時程，且具一定技術挑戰性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TW" altLang="en-US" sz="1400" b="0" i="0" u="none" strike="noStrike" kern="1200" baseline="0" dirty="0">
                        <a:solidFill>
                          <a:srgbClr val="0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TW" altLang="en-US" sz="1400" b="0" i="0" u="none" strike="noStrike" kern="1200" baseline="0" dirty="0">
                        <a:solidFill>
                          <a:srgbClr val="0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266568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3CCDD1D9-3E03-4379-8BA8-318D9353CB8F}"/>
              </a:ext>
            </a:extLst>
          </p:cNvPr>
          <p:cNvSpPr txBox="1"/>
          <p:nvPr/>
        </p:nvSpPr>
        <p:spPr>
          <a:xfrm>
            <a:off x="569640" y="1591541"/>
            <a:ext cx="8004720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2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 sz="1600" kern="100">
                <a:latin typeface="Times New Roman"/>
                <a:ea typeface="標楷體"/>
              </a:defRPr>
            </a:lvl2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1" lang="zh-TW" altLang="en-US" sz="16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t>廠商得依下列各項「加速研發」加碼條件，提出符合資格之具體證明文件</a:t>
            </a:r>
            <a:endParaRPr kumimoji="1" lang="en-US" altLang="zh-TW" sz="1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1" lang="zh-TW" altLang="en-US" sz="16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t>可複選，如同時符合多項條件者，得依規定累計加碼。</a:t>
            </a:r>
            <a:endParaRPr kumimoji="1" lang="en-US" altLang="zh-TW" sz="1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E02C8A2-1AD4-4554-AB78-70674C6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86797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01A665-8C85-4554-9DB9-59C173B8B0C3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4669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附件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可視需要增列其他說明。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90DC871-1C26-4728-BB09-28261E1FE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16</a:t>
            </a:fld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標題 1">
            <a:extLst>
              <a:ext uri="{FF2B5EF4-FFF2-40B4-BE49-F238E27FC236}">
                <a16:creationId xmlns:a16="http://schemas.microsoft.com/office/drawing/2014/main" id="{8F462D9A-321F-42C4-B5AF-AB36ECC7FFC9}"/>
              </a:ext>
            </a:extLst>
          </p:cNvPr>
          <p:cNvSpPr txBox="1">
            <a:spLocks/>
          </p:cNvSpPr>
          <p:nvPr/>
        </p:nvSpPr>
        <p:spPr>
          <a:xfrm>
            <a:off x="683568" y="116632"/>
            <a:ext cx="8100000" cy="70200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r>
              <a:rPr lang="zh-TW" altLang="en-US" sz="2400" dirty="0">
                <a:latin typeface="微軟正黑體"/>
                <a:ea typeface="微軟正黑體"/>
              </a:rPr>
              <a:t>○○公司</a:t>
            </a:r>
            <a:endParaRPr lang="en-US" altLang="zh-TW" sz="2400" dirty="0">
              <a:latin typeface="微軟正黑體"/>
              <a:ea typeface="微軟正黑體"/>
            </a:endParaRPr>
          </a:p>
          <a:p>
            <a:pPr algn="ctr"/>
            <a:r>
              <a:rPr lang="zh-TW" altLang="en-US" sz="2400" dirty="0">
                <a:latin typeface="微軟正黑體"/>
                <a:ea typeface="微軟正黑體"/>
              </a:rPr>
              <a:t>○○計畫</a:t>
            </a: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E2647C6D-0DE7-489E-9FC1-16EF2259EF98}"/>
              </a:ext>
            </a:extLst>
          </p:cNvPr>
          <p:cNvSpPr/>
          <p:nvPr/>
        </p:nvSpPr>
        <p:spPr>
          <a:xfrm>
            <a:off x="129533" y="1030604"/>
            <a:ext cx="6455442" cy="1287532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 marL="196691" indent="-196691" defTabSz="685783" fontAlgn="auto">
              <a:lnSpc>
                <a:spcPts val="185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公司名稱</a:t>
            </a:r>
            <a:r>
              <a:rPr kumimoji="0"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：○○公司</a:t>
            </a:r>
            <a:r>
              <a:rPr kumimoji="0"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(</a:t>
            </a:r>
            <a:r>
              <a:rPr kumimoji="0"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資本額</a:t>
            </a:r>
            <a:r>
              <a:rPr kumimoji="0"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○</a:t>
            </a:r>
            <a:r>
              <a:rPr kumimoji="0"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億</a:t>
            </a:r>
            <a:r>
              <a:rPr lang="zh-TW" altLang="en-US" sz="1600" dirty="0">
                <a:latin typeface="微軟正黑體"/>
                <a:ea typeface="微軟正黑體"/>
              </a:rPr>
              <a:t>○千萬</a:t>
            </a:r>
            <a:r>
              <a:rPr kumimoji="0"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元</a:t>
            </a:r>
            <a:r>
              <a:rPr kumimoji="0"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)</a:t>
            </a:r>
          </a:p>
          <a:p>
            <a:pPr marL="197163" indent="-197163" defTabSz="685783" fontAlgn="auto">
              <a:lnSpc>
                <a:spcPts val="185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開發機型</a:t>
            </a:r>
            <a:r>
              <a:rPr kumimoji="0"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：</a:t>
            </a:r>
            <a:endParaRPr kumimoji="0" lang="en-US" altLang="zh-TW" sz="1600" b="1" kern="0" dirty="0">
              <a:solidFill>
                <a:prstClr val="black"/>
              </a:solidFill>
              <a:latin typeface="微軟正黑體"/>
              <a:ea typeface="微軟正黑體"/>
              <a:cs typeface="Times New Roman"/>
            </a:endParaRPr>
          </a:p>
          <a:p>
            <a:pPr marL="197163" indent="-197163" defTabSz="685783" fontAlgn="auto">
              <a:lnSpc>
                <a:spcPts val="185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目標市場：</a:t>
            </a:r>
            <a:endParaRPr kumimoji="0" lang="en-US" altLang="zh-TW" sz="1600" b="1" kern="0" dirty="0">
              <a:solidFill>
                <a:prstClr val="black"/>
              </a:solidFill>
              <a:latin typeface="微軟正黑體"/>
              <a:ea typeface="微軟正黑體"/>
              <a:cs typeface="Times New Roman"/>
            </a:endParaRPr>
          </a:p>
          <a:p>
            <a:pPr marL="197163" indent="-197163" defTabSz="685783" fontAlgn="auto">
              <a:lnSpc>
                <a:spcPts val="185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執行期</a:t>
            </a: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程</a:t>
            </a:r>
            <a:r>
              <a:rPr lang="zh-TW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：</a:t>
            </a:r>
            <a:r>
              <a:rPr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11x.xx.xx~11x.xx.xx (xx</a:t>
            </a: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個月</a:t>
            </a:r>
            <a:r>
              <a:rPr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)</a:t>
            </a:r>
          </a:p>
          <a:p>
            <a:pPr marL="197163" indent="-197163" defTabSz="685783" fontAlgn="auto">
              <a:lnSpc>
                <a:spcPts val="185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預計</a:t>
            </a:r>
            <a:r>
              <a:rPr lang="zh-TW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經費：</a:t>
            </a: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總經費</a:t>
            </a:r>
            <a:r>
              <a:rPr lang="en-US" altLang="zh-TW" sz="1600" b="1" kern="0" dirty="0" err="1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xxx,xxx</a:t>
            </a: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千元、補助款</a:t>
            </a:r>
            <a:r>
              <a:rPr lang="en-US" altLang="zh-TW" sz="1600" b="1" kern="0" dirty="0" err="1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xxx,xxx</a:t>
            </a: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千元</a:t>
            </a:r>
            <a:r>
              <a:rPr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(</a:t>
            </a: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占</a:t>
            </a:r>
            <a:r>
              <a:rPr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xx%)</a:t>
            </a:r>
            <a:endParaRPr lang="zh-TW" altLang="zh-TW" sz="1600" b="1" kern="0" dirty="0">
              <a:solidFill>
                <a:prstClr val="black"/>
              </a:solidFill>
              <a:latin typeface="微軟正黑體"/>
              <a:ea typeface="微軟正黑體"/>
              <a:cs typeface="Times New Roman"/>
            </a:endParaRPr>
          </a:p>
        </p:txBody>
      </p:sp>
      <p:sp>
        <p:nvSpPr>
          <p:cNvPr id="68" name="圓角矩形 17">
            <a:extLst>
              <a:ext uri="{FF2B5EF4-FFF2-40B4-BE49-F238E27FC236}">
                <a16:creationId xmlns:a16="http://schemas.microsoft.com/office/drawing/2014/main" id="{8D1933AB-B953-44FE-AEF2-CDDFE06E7F6C}"/>
              </a:ext>
            </a:extLst>
          </p:cNvPr>
          <p:cNvSpPr/>
          <p:nvPr/>
        </p:nvSpPr>
        <p:spPr>
          <a:xfrm>
            <a:off x="5810941" y="2440541"/>
            <a:ext cx="1600201" cy="25499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r>
              <a:rPr lang="zh-TW" alt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關鍵物料表</a:t>
            </a:r>
          </a:p>
        </p:txBody>
      </p:sp>
      <p:sp>
        <p:nvSpPr>
          <p:cNvPr id="69" name="圓角矩形 16">
            <a:extLst>
              <a:ext uri="{FF2B5EF4-FFF2-40B4-BE49-F238E27FC236}">
                <a16:creationId xmlns:a16="http://schemas.microsoft.com/office/drawing/2014/main" id="{B5E3AE81-1721-4E5E-B19E-60009A0EC747}"/>
              </a:ext>
            </a:extLst>
          </p:cNvPr>
          <p:cNvSpPr/>
          <p:nvPr/>
        </p:nvSpPr>
        <p:spPr>
          <a:xfrm>
            <a:off x="3020099" y="2669913"/>
            <a:ext cx="2790842" cy="2357384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t" anchorCtr="0"/>
          <a:lstStyle/>
          <a:p>
            <a:pPr marL="134300" indent="-134300" algn="just" defTabSz="685578">
              <a:buFont typeface="+mj-lt"/>
              <a:buAutoNum type="arabicPeriod"/>
              <a:defRPr/>
            </a:pPr>
            <a:r>
              <a:rPr lang="zh-TW" altLang="en-US" sz="1400" b="1" dirty="0">
                <a:solidFill>
                  <a:prstClr val="black"/>
                </a:solidFill>
                <a:latin typeface="微軟正黑體"/>
                <a:ea typeface="微軟正黑體"/>
              </a:rPr>
              <a:t>規格</a:t>
            </a:r>
            <a:r>
              <a:rPr lang="en-US" altLang="zh-TW" sz="1400" b="1" dirty="0">
                <a:solidFill>
                  <a:prstClr val="black"/>
                </a:solidFill>
                <a:latin typeface="微軟正黑體"/>
                <a:ea typeface="微軟正黑體"/>
              </a:rPr>
              <a:t>/</a:t>
            </a:r>
            <a:r>
              <a:rPr lang="zh-TW" altLang="en-US" sz="1400" b="1" dirty="0">
                <a:solidFill>
                  <a:prstClr val="black"/>
                </a:solidFill>
                <a:latin typeface="微軟正黑體"/>
                <a:ea typeface="微軟正黑體"/>
              </a:rPr>
              <a:t>性能</a:t>
            </a:r>
            <a:r>
              <a:rPr lang="en-US" altLang="zh-TW" sz="1400" b="1" dirty="0">
                <a:solidFill>
                  <a:prstClr val="black"/>
                </a:solidFill>
                <a:latin typeface="微軟正黑體"/>
                <a:ea typeface="微軟正黑體"/>
              </a:rPr>
              <a:t>/</a:t>
            </a:r>
            <a:r>
              <a:rPr lang="zh-TW" altLang="en-US" sz="1400" b="1" dirty="0">
                <a:solidFill>
                  <a:prstClr val="black"/>
                </a:solidFill>
                <a:latin typeface="微軟正黑體"/>
                <a:ea typeface="微軟正黑體"/>
              </a:rPr>
              <a:t>功能</a:t>
            </a:r>
            <a:r>
              <a:rPr lang="en-US" altLang="zh-TW" sz="1400" b="1" dirty="0">
                <a:solidFill>
                  <a:prstClr val="black"/>
                </a:solidFill>
                <a:latin typeface="微軟正黑體"/>
                <a:ea typeface="微軟正黑體"/>
              </a:rPr>
              <a:t>……ETC</a:t>
            </a:r>
            <a:r>
              <a:rPr lang="zh-TW" altLang="en-US" sz="1400" b="1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。</a:t>
            </a:r>
            <a:endParaRPr lang="en-US" altLang="zh-TW" sz="1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134300" indent="-134300" algn="just" defTabSz="685578">
              <a:buFont typeface="+mj-lt"/>
              <a:buAutoNum type="arabicPeriod"/>
              <a:defRPr/>
            </a:pP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其他說明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…</a:t>
            </a:r>
          </a:p>
          <a:p>
            <a:pPr marL="134300" indent="-134300" algn="just" defTabSz="685578">
              <a:buFont typeface="+mj-lt"/>
              <a:buAutoNum type="arabicPeriod"/>
              <a:defRPr/>
            </a:pP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對標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OO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國際廠商</a:t>
            </a:r>
            <a:endParaRPr lang="en-US" altLang="zh-TW" sz="1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just" defTabSz="685578">
              <a:defRPr/>
            </a:pPr>
            <a:endParaRPr lang="en-US" altLang="zh-TW" sz="1400" b="1" dirty="0">
              <a:solidFill>
                <a:schemeClr val="tx1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0" name="圓角矩形 17">
            <a:extLst>
              <a:ext uri="{FF2B5EF4-FFF2-40B4-BE49-F238E27FC236}">
                <a16:creationId xmlns:a16="http://schemas.microsoft.com/office/drawing/2014/main" id="{B007D78A-38D7-4D55-B8D2-DFBD5F47086A}"/>
              </a:ext>
            </a:extLst>
          </p:cNvPr>
          <p:cNvSpPr/>
          <p:nvPr/>
        </p:nvSpPr>
        <p:spPr>
          <a:xfrm>
            <a:off x="3306168" y="2529171"/>
            <a:ext cx="1953441" cy="264026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r>
              <a:rPr lang="zh-TW" altLang="en-US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技術亮點及特色</a:t>
            </a:r>
          </a:p>
        </p:txBody>
      </p:sp>
      <p:sp>
        <p:nvSpPr>
          <p:cNvPr id="71" name="箭號: 五邊形 70">
            <a:extLst>
              <a:ext uri="{FF2B5EF4-FFF2-40B4-BE49-F238E27FC236}">
                <a16:creationId xmlns:a16="http://schemas.microsoft.com/office/drawing/2014/main" id="{18F45DAE-963F-4182-8774-E66504C6CE2D}"/>
              </a:ext>
            </a:extLst>
          </p:cNvPr>
          <p:cNvSpPr/>
          <p:nvPr/>
        </p:nvSpPr>
        <p:spPr>
          <a:xfrm>
            <a:off x="5939545" y="1009888"/>
            <a:ext cx="1602964" cy="255664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合作廠商</a:t>
            </a:r>
            <a:endParaRPr lang="en-US" altLang="zh-TW" sz="1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2" name="箭號: 五邊形 71">
            <a:extLst>
              <a:ext uri="{FF2B5EF4-FFF2-40B4-BE49-F238E27FC236}">
                <a16:creationId xmlns:a16="http://schemas.microsoft.com/office/drawing/2014/main" id="{37A36383-0E1D-420D-A89A-E79E96BC7821}"/>
              </a:ext>
            </a:extLst>
          </p:cNvPr>
          <p:cNvSpPr/>
          <p:nvPr/>
        </p:nvSpPr>
        <p:spPr>
          <a:xfrm>
            <a:off x="5940152" y="1702878"/>
            <a:ext cx="1600201" cy="250589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公司主要產品</a:t>
            </a:r>
            <a:endParaRPr lang="en-US" altLang="zh-TW" sz="1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3" name="箭號: 五邊形 72">
            <a:extLst>
              <a:ext uri="{FF2B5EF4-FFF2-40B4-BE49-F238E27FC236}">
                <a16:creationId xmlns:a16="http://schemas.microsoft.com/office/drawing/2014/main" id="{DBFACC07-5569-45B3-9C14-A260DE21F3BE}"/>
              </a:ext>
            </a:extLst>
          </p:cNvPr>
          <p:cNvSpPr/>
          <p:nvPr/>
        </p:nvSpPr>
        <p:spPr>
          <a:xfrm>
            <a:off x="5939543" y="1242306"/>
            <a:ext cx="1602967" cy="254990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整機測試規劃</a:t>
            </a:r>
          </a:p>
        </p:txBody>
      </p:sp>
      <p:sp>
        <p:nvSpPr>
          <p:cNvPr id="74" name="文字方塊 73">
            <a:extLst>
              <a:ext uri="{FF2B5EF4-FFF2-40B4-BE49-F238E27FC236}">
                <a16:creationId xmlns:a16="http://schemas.microsoft.com/office/drawing/2014/main" id="{3ABCAD98-A658-4293-954E-2D30B979A0C0}"/>
              </a:ext>
            </a:extLst>
          </p:cNvPr>
          <p:cNvSpPr txBox="1"/>
          <p:nvPr/>
        </p:nvSpPr>
        <p:spPr>
          <a:xfrm>
            <a:off x="7564285" y="1228981"/>
            <a:ext cx="20336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5" name="圓角矩形 16">
            <a:extLst>
              <a:ext uri="{FF2B5EF4-FFF2-40B4-BE49-F238E27FC236}">
                <a16:creationId xmlns:a16="http://schemas.microsoft.com/office/drawing/2014/main" id="{4C442461-1F28-49D3-BDC5-F567DC6BBADE}"/>
              </a:ext>
            </a:extLst>
          </p:cNvPr>
          <p:cNvSpPr/>
          <p:nvPr/>
        </p:nvSpPr>
        <p:spPr>
          <a:xfrm>
            <a:off x="86223" y="2695531"/>
            <a:ext cx="2790842" cy="2357384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t"/>
          <a:lstStyle/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開發產品是甚麼</a:t>
            </a:r>
            <a:r>
              <a:rPr kumimoji="0" lang="en-US" altLang="zh-TW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?...</a:t>
            </a:r>
          </a:p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產品能做甚麼</a:t>
            </a:r>
            <a:r>
              <a:rPr kumimoji="0" lang="en-US" altLang="zh-TW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?...</a:t>
            </a:r>
          </a:p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達成的指標是</a:t>
            </a:r>
            <a:r>
              <a:rPr kumimoji="0" lang="en-US" altLang="zh-TW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?...</a:t>
            </a:r>
          </a:p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性能指標</a:t>
            </a:r>
            <a:r>
              <a:rPr kumimoji="0" lang="en-US" altLang="zh-TW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表</a:t>
            </a:r>
            <a:r>
              <a:rPr kumimoji="0" lang="en-US" altLang="zh-TW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76" name="圓角矩形 17">
            <a:extLst>
              <a:ext uri="{FF2B5EF4-FFF2-40B4-BE49-F238E27FC236}">
                <a16:creationId xmlns:a16="http://schemas.microsoft.com/office/drawing/2014/main" id="{DCCC1E2A-53D6-4E75-9B37-51545D92F18B}"/>
              </a:ext>
            </a:extLst>
          </p:cNvPr>
          <p:cNvSpPr/>
          <p:nvPr/>
        </p:nvSpPr>
        <p:spPr>
          <a:xfrm>
            <a:off x="641450" y="2543569"/>
            <a:ext cx="1600201" cy="254990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r>
              <a:rPr lang="zh-TW" altLang="en-US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計畫目標</a:t>
            </a:r>
          </a:p>
        </p:txBody>
      </p:sp>
      <p:sp>
        <p:nvSpPr>
          <p:cNvPr id="77" name="箭號: 五邊形 76">
            <a:extLst>
              <a:ext uri="{FF2B5EF4-FFF2-40B4-BE49-F238E27FC236}">
                <a16:creationId xmlns:a16="http://schemas.microsoft.com/office/drawing/2014/main" id="{DB6F578C-EFFE-4FAF-8B4D-B3FCC868331F}"/>
              </a:ext>
            </a:extLst>
          </p:cNvPr>
          <p:cNvSpPr/>
          <p:nvPr/>
        </p:nvSpPr>
        <p:spPr>
          <a:xfrm>
            <a:off x="5940152" y="1474050"/>
            <a:ext cx="1600201" cy="254990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目標市場客戶</a:t>
            </a:r>
          </a:p>
        </p:txBody>
      </p:sp>
      <p:sp>
        <p:nvSpPr>
          <p:cNvPr id="78" name="文字方塊 77">
            <a:extLst>
              <a:ext uri="{FF2B5EF4-FFF2-40B4-BE49-F238E27FC236}">
                <a16:creationId xmlns:a16="http://schemas.microsoft.com/office/drawing/2014/main" id="{CA002828-4A5E-4E44-A2DD-C8860EF0A117}"/>
              </a:ext>
            </a:extLst>
          </p:cNvPr>
          <p:cNvSpPr txBox="1"/>
          <p:nvPr/>
        </p:nvSpPr>
        <p:spPr>
          <a:xfrm>
            <a:off x="7562129" y="1455710"/>
            <a:ext cx="1975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2" name="圓角矩形 16">
            <a:extLst>
              <a:ext uri="{FF2B5EF4-FFF2-40B4-BE49-F238E27FC236}">
                <a16:creationId xmlns:a16="http://schemas.microsoft.com/office/drawing/2014/main" id="{AD1E2605-0F47-44A1-9C31-805C352A4B3A}"/>
              </a:ext>
            </a:extLst>
          </p:cNvPr>
          <p:cNvSpPr/>
          <p:nvPr/>
        </p:nvSpPr>
        <p:spPr>
          <a:xfrm>
            <a:off x="851740" y="5651570"/>
            <a:ext cx="7464676" cy="627621"/>
          </a:xfrm>
          <a:prstGeom prst="roundRect">
            <a:avLst>
              <a:gd name="adj" fmla="val 993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t"/>
          <a:lstStyle/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kumimoji="0" lang="zh-TW" altLang="en-US" sz="1350" b="1" dirty="0">
                <a:solidFill>
                  <a:prstClr val="black"/>
                </a:solidFill>
                <a:latin typeface="微軟正黑體"/>
                <a:ea typeface="微軟正黑體"/>
              </a:rPr>
              <a:t>開發產品</a:t>
            </a:r>
            <a:r>
              <a:rPr kumimoji="0" lang="en-US" altLang="zh-TW" sz="1350" b="1" dirty="0">
                <a:solidFill>
                  <a:prstClr val="black"/>
                </a:solidFill>
                <a:latin typeface="微軟正黑體"/>
                <a:ea typeface="微軟正黑體"/>
              </a:rPr>
              <a:t>/</a:t>
            </a:r>
            <a:r>
              <a:rPr kumimoji="0" lang="zh-TW" altLang="en-US" sz="1350" b="1" dirty="0">
                <a:solidFill>
                  <a:prstClr val="black"/>
                </a:solidFill>
                <a:latin typeface="微軟正黑體"/>
                <a:ea typeface="微軟正黑體"/>
              </a:rPr>
              <a:t>系統</a:t>
            </a:r>
            <a:r>
              <a:rPr kumimoji="0" lang="en-US" altLang="zh-TW" sz="1350" b="1" dirty="0">
                <a:solidFill>
                  <a:prstClr val="black"/>
                </a:solidFill>
                <a:latin typeface="微軟正黑體"/>
                <a:ea typeface="微軟正黑體"/>
              </a:rPr>
              <a:t>/</a:t>
            </a:r>
            <a:r>
              <a:rPr kumimoji="0" lang="zh-TW" altLang="en-US" sz="1350" b="1" dirty="0">
                <a:solidFill>
                  <a:prstClr val="black"/>
                </a:solidFill>
                <a:latin typeface="微軟正黑體"/>
                <a:ea typeface="微軟正黑體"/>
              </a:rPr>
              <a:t>計畫所帶來產值</a:t>
            </a:r>
            <a:r>
              <a:rPr kumimoji="0" lang="en-US" altLang="zh-TW" sz="1350" b="1" dirty="0">
                <a:solidFill>
                  <a:prstClr val="black"/>
                </a:solidFill>
                <a:latin typeface="微軟正黑體"/>
                <a:ea typeface="微軟正黑體"/>
              </a:rPr>
              <a:t>?...</a:t>
            </a:r>
          </a:p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en-US" altLang="zh-TW" b="1" dirty="0">
              <a:solidFill>
                <a:prstClr val="black"/>
              </a:solidFill>
              <a:latin typeface="微軟正黑體"/>
              <a:ea typeface="微軟正黑體"/>
            </a:endParaRPr>
          </a:p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kumimoji="0" lang="zh-TW" altLang="en-US" sz="1350" b="1" dirty="0">
              <a:solidFill>
                <a:prstClr val="black"/>
              </a:solidFill>
              <a:latin typeface="Microsoft JhengHei"/>
              <a:ea typeface="Microsoft JhengHei"/>
              <a:cs typeface="Calibri" panose="020F0502020204030204"/>
            </a:endParaRPr>
          </a:p>
        </p:txBody>
      </p:sp>
      <p:sp>
        <p:nvSpPr>
          <p:cNvPr id="83" name="文字方塊 82">
            <a:extLst>
              <a:ext uri="{FF2B5EF4-FFF2-40B4-BE49-F238E27FC236}">
                <a16:creationId xmlns:a16="http://schemas.microsoft.com/office/drawing/2014/main" id="{41EAD5A2-1BF1-4EF1-88EA-A727D9047BC3}"/>
              </a:ext>
            </a:extLst>
          </p:cNvPr>
          <p:cNvSpPr txBox="1"/>
          <p:nvPr/>
        </p:nvSpPr>
        <p:spPr>
          <a:xfrm>
            <a:off x="8106332" y="0"/>
            <a:ext cx="1185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類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整機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編號：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</a:t>
            </a:r>
          </a:p>
        </p:txBody>
      </p:sp>
      <p:sp>
        <p:nvSpPr>
          <p:cNvPr id="84" name="矩形: 圓角 83">
            <a:extLst>
              <a:ext uri="{FF2B5EF4-FFF2-40B4-BE49-F238E27FC236}">
                <a16:creationId xmlns:a16="http://schemas.microsoft.com/office/drawing/2014/main" id="{42CC8A91-3F44-4F08-9233-7D31C711E5E4}"/>
              </a:ext>
            </a:extLst>
          </p:cNvPr>
          <p:cNvSpPr/>
          <p:nvPr/>
        </p:nvSpPr>
        <p:spPr>
          <a:xfrm>
            <a:off x="129533" y="5662598"/>
            <a:ext cx="641712" cy="58030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38100" cap="flat" cmpd="sng" algn="ctr">
            <a:noFill/>
            <a:prstDash val="solid"/>
            <a:miter lim="800000"/>
          </a:ln>
          <a:effectLst/>
        </p:spPr>
        <p:txBody>
          <a:bodyPr vert="horz" rtlCol="0" anchor="ctr"/>
          <a:lstStyle/>
          <a:p>
            <a:pPr algn="ctr" defTabSz="68557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500" b="1" kern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預期效益</a:t>
            </a:r>
            <a:endParaRPr kumimoji="0" lang="zh-TW" altLang="en-US" sz="1200" b="1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5" name="文字方塊 84">
            <a:extLst>
              <a:ext uri="{FF2B5EF4-FFF2-40B4-BE49-F238E27FC236}">
                <a16:creationId xmlns:a16="http://schemas.microsoft.com/office/drawing/2014/main" id="{061F5688-9105-434B-97C4-A665377752DE}"/>
              </a:ext>
            </a:extLst>
          </p:cNvPr>
          <p:cNvSpPr txBox="1"/>
          <p:nvPr/>
        </p:nvSpPr>
        <p:spPr>
          <a:xfrm>
            <a:off x="7562887" y="1703513"/>
            <a:ext cx="20061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86" name="表格 12">
            <a:extLst>
              <a:ext uri="{FF2B5EF4-FFF2-40B4-BE49-F238E27FC236}">
                <a16:creationId xmlns:a16="http://schemas.microsoft.com/office/drawing/2014/main" id="{DE890AFB-B5F1-4812-959A-CCDAF06FBA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263077"/>
              </p:ext>
            </p:extLst>
          </p:nvPr>
        </p:nvGraphicFramePr>
        <p:xfrm>
          <a:off x="5813040" y="2726100"/>
          <a:ext cx="3196204" cy="268224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923672">
                  <a:extLst>
                    <a:ext uri="{9D8B030D-6E8A-4147-A177-3AD203B41FA5}">
                      <a16:colId xmlns:a16="http://schemas.microsoft.com/office/drawing/2014/main" val="1332995251"/>
                    </a:ext>
                  </a:extLst>
                </a:gridCol>
                <a:gridCol w="1663657">
                  <a:extLst>
                    <a:ext uri="{9D8B030D-6E8A-4147-A177-3AD203B41FA5}">
                      <a16:colId xmlns:a16="http://schemas.microsoft.com/office/drawing/2014/main" val="3987074853"/>
                    </a:ext>
                  </a:extLst>
                </a:gridCol>
                <a:gridCol w="608875">
                  <a:extLst>
                    <a:ext uri="{9D8B030D-6E8A-4147-A177-3AD203B41FA5}">
                      <a16:colId xmlns:a16="http://schemas.microsoft.com/office/drawing/2014/main" val="1750049627"/>
                    </a:ext>
                  </a:extLst>
                </a:gridCol>
              </a:tblGrid>
              <a:tr h="18746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關鍵零組件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規格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產地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0786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i="0" u="none" strike="noStrike" kern="1200" baseline="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i="0" u="none" strike="noStrike" kern="1200" baseline="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45293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19418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44664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416528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94769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38187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5931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93384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2006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2394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1388145"/>
                  </a:ext>
                </a:extLst>
              </a:tr>
            </a:tbl>
          </a:graphicData>
        </a:graphic>
      </p:graphicFrame>
      <p:sp>
        <p:nvSpPr>
          <p:cNvPr id="87" name="文字方塊 86">
            <a:extLst>
              <a:ext uri="{FF2B5EF4-FFF2-40B4-BE49-F238E27FC236}">
                <a16:creationId xmlns:a16="http://schemas.microsoft.com/office/drawing/2014/main" id="{9AB5EA18-36CD-4A80-8A3A-5316AC5650EF}"/>
              </a:ext>
            </a:extLst>
          </p:cNvPr>
          <p:cNvSpPr txBox="1"/>
          <p:nvPr/>
        </p:nvSpPr>
        <p:spPr>
          <a:xfrm>
            <a:off x="7562887" y="983831"/>
            <a:ext cx="20336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82788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標題 1">
            <a:extLst>
              <a:ext uri="{FF2B5EF4-FFF2-40B4-BE49-F238E27FC236}">
                <a16:creationId xmlns:a16="http://schemas.microsoft.com/office/drawing/2014/main" id="{8F462D9A-321F-42C4-B5AF-AB36ECC7FFC9}"/>
              </a:ext>
            </a:extLst>
          </p:cNvPr>
          <p:cNvSpPr txBox="1">
            <a:spLocks/>
          </p:cNvSpPr>
          <p:nvPr/>
        </p:nvSpPr>
        <p:spPr>
          <a:xfrm>
            <a:off x="683568" y="116632"/>
            <a:ext cx="8100000" cy="70200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r>
              <a:rPr lang="zh-TW" altLang="en-US" sz="2400" dirty="0">
                <a:latin typeface="微軟正黑體"/>
                <a:ea typeface="微軟正黑體"/>
              </a:rPr>
              <a:t>○○公司</a:t>
            </a:r>
            <a:endParaRPr lang="en-US" altLang="zh-TW" sz="2400" dirty="0">
              <a:latin typeface="微軟正黑體"/>
              <a:ea typeface="微軟正黑體"/>
            </a:endParaRPr>
          </a:p>
          <a:p>
            <a:pPr algn="ctr"/>
            <a:r>
              <a:rPr lang="zh-TW" altLang="en-US" sz="2400" dirty="0">
                <a:latin typeface="微軟正黑體"/>
                <a:ea typeface="微軟正黑體"/>
              </a:rPr>
              <a:t>○○計畫</a:t>
            </a: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E2647C6D-0DE7-489E-9FC1-16EF2259EF98}"/>
              </a:ext>
            </a:extLst>
          </p:cNvPr>
          <p:cNvSpPr/>
          <p:nvPr/>
        </p:nvSpPr>
        <p:spPr>
          <a:xfrm>
            <a:off x="129533" y="1030604"/>
            <a:ext cx="6455442" cy="1287532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 marL="196691" indent="-196691" defTabSz="685783" fontAlgn="auto">
              <a:lnSpc>
                <a:spcPts val="185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公司名稱</a:t>
            </a:r>
            <a:r>
              <a:rPr kumimoji="0"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：○○公司</a:t>
            </a:r>
            <a:r>
              <a:rPr kumimoji="0"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(</a:t>
            </a:r>
            <a:r>
              <a:rPr kumimoji="0"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資本額</a:t>
            </a:r>
            <a:r>
              <a:rPr kumimoji="0"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○</a:t>
            </a:r>
            <a:r>
              <a:rPr kumimoji="0"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億</a:t>
            </a:r>
            <a:r>
              <a:rPr lang="zh-TW" altLang="en-US" sz="1600" dirty="0">
                <a:latin typeface="微軟正黑體"/>
                <a:ea typeface="微軟正黑體"/>
              </a:rPr>
              <a:t>○千萬</a:t>
            </a:r>
            <a:r>
              <a:rPr kumimoji="0"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元</a:t>
            </a:r>
            <a:r>
              <a:rPr kumimoji="0"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)</a:t>
            </a:r>
          </a:p>
          <a:p>
            <a:pPr marL="197163" indent="-197163" defTabSz="685783" fontAlgn="auto">
              <a:lnSpc>
                <a:spcPts val="185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開發標的</a:t>
            </a:r>
            <a:r>
              <a:rPr kumimoji="0"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：</a:t>
            </a:r>
            <a:endParaRPr kumimoji="0" lang="en-US" altLang="zh-TW" sz="1600" b="1" kern="0" dirty="0">
              <a:solidFill>
                <a:prstClr val="black"/>
              </a:solidFill>
              <a:latin typeface="微軟正黑體"/>
              <a:ea typeface="微軟正黑體"/>
              <a:cs typeface="Times New Roman"/>
            </a:endParaRPr>
          </a:p>
          <a:p>
            <a:pPr marL="197163" indent="-197163" defTabSz="685783" fontAlgn="auto">
              <a:lnSpc>
                <a:spcPts val="185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目標市場：</a:t>
            </a:r>
            <a:endParaRPr kumimoji="0" lang="en-US" altLang="zh-TW" sz="1600" b="1" kern="0" dirty="0">
              <a:solidFill>
                <a:prstClr val="black"/>
              </a:solidFill>
              <a:latin typeface="微軟正黑體"/>
              <a:ea typeface="微軟正黑體"/>
              <a:cs typeface="Times New Roman"/>
            </a:endParaRPr>
          </a:p>
          <a:p>
            <a:pPr marL="197163" indent="-197163" defTabSz="685783" fontAlgn="auto">
              <a:lnSpc>
                <a:spcPts val="185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執行期</a:t>
            </a: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程</a:t>
            </a:r>
            <a:r>
              <a:rPr lang="zh-TW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：</a:t>
            </a:r>
            <a:r>
              <a:rPr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11x.xx.xx~11x.xx.xx (xx</a:t>
            </a: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個月</a:t>
            </a:r>
            <a:r>
              <a:rPr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)</a:t>
            </a:r>
          </a:p>
          <a:p>
            <a:pPr marL="197163" indent="-197163" defTabSz="685783" fontAlgn="auto">
              <a:lnSpc>
                <a:spcPts val="185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預計</a:t>
            </a:r>
            <a:r>
              <a:rPr lang="zh-TW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經費：</a:t>
            </a: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總經費</a:t>
            </a:r>
            <a:r>
              <a:rPr lang="en-US" altLang="zh-TW" sz="1600" b="1" kern="0" dirty="0" err="1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xxx,xxx</a:t>
            </a: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千元、補助款</a:t>
            </a:r>
            <a:r>
              <a:rPr lang="en-US" altLang="zh-TW" sz="1600" b="1" kern="0" dirty="0" err="1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xxx,xxx</a:t>
            </a: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千元</a:t>
            </a:r>
            <a:r>
              <a:rPr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(</a:t>
            </a:r>
            <a:r>
              <a:rPr lang="zh-TW" altLang="en-US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占</a:t>
            </a:r>
            <a:r>
              <a:rPr lang="en-US" altLang="zh-TW" sz="1600" b="1" kern="0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xx%)</a:t>
            </a:r>
            <a:endParaRPr lang="zh-TW" altLang="zh-TW" sz="1600" b="1" kern="0" dirty="0">
              <a:solidFill>
                <a:prstClr val="black"/>
              </a:solidFill>
              <a:latin typeface="微軟正黑體"/>
              <a:ea typeface="微軟正黑體"/>
              <a:cs typeface="Times New Roman"/>
            </a:endParaRPr>
          </a:p>
        </p:txBody>
      </p:sp>
      <p:sp>
        <p:nvSpPr>
          <p:cNvPr id="68" name="圓角矩形 17">
            <a:extLst>
              <a:ext uri="{FF2B5EF4-FFF2-40B4-BE49-F238E27FC236}">
                <a16:creationId xmlns:a16="http://schemas.microsoft.com/office/drawing/2014/main" id="{8D1933AB-B953-44FE-AEF2-CDDFE06E7F6C}"/>
              </a:ext>
            </a:extLst>
          </p:cNvPr>
          <p:cNvSpPr/>
          <p:nvPr/>
        </p:nvSpPr>
        <p:spPr>
          <a:xfrm>
            <a:off x="5810941" y="2440541"/>
            <a:ext cx="1600201" cy="25499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r>
              <a:rPr lang="zh-TW" alt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關鍵物料表</a:t>
            </a:r>
          </a:p>
        </p:txBody>
      </p:sp>
      <p:sp>
        <p:nvSpPr>
          <p:cNvPr id="69" name="圓角矩形 16">
            <a:extLst>
              <a:ext uri="{FF2B5EF4-FFF2-40B4-BE49-F238E27FC236}">
                <a16:creationId xmlns:a16="http://schemas.microsoft.com/office/drawing/2014/main" id="{B5E3AE81-1721-4E5E-B19E-60009A0EC747}"/>
              </a:ext>
            </a:extLst>
          </p:cNvPr>
          <p:cNvSpPr/>
          <p:nvPr/>
        </p:nvSpPr>
        <p:spPr>
          <a:xfrm>
            <a:off x="3020099" y="2669913"/>
            <a:ext cx="2790842" cy="2357384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t" anchorCtr="0"/>
          <a:lstStyle/>
          <a:p>
            <a:pPr marL="134300" indent="-134300" algn="just" defTabSz="685578">
              <a:buFont typeface="+mj-lt"/>
              <a:buAutoNum type="arabicPeriod"/>
              <a:defRPr/>
            </a:pPr>
            <a:r>
              <a:rPr lang="zh-TW" altLang="en-US" sz="1400" b="1" dirty="0">
                <a:solidFill>
                  <a:prstClr val="black"/>
                </a:solidFill>
                <a:latin typeface="微軟正黑體"/>
                <a:ea typeface="微軟正黑體"/>
              </a:rPr>
              <a:t>規格</a:t>
            </a:r>
            <a:r>
              <a:rPr lang="en-US" altLang="zh-TW" sz="1400" b="1" dirty="0">
                <a:solidFill>
                  <a:prstClr val="black"/>
                </a:solidFill>
                <a:latin typeface="微軟正黑體"/>
                <a:ea typeface="微軟正黑體"/>
              </a:rPr>
              <a:t>/</a:t>
            </a:r>
            <a:r>
              <a:rPr lang="zh-TW" altLang="en-US" sz="1400" b="1" dirty="0">
                <a:solidFill>
                  <a:prstClr val="black"/>
                </a:solidFill>
                <a:latin typeface="微軟正黑體"/>
                <a:ea typeface="微軟正黑體"/>
              </a:rPr>
              <a:t>性能</a:t>
            </a:r>
            <a:r>
              <a:rPr lang="en-US" altLang="zh-TW" sz="1400" b="1" dirty="0">
                <a:solidFill>
                  <a:prstClr val="black"/>
                </a:solidFill>
                <a:latin typeface="微軟正黑體"/>
                <a:ea typeface="微軟正黑體"/>
              </a:rPr>
              <a:t>/</a:t>
            </a:r>
            <a:r>
              <a:rPr lang="zh-TW" altLang="en-US" sz="1400" b="1" dirty="0">
                <a:solidFill>
                  <a:prstClr val="black"/>
                </a:solidFill>
                <a:latin typeface="微軟正黑體"/>
                <a:ea typeface="微軟正黑體"/>
              </a:rPr>
              <a:t>功能</a:t>
            </a:r>
            <a:r>
              <a:rPr lang="en-US" altLang="zh-TW" sz="1400" b="1" dirty="0">
                <a:solidFill>
                  <a:prstClr val="black"/>
                </a:solidFill>
                <a:latin typeface="微軟正黑體"/>
                <a:ea typeface="微軟正黑體"/>
              </a:rPr>
              <a:t>……ETC</a:t>
            </a:r>
            <a:r>
              <a:rPr lang="zh-TW" altLang="en-US" sz="1400" b="1" dirty="0">
                <a:solidFill>
                  <a:prstClr val="black"/>
                </a:solidFill>
                <a:latin typeface="微軟正黑體"/>
                <a:ea typeface="微軟正黑體"/>
                <a:cs typeface="Times New Roman"/>
              </a:rPr>
              <a:t>。</a:t>
            </a:r>
            <a:endParaRPr lang="en-US" altLang="zh-TW" sz="1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134300" indent="-134300" algn="just" defTabSz="685578">
              <a:buFont typeface="+mj-lt"/>
              <a:buAutoNum type="arabicPeriod"/>
              <a:defRPr/>
            </a:pP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其他說明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…</a:t>
            </a:r>
          </a:p>
          <a:p>
            <a:pPr marL="134300" indent="-134300" algn="just" defTabSz="685578">
              <a:buFont typeface="+mj-lt"/>
              <a:buAutoNum type="arabicPeriod"/>
              <a:defRPr/>
            </a:pP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對標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OO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國際廠商</a:t>
            </a:r>
            <a:endParaRPr lang="en-US" altLang="zh-TW" sz="1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just" defTabSz="685578">
              <a:defRPr/>
            </a:pPr>
            <a:endParaRPr lang="en-US" altLang="zh-TW" sz="1400" b="1" dirty="0">
              <a:solidFill>
                <a:schemeClr val="tx1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0" name="圓角矩形 17">
            <a:extLst>
              <a:ext uri="{FF2B5EF4-FFF2-40B4-BE49-F238E27FC236}">
                <a16:creationId xmlns:a16="http://schemas.microsoft.com/office/drawing/2014/main" id="{B007D78A-38D7-4D55-B8D2-DFBD5F47086A}"/>
              </a:ext>
            </a:extLst>
          </p:cNvPr>
          <p:cNvSpPr/>
          <p:nvPr/>
        </p:nvSpPr>
        <p:spPr>
          <a:xfrm>
            <a:off x="3306168" y="2529171"/>
            <a:ext cx="1953441" cy="264026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r>
              <a:rPr lang="zh-TW" altLang="en-US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技術亮點及特色</a:t>
            </a:r>
          </a:p>
        </p:txBody>
      </p:sp>
      <p:sp>
        <p:nvSpPr>
          <p:cNvPr id="71" name="箭號: 五邊形 70">
            <a:extLst>
              <a:ext uri="{FF2B5EF4-FFF2-40B4-BE49-F238E27FC236}">
                <a16:creationId xmlns:a16="http://schemas.microsoft.com/office/drawing/2014/main" id="{18F45DAE-963F-4182-8774-E66504C6CE2D}"/>
              </a:ext>
            </a:extLst>
          </p:cNvPr>
          <p:cNvSpPr/>
          <p:nvPr/>
        </p:nvSpPr>
        <p:spPr>
          <a:xfrm>
            <a:off x="5939545" y="1009888"/>
            <a:ext cx="1602964" cy="255664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合作廠商</a:t>
            </a:r>
            <a:endParaRPr lang="en-US" altLang="zh-TW" sz="1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2" name="箭號: 五邊形 71">
            <a:extLst>
              <a:ext uri="{FF2B5EF4-FFF2-40B4-BE49-F238E27FC236}">
                <a16:creationId xmlns:a16="http://schemas.microsoft.com/office/drawing/2014/main" id="{37A36383-0E1D-420D-A89A-E79E96BC7821}"/>
              </a:ext>
            </a:extLst>
          </p:cNvPr>
          <p:cNvSpPr/>
          <p:nvPr/>
        </p:nvSpPr>
        <p:spPr>
          <a:xfrm>
            <a:off x="5940152" y="1702878"/>
            <a:ext cx="1600201" cy="250589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公司主要產品</a:t>
            </a:r>
            <a:endParaRPr lang="en-US" altLang="zh-TW" sz="1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3" name="箭號: 五邊形 72">
            <a:extLst>
              <a:ext uri="{FF2B5EF4-FFF2-40B4-BE49-F238E27FC236}">
                <a16:creationId xmlns:a16="http://schemas.microsoft.com/office/drawing/2014/main" id="{DBFACC07-5569-45B3-9C14-A260DE21F3BE}"/>
              </a:ext>
            </a:extLst>
          </p:cNvPr>
          <p:cNvSpPr/>
          <p:nvPr/>
        </p:nvSpPr>
        <p:spPr>
          <a:xfrm>
            <a:off x="5939543" y="1242306"/>
            <a:ext cx="1602967" cy="254990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整機測試規劃</a:t>
            </a:r>
          </a:p>
        </p:txBody>
      </p:sp>
      <p:sp>
        <p:nvSpPr>
          <p:cNvPr id="74" name="文字方塊 73">
            <a:extLst>
              <a:ext uri="{FF2B5EF4-FFF2-40B4-BE49-F238E27FC236}">
                <a16:creationId xmlns:a16="http://schemas.microsoft.com/office/drawing/2014/main" id="{3ABCAD98-A658-4293-954E-2D30B979A0C0}"/>
              </a:ext>
            </a:extLst>
          </p:cNvPr>
          <p:cNvSpPr txBox="1"/>
          <p:nvPr/>
        </p:nvSpPr>
        <p:spPr>
          <a:xfrm>
            <a:off x="7564285" y="1228981"/>
            <a:ext cx="20336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5" name="圓角矩形 16">
            <a:extLst>
              <a:ext uri="{FF2B5EF4-FFF2-40B4-BE49-F238E27FC236}">
                <a16:creationId xmlns:a16="http://schemas.microsoft.com/office/drawing/2014/main" id="{4C442461-1F28-49D3-BDC5-F567DC6BBADE}"/>
              </a:ext>
            </a:extLst>
          </p:cNvPr>
          <p:cNvSpPr/>
          <p:nvPr/>
        </p:nvSpPr>
        <p:spPr>
          <a:xfrm>
            <a:off x="86223" y="2695531"/>
            <a:ext cx="2790842" cy="2357384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t"/>
          <a:lstStyle/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開發產品是甚麼</a:t>
            </a:r>
            <a:r>
              <a:rPr kumimoji="0" lang="en-US" altLang="zh-TW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?...</a:t>
            </a:r>
          </a:p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產品能做甚麼</a:t>
            </a:r>
            <a:r>
              <a:rPr kumimoji="0" lang="en-US" altLang="zh-TW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?...</a:t>
            </a:r>
          </a:p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達成的指標是</a:t>
            </a:r>
            <a:r>
              <a:rPr kumimoji="0" lang="en-US" altLang="zh-TW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?...</a:t>
            </a:r>
          </a:p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性能指標</a:t>
            </a:r>
            <a:r>
              <a:rPr kumimoji="0" lang="en-US" altLang="zh-TW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表</a:t>
            </a:r>
            <a:r>
              <a:rPr kumimoji="0" lang="en-US" altLang="zh-TW" sz="1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76" name="圓角矩形 17">
            <a:extLst>
              <a:ext uri="{FF2B5EF4-FFF2-40B4-BE49-F238E27FC236}">
                <a16:creationId xmlns:a16="http://schemas.microsoft.com/office/drawing/2014/main" id="{DCCC1E2A-53D6-4E75-9B37-51545D92F18B}"/>
              </a:ext>
            </a:extLst>
          </p:cNvPr>
          <p:cNvSpPr/>
          <p:nvPr/>
        </p:nvSpPr>
        <p:spPr>
          <a:xfrm>
            <a:off x="641450" y="2543569"/>
            <a:ext cx="1600201" cy="254990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r>
              <a:rPr lang="zh-TW" altLang="en-US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計畫目標</a:t>
            </a:r>
          </a:p>
        </p:txBody>
      </p:sp>
      <p:sp>
        <p:nvSpPr>
          <p:cNvPr id="77" name="箭號: 五邊形 76">
            <a:extLst>
              <a:ext uri="{FF2B5EF4-FFF2-40B4-BE49-F238E27FC236}">
                <a16:creationId xmlns:a16="http://schemas.microsoft.com/office/drawing/2014/main" id="{DB6F578C-EFFE-4FAF-8B4D-B3FCC868331F}"/>
              </a:ext>
            </a:extLst>
          </p:cNvPr>
          <p:cNvSpPr/>
          <p:nvPr/>
        </p:nvSpPr>
        <p:spPr>
          <a:xfrm>
            <a:off x="5940152" y="1474050"/>
            <a:ext cx="1600201" cy="254990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目標市場客戶</a:t>
            </a:r>
          </a:p>
        </p:txBody>
      </p:sp>
      <p:sp>
        <p:nvSpPr>
          <p:cNvPr id="78" name="文字方塊 77">
            <a:extLst>
              <a:ext uri="{FF2B5EF4-FFF2-40B4-BE49-F238E27FC236}">
                <a16:creationId xmlns:a16="http://schemas.microsoft.com/office/drawing/2014/main" id="{CA002828-4A5E-4E44-A2DD-C8860EF0A117}"/>
              </a:ext>
            </a:extLst>
          </p:cNvPr>
          <p:cNvSpPr txBox="1"/>
          <p:nvPr/>
        </p:nvSpPr>
        <p:spPr>
          <a:xfrm>
            <a:off x="7562129" y="1455710"/>
            <a:ext cx="1975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5" name="文字方塊 84">
            <a:extLst>
              <a:ext uri="{FF2B5EF4-FFF2-40B4-BE49-F238E27FC236}">
                <a16:creationId xmlns:a16="http://schemas.microsoft.com/office/drawing/2014/main" id="{061F5688-9105-434B-97C4-A665377752DE}"/>
              </a:ext>
            </a:extLst>
          </p:cNvPr>
          <p:cNvSpPr txBox="1"/>
          <p:nvPr/>
        </p:nvSpPr>
        <p:spPr>
          <a:xfrm>
            <a:off x="7562887" y="1703513"/>
            <a:ext cx="20061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86" name="表格 12">
            <a:extLst>
              <a:ext uri="{FF2B5EF4-FFF2-40B4-BE49-F238E27FC236}">
                <a16:creationId xmlns:a16="http://schemas.microsoft.com/office/drawing/2014/main" id="{DE890AFB-B5F1-4812-959A-CCDAF06FBA8A}"/>
              </a:ext>
            </a:extLst>
          </p:cNvPr>
          <p:cNvGraphicFramePr>
            <a:graphicFrameLocks noGrp="1"/>
          </p:cNvGraphicFramePr>
          <p:nvPr/>
        </p:nvGraphicFramePr>
        <p:xfrm>
          <a:off x="5813040" y="2726100"/>
          <a:ext cx="3196204" cy="268224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923672">
                  <a:extLst>
                    <a:ext uri="{9D8B030D-6E8A-4147-A177-3AD203B41FA5}">
                      <a16:colId xmlns:a16="http://schemas.microsoft.com/office/drawing/2014/main" val="1332995251"/>
                    </a:ext>
                  </a:extLst>
                </a:gridCol>
                <a:gridCol w="1663657">
                  <a:extLst>
                    <a:ext uri="{9D8B030D-6E8A-4147-A177-3AD203B41FA5}">
                      <a16:colId xmlns:a16="http://schemas.microsoft.com/office/drawing/2014/main" val="3987074853"/>
                    </a:ext>
                  </a:extLst>
                </a:gridCol>
                <a:gridCol w="608875">
                  <a:extLst>
                    <a:ext uri="{9D8B030D-6E8A-4147-A177-3AD203B41FA5}">
                      <a16:colId xmlns:a16="http://schemas.microsoft.com/office/drawing/2014/main" val="1750049627"/>
                    </a:ext>
                  </a:extLst>
                </a:gridCol>
              </a:tblGrid>
              <a:tr h="18746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關鍵零組件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規格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產地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0786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i="0" u="none" strike="noStrike" kern="1200" baseline="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i="0" u="none" strike="noStrike" kern="1200" baseline="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45293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19418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44664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416528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94769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38187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5931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93384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2006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2394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1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1388145"/>
                  </a:ext>
                </a:extLst>
              </a:tr>
            </a:tbl>
          </a:graphicData>
        </a:graphic>
      </p:graphicFrame>
      <p:sp>
        <p:nvSpPr>
          <p:cNvPr id="87" name="文字方塊 86">
            <a:extLst>
              <a:ext uri="{FF2B5EF4-FFF2-40B4-BE49-F238E27FC236}">
                <a16:creationId xmlns:a16="http://schemas.microsoft.com/office/drawing/2014/main" id="{9AB5EA18-36CD-4A80-8A3A-5316AC5650EF}"/>
              </a:ext>
            </a:extLst>
          </p:cNvPr>
          <p:cNvSpPr txBox="1"/>
          <p:nvPr/>
        </p:nvSpPr>
        <p:spPr>
          <a:xfrm>
            <a:off x="7562887" y="983831"/>
            <a:ext cx="20336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DE1518B5-8830-429A-9FB8-1AED745CC613}"/>
              </a:ext>
            </a:extLst>
          </p:cNvPr>
          <p:cNvSpPr txBox="1"/>
          <p:nvPr/>
        </p:nvSpPr>
        <p:spPr>
          <a:xfrm>
            <a:off x="8100393" y="65995"/>
            <a:ext cx="1043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類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:_____</a:t>
            </a:r>
          </a:p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編號：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</a:t>
            </a:r>
          </a:p>
        </p:txBody>
      </p:sp>
      <p:sp>
        <p:nvSpPr>
          <p:cNvPr id="25" name="圓角矩形 16">
            <a:extLst>
              <a:ext uri="{FF2B5EF4-FFF2-40B4-BE49-F238E27FC236}">
                <a16:creationId xmlns:a16="http://schemas.microsoft.com/office/drawing/2014/main" id="{5B11ABA3-8A71-4864-8E85-D2A814700AA1}"/>
              </a:ext>
            </a:extLst>
          </p:cNvPr>
          <p:cNvSpPr/>
          <p:nvPr/>
        </p:nvSpPr>
        <p:spPr>
          <a:xfrm>
            <a:off x="851740" y="5651570"/>
            <a:ext cx="7464676" cy="627621"/>
          </a:xfrm>
          <a:prstGeom prst="roundRect">
            <a:avLst>
              <a:gd name="adj" fmla="val 993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t"/>
          <a:lstStyle/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kumimoji="0" lang="zh-TW" altLang="en-US" sz="1350" b="1" dirty="0">
                <a:solidFill>
                  <a:prstClr val="black"/>
                </a:solidFill>
                <a:latin typeface="微軟正黑體"/>
                <a:ea typeface="微軟正黑體"/>
              </a:rPr>
              <a:t>開發產品</a:t>
            </a:r>
            <a:r>
              <a:rPr kumimoji="0" lang="en-US" altLang="zh-TW" sz="1350" b="1" dirty="0">
                <a:solidFill>
                  <a:prstClr val="black"/>
                </a:solidFill>
                <a:latin typeface="微軟正黑體"/>
                <a:ea typeface="微軟正黑體"/>
              </a:rPr>
              <a:t>/</a:t>
            </a:r>
            <a:r>
              <a:rPr kumimoji="0" lang="zh-TW" altLang="en-US" sz="1350" b="1" dirty="0">
                <a:solidFill>
                  <a:prstClr val="black"/>
                </a:solidFill>
                <a:latin typeface="微軟正黑體"/>
                <a:ea typeface="微軟正黑體"/>
              </a:rPr>
              <a:t>系統</a:t>
            </a:r>
            <a:r>
              <a:rPr kumimoji="0" lang="en-US" altLang="zh-TW" sz="1350" b="1" dirty="0">
                <a:solidFill>
                  <a:prstClr val="black"/>
                </a:solidFill>
                <a:latin typeface="微軟正黑體"/>
                <a:ea typeface="微軟正黑體"/>
              </a:rPr>
              <a:t>/</a:t>
            </a:r>
            <a:r>
              <a:rPr kumimoji="0" lang="zh-TW" altLang="en-US" sz="1350" b="1" dirty="0">
                <a:solidFill>
                  <a:prstClr val="black"/>
                </a:solidFill>
                <a:latin typeface="微軟正黑體"/>
                <a:ea typeface="微軟正黑體"/>
              </a:rPr>
              <a:t>計畫所帶來產值</a:t>
            </a:r>
            <a:r>
              <a:rPr kumimoji="0" lang="en-US" altLang="zh-TW" sz="1350" b="1" dirty="0">
                <a:solidFill>
                  <a:prstClr val="black"/>
                </a:solidFill>
                <a:latin typeface="微軟正黑體"/>
                <a:ea typeface="微軟正黑體"/>
              </a:rPr>
              <a:t>?...</a:t>
            </a:r>
          </a:p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en-US" altLang="zh-TW" b="1" dirty="0">
              <a:solidFill>
                <a:prstClr val="black"/>
              </a:solidFill>
              <a:latin typeface="微軟正黑體"/>
              <a:ea typeface="微軟正黑體"/>
            </a:endParaRPr>
          </a:p>
          <a:p>
            <a:pPr marL="133350" indent="-133350" defTabSz="6858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kumimoji="0" lang="zh-TW" altLang="en-US" sz="1350" b="1" dirty="0">
              <a:solidFill>
                <a:prstClr val="black"/>
              </a:solidFill>
              <a:latin typeface="Microsoft JhengHei"/>
              <a:ea typeface="Microsoft JhengHei"/>
              <a:cs typeface="Calibri" panose="020F0502020204030204"/>
            </a:endParaRPr>
          </a:p>
        </p:txBody>
      </p:sp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5857468B-8AA3-4BA1-98BC-5851BC11FCE7}"/>
              </a:ext>
            </a:extLst>
          </p:cNvPr>
          <p:cNvSpPr/>
          <p:nvPr/>
        </p:nvSpPr>
        <p:spPr>
          <a:xfrm>
            <a:off x="129533" y="5662598"/>
            <a:ext cx="641712" cy="58030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38100" cap="flat" cmpd="sng" algn="ctr">
            <a:noFill/>
            <a:prstDash val="solid"/>
            <a:miter lim="800000"/>
          </a:ln>
          <a:effectLst/>
        </p:spPr>
        <p:txBody>
          <a:bodyPr vert="horz" rtlCol="0" anchor="ctr"/>
          <a:lstStyle/>
          <a:p>
            <a:pPr algn="ctr" defTabSz="68557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500" b="1" kern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預期效益</a:t>
            </a:r>
            <a:endParaRPr kumimoji="0" lang="zh-TW" altLang="en-US" sz="1200" b="1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402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公司概況及研發實績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2840" y="1268760"/>
            <a:ext cx="8517632" cy="4525963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請以數頁投影片簡介公司，包括基本資料、公司長期發展策略與產品</a:t>
            </a:r>
            <a:r>
              <a:rPr lang="en-US" altLang="zh-TW" kern="100" dirty="0">
                <a:latin typeface="Times New Roman"/>
                <a:ea typeface="標楷體"/>
              </a:rPr>
              <a:t>/</a:t>
            </a:r>
            <a:r>
              <a:rPr lang="zh-TW" altLang="en-US" kern="100" dirty="0">
                <a:latin typeface="Times New Roman"/>
                <a:ea typeface="標楷體"/>
              </a:rPr>
              <a:t>技術發展藍圖，並說明公司投入長期前瞻研究之規劃與決心。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9701595-7799-A527-A232-AF821DE0F44E}"/>
              </a:ext>
            </a:extLst>
          </p:cNvPr>
          <p:cNvGraphicFramePr>
            <a:graphicFrameLocks noGrp="1"/>
          </p:cNvGraphicFramePr>
          <p:nvPr/>
        </p:nvGraphicFramePr>
        <p:xfrm>
          <a:off x="692442" y="2996952"/>
          <a:ext cx="7920880" cy="221825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953686068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4180918912"/>
                    </a:ext>
                  </a:extLst>
                </a:gridCol>
              </a:tblGrid>
              <a:tr h="242834"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buNone/>
                      </a:pP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基本資料</a:t>
                      </a: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172954"/>
                  </a:ext>
                </a:extLst>
              </a:tr>
              <a:tr h="314732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zh-TW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設立日期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XXX.XX.XX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917025996"/>
                  </a:ext>
                </a:extLst>
              </a:tr>
              <a:tr h="728502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主要股東</a:t>
                      </a: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持股比例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800"/>
                        </a:lnSpc>
                        <a:buFont typeface="+mj-lt"/>
                        <a:buAutoNum type="arabicPeriod"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OOO/XX%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lvl="0" indent="-342900" algn="just">
                        <a:lnSpc>
                          <a:spcPts val="1800"/>
                        </a:lnSpc>
                        <a:buFont typeface="+mj-lt"/>
                        <a:buAutoNum type="arabicPeriod"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OOO/XX%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lvl="0" indent="-342900" algn="just">
                        <a:lnSpc>
                          <a:spcPts val="1800"/>
                        </a:lnSpc>
                        <a:buFont typeface="+mj-lt"/>
                        <a:buAutoNum type="arabicPeriod"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OOO/XX%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011973856"/>
                  </a:ext>
                </a:extLst>
              </a:tr>
              <a:tr h="31073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研發人員總數</a:t>
                      </a: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全公司人員總數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</a:t>
                      </a: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</a:t>
                      </a: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/X</a:t>
                      </a: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</a:t>
                      </a: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199900898"/>
                  </a:ext>
                </a:extLst>
              </a:tr>
              <a:tr h="31073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</a:t>
                      </a: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年度實收資本額</a:t>
                      </a: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千元</a:t>
                      </a: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XXX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825386267"/>
                  </a:ext>
                </a:extLst>
              </a:tr>
              <a:tr h="31073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en-US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</a:t>
                      </a:r>
                      <a:r>
                        <a:rPr lang="zh-TW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年度營業額</a:t>
                      </a:r>
                      <a:r>
                        <a:rPr lang="en-US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研發費用</a:t>
                      </a:r>
                      <a:r>
                        <a:rPr lang="en-US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千元</a:t>
                      </a:r>
                      <a:r>
                        <a:rPr lang="en-US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8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XXX/XXX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739023955"/>
                  </a:ext>
                </a:extLst>
              </a:tr>
            </a:tbl>
          </a:graphicData>
        </a:graphic>
      </p:graphicFrame>
      <p:sp>
        <p:nvSpPr>
          <p:cNvPr id="5" name="文字方塊 4">
            <a:extLst>
              <a:ext uri="{FF2B5EF4-FFF2-40B4-BE49-F238E27FC236}">
                <a16:creationId xmlns:a16="http://schemas.microsoft.com/office/drawing/2014/main" id="{036B0C26-B048-7658-3645-11DF7E89C119}"/>
              </a:ext>
            </a:extLst>
          </p:cNvPr>
          <p:cNvSpPr txBox="1"/>
          <p:nvPr/>
        </p:nvSpPr>
        <p:spPr>
          <a:xfrm>
            <a:off x="719572" y="5317669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註：</a:t>
            </a:r>
            <a:endParaRPr kumimoji="1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1" lang="zh-TW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主要股東為持有公司已發行股份總數或資本總額逾百分之十者。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1" lang="zh-TW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如公司具</a:t>
            </a:r>
            <a:r>
              <a:rPr kumimoji="1" lang="zh-TW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外國（含港澳）資金持股合計逾公司股份總數三分之一</a:t>
            </a:r>
            <a:r>
              <a:rPr kumimoji="1" lang="zh-TW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，請於上表揭露主要外資投資人名稱及持股比例。</a:t>
            </a:r>
            <a:endParaRPr kumimoji="1" lang="zh-TW" altLang="en-US" sz="1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EA9D590-0922-482C-8D21-692E5D5C6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</a:t>
            </a:fld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計畫主持人過去研發資歷說明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應包括姓名、職稱、年資、學經歷、專利及論文、重要成就或執行計畫之經驗等內容以佐證計畫主持人之適任性。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90C74FC-7A0E-4F71-829F-36350C74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2</a:t>
            </a:fld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721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需求與應用分析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請以數頁投影片說明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以產業宏觀觀點，說明過去成長動力、現在阻力以及未來機會所在。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分析未來</a:t>
            </a:r>
            <a:r>
              <a:rPr lang="en-US" altLang="zh-TW" kern="100" dirty="0">
                <a:latin typeface="Times New Roman"/>
                <a:ea typeface="標楷體"/>
              </a:rPr>
              <a:t>3-5</a:t>
            </a:r>
            <a:r>
              <a:rPr lang="zh-TW" altLang="en-US" kern="100" dirty="0">
                <a:latin typeface="Times New Roman"/>
                <a:ea typeface="標楷體"/>
              </a:rPr>
              <a:t>年之市場概況、消費者行為、社會型態及市場趨勢，並說明未來潛在需求與應用發展機會，針對這些問題及機會，分析各種解決方案，提出預估可實現時程。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1C5B29B-A59E-4AA9-B167-BCAEC27A6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2A22C3-6B08-451D-A341-8DD500E5E755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</a:pPr>
            <a:r>
              <a:rPr lang="zh-TW" altLang="en-US" b="1" kern="2600" dirty="0">
                <a:latin typeface="Times New Roman"/>
                <a:ea typeface="標楷體"/>
              </a:rPr>
              <a:t>國內外競爭分析</a:t>
            </a:r>
            <a:r>
              <a:rPr lang="en-US" altLang="zh-TW" b="1" kern="2600" dirty="0">
                <a:latin typeface="Times New Roman"/>
                <a:ea typeface="標楷體"/>
              </a:rPr>
              <a:t>(</a:t>
            </a:r>
            <a:r>
              <a:rPr lang="zh-TW" altLang="zh-TW" b="1" kern="2600" dirty="0">
                <a:latin typeface="Times New Roman"/>
                <a:ea typeface="標楷體"/>
              </a:rPr>
              <a:t>包含功能規格比較</a:t>
            </a:r>
            <a:r>
              <a:rPr lang="en-US" altLang="zh-TW" b="1" kern="2600" dirty="0">
                <a:latin typeface="Times New Roman"/>
                <a:ea typeface="標楷體"/>
              </a:rPr>
              <a:t>)</a:t>
            </a:r>
            <a:endParaRPr lang="zh-TW" altLang="zh-TW" b="1" kern="2600" dirty="0">
              <a:latin typeface="Times New Roman"/>
              <a:ea typeface="標楷體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3CE2A86B-2791-484C-84FD-535E3618A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424854"/>
              </p:ext>
            </p:extLst>
          </p:nvPr>
        </p:nvGraphicFramePr>
        <p:xfrm>
          <a:off x="971600" y="2636912"/>
          <a:ext cx="7560841" cy="3672405"/>
        </p:xfrm>
        <a:graphic>
          <a:graphicData uri="http://schemas.openxmlformats.org/drawingml/2006/table">
            <a:tbl>
              <a:tblPr firstRow="1" firstCol="1" bandRow="1"/>
              <a:tblGrid>
                <a:gridCol w="1832171">
                  <a:extLst>
                    <a:ext uri="{9D8B030D-6E8A-4147-A177-3AD203B41FA5}">
                      <a16:colId xmlns:a16="http://schemas.microsoft.com/office/drawing/2014/main" val="2617106756"/>
                    </a:ext>
                  </a:extLst>
                </a:gridCol>
                <a:gridCol w="1431763">
                  <a:extLst>
                    <a:ext uri="{9D8B030D-6E8A-4147-A177-3AD203B41FA5}">
                      <a16:colId xmlns:a16="http://schemas.microsoft.com/office/drawing/2014/main" val="1612391914"/>
                    </a:ext>
                  </a:extLst>
                </a:gridCol>
                <a:gridCol w="1432572">
                  <a:extLst>
                    <a:ext uri="{9D8B030D-6E8A-4147-A177-3AD203B41FA5}">
                      <a16:colId xmlns:a16="http://schemas.microsoft.com/office/drawing/2014/main" val="3270589185"/>
                    </a:ext>
                  </a:extLst>
                </a:gridCol>
                <a:gridCol w="1431763">
                  <a:extLst>
                    <a:ext uri="{9D8B030D-6E8A-4147-A177-3AD203B41FA5}">
                      <a16:colId xmlns:a16="http://schemas.microsoft.com/office/drawing/2014/main" val="4161071835"/>
                    </a:ext>
                  </a:extLst>
                </a:gridCol>
                <a:gridCol w="1432572">
                  <a:extLst>
                    <a:ext uri="{9D8B030D-6E8A-4147-A177-3AD203B41FA5}">
                      <a16:colId xmlns:a16="http://schemas.microsoft.com/office/drawing/2014/main" val="2495297514"/>
                    </a:ext>
                  </a:extLst>
                </a:gridCol>
              </a:tblGrid>
              <a:tr h="333855"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項目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本計畫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公司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公司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公司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975235"/>
                  </a:ext>
                </a:extLst>
              </a:tr>
              <a:tr h="333855"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具體功能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110999"/>
                  </a:ext>
                </a:extLst>
              </a:tr>
              <a:tr h="333855"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主要規格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0675079"/>
                  </a:ext>
                </a:extLst>
              </a:tr>
              <a:tr h="333855"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價格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7432905"/>
                  </a:ext>
                </a:extLst>
              </a:tr>
              <a:tr h="333855"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產品上市時間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057148"/>
                  </a:ext>
                </a:extLst>
              </a:tr>
              <a:tr h="333855"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市場占有率</a:t>
                      </a: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(%)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345915"/>
                  </a:ext>
                </a:extLst>
              </a:tr>
              <a:tr h="333855"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市場區隔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720770"/>
                  </a:ext>
                </a:extLst>
              </a:tr>
              <a:tr h="333855"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行銷管道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547785"/>
                  </a:ext>
                </a:extLst>
              </a:tr>
              <a:tr h="333855"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關鍵零組件之掌握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112183"/>
                  </a:ext>
                </a:extLst>
              </a:tr>
              <a:tr h="333855"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應用範圍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817025"/>
                  </a:ext>
                </a:extLst>
              </a:tr>
              <a:tr h="333855"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其他優勢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eaLnBrk="0">
                        <a:lnSpc>
                          <a:spcPts val="1800"/>
                        </a:lnSpc>
                      </a:pP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04311"/>
                  </a:ext>
                </a:extLst>
              </a:tr>
            </a:tbl>
          </a:graphicData>
        </a:graphic>
      </p:graphicFrame>
      <p:sp>
        <p:nvSpPr>
          <p:cNvPr id="5" name="文字方塊 4">
            <a:extLst>
              <a:ext uri="{FF2B5EF4-FFF2-40B4-BE49-F238E27FC236}">
                <a16:creationId xmlns:a16="http://schemas.microsoft.com/office/drawing/2014/main" id="{3FE13664-1776-4181-BEF1-F6D55B643404}"/>
              </a:ext>
            </a:extLst>
          </p:cNvPr>
          <p:cNvSpPr txBox="1"/>
          <p:nvPr/>
        </p:nvSpPr>
        <p:spPr>
          <a:xfrm>
            <a:off x="424746" y="1340768"/>
            <a:ext cx="7666753" cy="116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1600" kern="100" dirty="0">
                <a:latin typeface="Times New Roman"/>
                <a:ea typeface="標楷體"/>
              </a:rPr>
              <a:t>說明目前國內外產業現況、分析目前或未來有哪些競爭對象</a:t>
            </a:r>
            <a:r>
              <a:rPr lang="en-US" altLang="zh-TW" sz="1600" kern="100" dirty="0">
                <a:latin typeface="Times New Roman"/>
                <a:ea typeface="標楷體"/>
              </a:rPr>
              <a:t>(</a:t>
            </a:r>
            <a:r>
              <a:rPr lang="zh-TW" altLang="en-US" sz="1600" kern="100" dirty="0">
                <a:latin typeface="Times New Roman"/>
                <a:ea typeface="標楷體"/>
              </a:rPr>
              <a:t>既有產品或國際競爭研發團隊</a:t>
            </a:r>
            <a:r>
              <a:rPr lang="en-US" altLang="zh-TW" sz="1600" kern="100" dirty="0">
                <a:latin typeface="Times New Roman"/>
                <a:ea typeface="標楷體"/>
              </a:rPr>
              <a:t>)</a:t>
            </a:r>
            <a:r>
              <a:rPr lang="zh-TW" altLang="en-US" sz="1600" kern="100" dirty="0">
                <a:latin typeface="Times New Roman"/>
                <a:ea typeface="標楷體"/>
              </a:rPr>
              <a:t>、在國際市場上是否有競爭性</a:t>
            </a:r>
            <a:r>
              <a:rPr lang="en-US" altLang="zh-TW" sz="1600" kern="100" dirty="0">
                <a:latin typeface="Times New Roman"/>
                <a:ea typeface="標楷體"/>
              </a:rPr>
              <a:t>(</a:t>
            </a:r>
            <a:r>
              <a:rPr lang="zh-TW" altLang="en-US" sz="1600" kern="100" dirty="0">
                <a:latin typeface="Times New Roman"/>
                <a:ea typeface="標楷體"/>
              </a:rPr>
              <a:t>國內外技術概況、競爭分析比較</a:t>
            </a:r>
            <a:r>
              <a:rPr lang="en-US" altLang="zh-TW" sz="1600" kern="100" dirty="0">
                <a:latin typeface="Times New Roman"/>
                <a:ea typeface="標楷體"/>
              </a:rPr>
              <a:t>)</a:t>
            </a:r>
            <a:r>
              <a:rPr lang="zh-TW" altLang="en-US" sz="1600" kern="100" dirty="0">
                <a:latin typeface="Times New Roman"/>
                <a:ea typeface="標楷體"/>
              </a:rPr>
              <a:t>。</a:t>
            </a:r>
            <a:endParaRPr lang="en-US" altLang="zh-TW" sz="1600" kern="100" dirty="0">
              <a:latin typeface="Times New Roman"/>
              <a:ea typeface="標楷體"/>
            </a:endParaRP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zh-TW" sz="1600" kern="100" dirty="0">
                <a:latin typeface="Times New Roman"/>
                <a:ea typeface="標楷體"/>
              </a:rPr>
              <a:t>表格</a:t>
            </a:r>
            <a:r>
              <a:rPr lang="zh-TW" altLang="en-US" sz="1600" kern="100" dirty="0">
                <a:latin typeface="Times New Roman"/>
                <a:ea typeface="標楷體"/>
              </a:rPr>
              <a:t>項目</a:t>
            </a:r>
            <a:r>
              <a:rPr lang="zh-TW" altLang="zh-TW" sz="1600" kern="100" dirty="0">
                <a:latin typeface="Times New Roman"/>
                <a:ea typeface="標楷體"/>
              </a:rPr>
              <a:t>內容可依實際情況調整。</a:t>
            </a:r>
            <a:endParaRPr lang="zh-TW" altLang="en-US" sz="1600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ADBBB6-E636-462B-9EDA-E2BF187F9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pPr>
              <a:defRPr/>
            </a:pPr>
            <a:fld id="{A601A665-8C85-4554-9DB9-59C173B8B0C3}" type="slidenum">
              <a:rPr lang="zh-TW" altLang="en-US" smtClean="0"/>
              <a:pPr>
                <a:defRPr/>
              </a:pPr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19088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E6FFB3-711C-41CF-A7CC-C13C09A27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zh-TW" altLang="zh-TW" b="1" kern="2600" dirty="0">
                <a:latin typeface="Times New Roman"/>
                <a:ea typeface="標楷體"/>
              </a:rPr>
              <a:t>元件物料表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52640503-EE9A-4633-8BDE-2E37AFB53F59}"/>
              </a:ext>
            </a:extLst>
          </p:cNvPr>
          <p:cNvSpPr txBox="1"/>
          <p:nvPr/>
        </p:nvSpPr>
        <p:spPr>
          <a:xfrm>
            <a:off x="283989" y="1535252"/>
            <a:ext cx="7802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2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 sz="1600" kern="100">
                <a:latin typeface="Times New Roman"/>
                <a:ea typeface="標楷體"/>
              </a:defRPr>
            </a:lvl2pPr>
          </a:lstStyle>
          <a:p>
            <a:pPr lvl="1">
              <a:defRPr/>
            </a:pPr>
            <a:r>
              <a:rPr lang="zh-TW" altLang="zh-TW" dirty="0"/>
              <a:t>請以主動元件為主，說明規格及供應鏈來源，表格內容可依實際情況調整。</a:t>
            </a:r>
            <a:endParaRPr lang="zh-TW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A33A18B-CFE2-4307-B1AF-B831F3F069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842166"/>
              </p:ext>
            </p:extLst>
          </p:nvPr>
        </p:nvGraphicFramePr>
        <p:xfrm>
          <a:off x="827584" y="2284314"/>
          <a:ext cx="7245906" cy="3664968"/>
        </p:xfrm>
        <a:graphic>
          <a:graphicData uri="http://schemas.openxmlformats.org/drawingml/2006/table">
            <a:tbl>
              <a:tblPr firstRow="1" firstCol="1" bandRow="1"/>
              <a:tblGrid>
                <a:gridCol w="1312720">
                  <a:extLst>
                    <a:ext uri="{9D8B030D-6E8A-4147-A177-3AD203B41FA5}">
                      <a16:colId xmlns:a16="http://schemas.microsoft.com/office/drawing/2014/main" val="3756304408"/>
                    </a:ext>
                  </a:extLst>
                </a:gridCol>
                <a:gridCol w="1483103">
                  <a:extLst>
                    <a:ext uri="{9D8B030D-6E8A-4147-A177-3AD203B41FA5}">
                      <a16:colId xmlns:a16="http://schemas.microsoft.com/office/drawing/2014/main" val="1188805125"/>
                    </a:ext>
                  </a:extLst>
                </a:gridCol>
                <a:gridCol w="1483103">
                  <a:extLst>
                    <a:ext uri="{9D8B030D-6E8A-4147-A177-3AD203B41FA5}">
                      <a16:colId xmlns:a16="http://schemas.microsoft.com/office/drawing/2014/main" val="561598563"/>
                    </a:ext>
                  </a:extLst>
                </a:gridCol>
                <a:gridCol w="1483103">
                  <a:extLst>
                    <a:ext uri="{9D8B030D-6E8A-4147-A177-3AD203B41FA5}">
                      <a16:colId xmlns:a16="http://schemas.microsoft.com/office/drawing/2014/main" val="1947950292"/>
                    </a:ext>
                  </a:extLst>
                </a:gridCol>
                <a:gridCol w="1483877">
                  <a:extLst>
                    <a:ext uri="{9D8B030D-6E8A-4147-A177-3AD203B41FA5}">
                      <a16:colId xmlns:a16="http://schemas.microsoft.com/office/drawing/2014/main" val="93038782"/>
                    </a:ext>
                  </a:extLst>
                </a:gridCol>
              </a:tblGrid>
              <a:tr h="332065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項目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廠牌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型號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規格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原產國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979941"/>
                  </a:ext>
                </a:extLst>
              </a:tr>
              <a:tr h="491318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主控晶片</a:t>
                      </a: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(MCU)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378542"/>
                  </a:ext>
                </a:extLst>
              </a:tr>
              <a:tr h="332065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陀螺儀</a:t>
                      </a: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4982014"/>
                  </a:ext>
                </a:extLst>
              </a:tr>
              <a:tr h="332065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磁力計</a:t>
                      </a: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360246"/>
                  </a:ext>
                </a:extLst>
              </a:tr>
              <a:tr h="332065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氣壓計</a:t>
                      </a: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6154738"/>
                  </a:ext>
                </a:extLst>
              </a:tr>
              <a:tr h="51713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馬達控制晶片</a:t>
                      </a: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(MCU)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342890"/>
                  </a:ext>
                </a:extLst>
              </a:tr>
              <a:tr h="332065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場效電晶體</a:t>
                      </a: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7550327"/>
                  </a:ext>
                </a:extLst>
              </a:tr>
              <a:tr h="332065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無線通訊晶片</a:t>
                      </a: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565981"/>
                  </a:ext>
                </a:extLst>
              </a:tr>
              <a:tr h="332065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快閃記憶體</a:t>
                      </a: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5625153"/>
                  </a:ext>
                </a:extLst>
              </a:tr>
              <a:tr h="332065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zh-TW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電壓轉換晶片</a:t>
                      </a: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細明體" panose="02020509000000000000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3614674"/>
                  </a:ext>
                </a:extLst>
              </a:tr>
            </a:tbl>
          </a:graphicData>
        </a:graphic>
      </p:graphicFrame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4CDCCAC-FCD4-476E-955F-A718DE15F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pPr>
              <a:defRPr/>
            </a:pPr>
            <a:fld id="{A601A665-8C85-4554-9DB9-59C173B8B0C3}" type="slidenum">
              <a:rPr lang="zh-TW" altLang="en-US" smtClean="0"/>
              <a:pPr>
                <a:defRPr/>
              </a:pPr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52851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計畫內容與關鍵能力分析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請以數頁投影片說明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本計畫之目標與研究範疇。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計畫全程架構</a:t>
            </a:r>
            <a:r>
              <a:rPr lang="en-US" altLang="zh-TW" kern="100" dirty="0">
                <a:latin typeface="Times New Roman"/>
                <a:ea typeface="標楷體"/>
              </a:rPr>
              <a:t>/</a:t>
            </a:r>
            <a:r>
              <a:rPr lang="zh-TW" altLang="en-US" kern="100" dirty="0">
                <a:latin typeface="Times New Roman"/>
                <a:ea typeface="標楷體"/>
              </a:rPr>
              <a:t>實施方法、可行性分析評估結果、技術規格與時程規劃搭配、技術應用範圍、 技術來源說明。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請概略說明關鍵技術項目及公司掌握關鍵技術情形。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本計畫執行優勢或利基所在。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3DB12E7-1840-419F-B7B8-AD0278DD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94701"/>
            <a:ext cx="2133600" cy="365125"/>
          </a:xfrm>
        </p:spPr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BE4160-4B08-4662-AFE2-3416A5220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63" y="58316"/>
            <a:ext cx="8229600" cy="1143000"/>
          </a:xfrm>
        </p:spPr>
        <p:txBody>
          <a:bodyPr/>
          <a:lstStyle/>
          <a:p>
            <a:r>
              <a:rPr lang="zh-TW" altLang="en-US" kern="100" dirty="0">
                <a:latin typeface="Times New Roman"/>
                <a:ea typeface="標楷體"/>
              </a:rPr>
              <a:t>計畫架構</a:t>
            </a:r>
            <a:endParaRPr lang="zh-TW" alt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FC270B36-CB86-40AF-A821-A1D79710E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0888" y="6485371"/>
            <a:ext cx="2133600" cy="365125"/>
          </a:xfrm>
        </p:spPr>
        <p:txBody>
          <a:bodyPr/>
          <a:lstStyle/>
          <a:p>
            <a:pPr>
              <a:defRPr/>
            </a:pPr>
            <a:fld id="{A601A665-8C85-4554-9DB9-59C173B8B0C3}" type="slidenum">
              <a:rPr lang="zh-TW" altLang="en-US" smtClean="0"/>
              <a:pPr>
                <a:defRPr/>
              </a:pPr>
              <a:t>7</a:t>
            </a:fld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06C152F-A878-4B5F-AE68-8B6424D16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145" y="1046934"/>
            <a:ext cx="8803387" cy="562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530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3600" b="1" kern="2600" dirty="0">
                <a:latin typeface="Times New Roman"/>
                <a:ea typeface="標楷體"/>
              </a:rPr>
              <a:t>聯合申請單位之分工與角色說明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本計畫如為多家廠商聯合申請，請說明研發團隊之分工</a:t>
            </a:r>
            <a:r>
              <a:rPr lang="en-US" altLang="zh-TW" kern="100" dirty="0">
                <a:latin typeface="Times New Roman"/>
                <a:ea typeface="標楷體"/>
              </a:rPr>
              <a:t>(</a:t>
            </a:r>
            <a:r>
              <a:rPr lang="zh-TW" altLang="en-US" kern="100" dirty="0">
                <a:latin typeface="Times New Roman"/>
                <a:ea typeface="標楷體"/>
              </a:rPr>
              <a:t>專業分工、成果分享及使用等共識或處理說明</a:t>
            </a:r>
            <a:r>
              <a:rPr lang="en-US" altLang="zh-TW" kern="100" dirty="0">
                <a:latin typeface="Times New Roman"/>
                <a:ea typeface="標楷體"/>
              </a:rPr>
              <a:t>)</a:t>
            </a:r>
            <a:r>
              <a:rPr lang="zh-TW" altLang="en-US" kern="100" dirty="0">
                <a:latin typeface="Times New Roman"/>
                <a:ea typeface="標楷體"/>
              </a:rPr>
              <a:t>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可與計畫架構合併說明。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7B478FF-D75E-4E32-A5D4-A81E847F2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8</a:t>
            </a:fld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2137</Words>
  <Application>Microsoft Office PowerPoint</Application>
  <PresentationFormat>如螢幕大小 (4:3)</PresentationFormat>
  <Paragraphs>609</Paragraphs>
  <Slides>19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7" baseType="lpstr">
      <vt:lpstr>Microsoft JhengHei</vt:lpstr>
      <vt:lpstr>Microsoft JhengHei</vt:lpstr>
      <vt:lpstr>標楷體</vt:lpstr>
      <vt:lpstr>Arial</vt:lpstr>
      <vt:lpstr>Calibri</vt:lpstr>
      <vt:lpstr>Times New Roman</vt:lpstr>
      <vt:lpstr>Wingdings</vt:lpstr>
      <vt:lpstr>Office 佈景主題</vt:lpstr>
      <vt:lpstr>PowerPoint 簡報</vt:lpstr>
      <vt:lpstr>公司概況及研發實績</vt:lpstr>
      <vt:lpstr>計畫主持人過去研發資歷說明</vt:lpstr>
      <vt:lpstr>需求與應用分析</vt:lpstr>
      <vt:lpstr>國內外競爭分析(包含功能規格比較)</vt:lpstr>
      <vt:lpstr>元件物料表</vt:lpstr>
      <vt:lpstr>計畫內容與關鍵能力分析</vt:lpstr>
      <vt:lpstr>計畫架構</vt:lpstr>
      <vt:lpstr>聯合申請單位之分工與角色說明</vt:lpstr>
      <vt:lpstr>實施方法</vt:lpstr>
      <vt:lpstr>預定進度表</vt:lpstr>
      <vt:lpstr>預定查核點說明</vt:lpstr>
      <vt:lpstr>計畫總經費</vt:lpstr>
      <vt:lpstr>預期效益與價值創造</vt:lpstr>
      <vt:lpstr>資源投入與風險評估</vt:lpstr>
      <vt:lpstr>加碼補助條件符合說明</vt:lpstr>
      <vt:lpstr>附件</vt:lpstr>
      <vt:lpstr>PowerPoint 簡報</vt:lpstr>
      <vt:lpstr>PowerPoint 簡報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簡報注意事項</dc:title>
  <dc:creator>990101</dc:creator>
  <cp:lastModifiedBy>陳思妤</cp:lastModifiedBy>
  <cp:revision>117</cp:revision>
  <cp:lastPrinted>2025-11-13T02:00:37Z</cp:lastPrinted>
  <dcterms:created xsi:type="dcterms:W3CDTF">2013-09-05T08:18:03Z</dcterms:created>
  <dcterms:modified xsi:type="dcterms:W3CDTF">2026-05-04T06:59:45Z</dcterms:modified>
</cp:coreProperties>
</file>