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62" r:id="rId2"/>
    <p:sldId id="256" r:id="rId3"/>
    <p:sldId id="257" r:id="rId4"/>
    <p:sldId id="268" r:id="rId5"/>
    <p:sldId id="269" r:id="rId6"/>
    <p:sldId id="264" r:id="rId7"/>
    <p:sldId id="258" r:id="rId8"/>
    <p:sldId id="259" r:id="rId9"/>
    <p:sldId id="266" r:id="rId10"/>
    <p:sldId id="263" r:id="rId11"/>
    <p:sldId id="265" r:id="rId12"/>
    <p:sldId id="261" r:id="rId13"/>
  </p:sldIdLst>
  <p:sldSz cx="9144000" cy="6858000" type="screen4x3"/>
  <p:notesSz cx="6797675" cy="9928225"/>
  <p:defaultTextStyle>
    <a:defPPr>
      <a:defRPr lang="zh-TW"/>
    </a:defPPr>
    <a:lvl1pPr algn="l" rtl="0" fontAlgn="base">
      <a:spcBef>
        <a:spcPct val="0"/>
      </a:spcBef>
      <a:spcAft>
        <a:spcPct val="0"/>
      </a:spcAft>
      <a:defRPr kumimoji="1" kern="1200">
        <a:solidFill>
          <a:schemeClr val="tx1"/>
        </a:solidFill>
        <a:latin typeface="Arial" charset="0"/>
        <a:ea typeface="新細明體" pitchFamily="18" charset="-120"/>
        <a:cs typeface="+mn-cs"/>
      </a:defRPr>
    </a:lvl1pPr>
    <a:lvl2pPr marL="457200" algn="l" rtl="0" fontAlgn="base">
      <a:spcBef>
        <a:spcPct val="0"/>
      </a:spcBef>
      <a:spcAft>
        <a:spcPct val="0"/>
      </a:spcAft>
      <a:defRPr kumimoji="1" kern="1200">
        <a:solidFill>
          <a:schemeClr val="tx1"/>
        </a:solidFill>
        <a:latin typeface="Arial" charset="0"/>
        <a:ea typeface="新細明體" pitchFamily="18" charset="-120"/>
        <a:cs typeface="+mn-cs"/>
      </a:defRPr>
    </a:lvl2pPr>
    <a:lvl3pPr marL="914400" algn="l" rtl="0" fontAlgn="base">
      <a:spcBef>
        <a:spcPct val="0"/>
      </a:spcBef>
      <a:spcAft>
        <a:spcPct val="0"/>
      </a:spcAft>
      <a:defRPr kumimoji="1" kern="1200">
        <a:solidFill>
          <a:schemeClr val="tx1"/>
        </a:solidFill>
        <a:latin typeface="Arial" charset="0"/>
        <a:ea typeface="新細明體" pitchFamily="18" charset="-120"/>
        <a:cs typeface="+mn-cs"/>
      </a:defRPr>
    </a:lvl3pPr>
    <a:lvl4pPr marL="1371600" algn="l" rtl="0" fontAlgn="base">
      <a:spcBef>
        <a:spcPct val="0"/>
      </a:spcBef>
      <a:spcAft>
        <a:spcPct val="0"/>
      </a:spcAft>
      <a:defRPr kumimoji="1" kern="1200">
        <a:solidFill>
          <a:schemeClr val="tx1"/>
        </a:solidFill>
        <a:latin typeface="Arial" charset="0"/>
        <a:ea typeface="新細明體" pitchFamily="18" charset="-120"/>
        <a:cs typeface="+mn-cs"/>
      </a:defRPr>
    </a:lvl4pPr>
    <a:lvl5pPr marL="1828800" algn="l" rtl="0" fontAlgn="base">
      <a:spcBef>
        <a:spcPct val="0"/>
      </a:spcBef>
      <a:spcAft>
        <a:spcPct val="0"/>
      </a:spcAft>
      <a:defRPr kumimoji="1" kern="1200">
        <a:solidFill>
          <a:schemeClr val="tx1"/>
        </a:solidFill>
        <a:latin typeface="Arial" charset="0"/>
        <a:ea typeface="新細明體" pitchFamily="18" charset="-120"/>
        <a:cs typeface="+mn-cs"/>
      </a:defRPr>
    </a:lvl5pPr>
    <a:lvl6pPr marL="2286000" algn="l" defTabSz="914400" rtl="0" eaLnBrk="1" latinLnBrk="0" hangingPunct="1">
      <a:defRPr kumimoji="1" kern="1200">
        <a:solidFill>
          <a:schemeClr val="tx1"/>
        </a:solidFill>
        <a:latin typeface="Arial" charset="0"/>
        <a:ea typeface="新細明體" pitchFamily="18" charset="-120"/>
        <a:cs typeface="+mn-cs"/>
      </a:defRPr>
    </a:lvl6pPr>
    <a:lvl7pPr marL="2743200" algn="l" defTabSz="914400" rtl="0" eaLnBrk="1" latinLnBrk="0" hangingPunct="1">
      <a:defRPr kumimoji="1" kern="1200">
        <a:solidFill>
          <a:schemeClr val="tx1"/>
        </a:solidFill>
        <a:latin typeface="Arial" charset="0"/>
        <a:ea typeface="新細明體" pitchFamily="18" charset="-120"/>
        <a:cs typeface="+mn-cs"/>
      </a:defRPr>
    </a:lvl7pPr>
    <a:lvl8pPr marL="3200400" algn="l" defTabSz="914400" rtl="0" eaLnBrk="1" latinLnBrk="0" hangingPunct="1">
      <a:defRPr kumimoji="1" kern="1200">
        <a:solidFill>
          <a:schemeClr val="tx1"/>
        </a:solidFill>
        <a:latin typeface="Arial" charset="0"/>
        <a:ea typeface="新細明體" pitchFamily="18" charset="-120"/>
        <a:cs typeface="+mn-cs"/>
      </a:defRPr>
    </a:lvl8pPr>
    <a:lvl9pPr marL="3657600" algn="l" defTabSz="914400" rtl="0" eaLnBrk="1" latinLnBrk="0" hangingPunct="1">
      <a:defRPr kumimoji="1" kern="1200">
        <a:solidFill>
          <a:schemeClr val="tx1"/>
        </a:solidFill>
        <a:latin typeface="Arial" charset="0"/>
        <a:ea typeface="新細明體"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淺色樣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2" autoAdjust="0"/>
    <p:restoredTop sz="94692" autoAdjust="0"/>
  </p:normalViewPr>
  <p:slideViewPr>
    <p:cSldViewPr>
      <p:cViewPr varScale="1">
        <p:scale>
          <a:sx n="68" d="100"/>
          <a:sy n="68" d="100"/>
        </p:scale>
        <p:origin x="1362"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1" y="1"/>
            <a:ext cx="2946275" cy="496751"/>
          </a:xfrm>
          <a:prstGeom prst="rect">
            <a:avLst/>
          </a:prstGeom>
        </p:spPr>
        <p:txBody>
          <a:bodyPr vert="horz" lIns="91577" tIns="45789" rIns="91577" bIns="45789" rtlCol="0"/>
          <a:lstStyle>
            <a:lvl1pPr algn="l">
              <a:defRPr sz="1200"/>
            </a:lvl1pPr>
          </a:lstStyle>
          <a:p>
            <a:endParaRPr lang="zh-TW" altLang="en-US"/>
          </a:p>
        </p:txBody>
      </p:sp>
      <p:sp>
        <p:nvSpPr>
          <p:cNvPr id="3" name="日期版面配置區 2"/>
          <p:cNvSpPr>
            <a:spLocks noGrp="1"/>
          </p:cNvSpPr>
          <p:nvPr>
            <p:ph type="dt" sz="quarter" idx="1"/>
          </p:nvPr>
        </p:nvSpPr>
        <p:spPr>
          <a:xfrm>
            <a:off x="3849862" y="1"/>
            <a:ext cx="2946275" cy="496751"/>
          </a:xfrm>
          <a:prstGeom prst="rect">
            <a:avLst/>
          </a:prstGeom>
        </p:spPr>
        <p:txBody>
          <a:bodyPr vert="horz" lIns="91577" tIns="45789" rIns="91577" bIns="45789" rtlCol="0"/>
          <a:lstStyle>
            <a:lvl1pPr algn="r">
              <a:defRPr sz="1200"/>
            </a:lvl1pPr>
          </a:lstStyle>
          <a:p>
            <a:fld id="{A0126EDF-E21D-44A4-ABAD-B43710F8BAB1}" type="datetimeFigureOut">
              <a:rPr lang="zh-TW" altLang="en-US" smtClean="0"/>
              <a:pPr/>
              <a:t>2026/4/29</a:t>
            </a:fld>
            <a:endParaRPr lang="zh-TW" altLang="en-US"/>
          </a:p>
        </p:txBody>
      </p:sp>
      <p:sp>
        <p:nvSpPr>
          <p:cNvPr id="4" name="頁尾版面配置區 3"/>
          <p:cNvSpPr>
            <a:spLocks noGrp="1"/>
          </p:cNvSpPr>
          <p:nvPr>
            <p:ph type="ftr" sz="quarter" idx="2"/>
          </p:nvPr>
        </p:nvSpPr>
        <p:spPr>
          <a:xfrm>
            <a:off x="1" y="9429780"/>
            <a:ext cx="2946275" cy="496751"/>
          </a:xfrm>
          <a:prstGeom prst="rect">
            <a:avLst/>
          </a:prstGeom>
        </p:spPr>
        <p:txBody>
          <a:bodyPr vert="horz" lIns="91577" tIns="45789" rIns="91577" bIns="45789"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49862" y="9429780"/>
            <a:ext cx="2946275" cy="496751"/>
          </a:xfrm>
          <a:prstGeom prst="rect">
            <a:avLst/>
          </a:prstGeom>
        </p:spPr>
        <p:txBody>
          <a:bodyPr vert="horz" lIns="91577" tIns="45789" rIns="91577" bIns="45789" rtlCol="0" anchor="b"/>
          <a:lstStyle>
            <a:lvl1pPr algn="r">
              <a:defRPr sz="1200"/>
            </a:lvl1pPr>
          </a:lstStyle>
          <a:p>
            <a:fld id="{6D7B047B-4AE7-4398-B92B-324274E33C7C}" type="slidenum">
              <a:rPr lang="zh-TW" altLang="en-US" smtClean="0"/>
              <a:pPr/>
              <a:t>‹#›</a:t>
            </a:fld>
            <a:endParaRPr lang="zh-TW" altLang="en-US"/>
          </a:p>
        </p:txBody>
      </p:sp>
    </p:spTree>
    <p:extLst>
      <p:ext uri="{BB962C8B-B14F-4D97-AF65-F5344CB8AC3E}">
        <p14:creationId xmlns:p14="http://schemas.microsoft.com/office/powerpoint/2010/main" val="37901117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5659" cy="496411"/>
          </a:xfrm>
          <a:prstGeom prst="rect">
            <a:avLst/>
          </a:prstGeom>
        </p:spPr>
        <p:txBody>
          <a:bodyPr vert="horz" lIns="93317" tIns="46659" rIns="93317" bIns="46659" rtlCol="0"/>
          <a:lstStyle>
            <a:lvl1pPr algn="l">
              <a:defRPr sz="1200"/>
            </a:lvl1pPr>
          </a:lstStyle>
          <a:p>
            <a:endParaRPr lang="zh-TW" altLang="en-US"/>
          </a:p>
        </p:txBody>
      </p:sp>
      <p:sp>
        <p:nvSpPr>
          <p:cNvPr id="3" name="日期版面配置區 2"/>
          <p:cNvSpPr>
            <a:spLocks noGrp="1"/>
          </p:cNvSpPr>
          <p:nvPr>
            <p:ph type="dt" idx="1"/>
          </p:nvPr>
        </p:nvSpPr>
        <p:spPr>
          <a:xfrm>
            <a:off x="3850444" y="0"/>
            <a:ext cx="2945659" cy="496411"/>
          </a:xfrm>
          <a:prstGeom prst="rect">
            <a:avLst/>
          </a:prstGeom>
        </p:spPr>
        <p:txBody>
          <a:bodyPr vert="horz" lIns="93317" tIns="46659" rIns="93317" bIns="46659" rtlCol="0"/>
          <a:lstStyle>
            <a:lvl1pPr algn="r">
              <a:defRPr sz="1200"/>
            </a:lvl1pPr>
          </a:lstStyle>
          <a:p>
            <a:fld id="{2E30601C-112C-402A-A332-6644F08F1164}" type="datetimeFigureOut">
              <a:rPr lang="zh-TW" altLang="en-US" smtClean="0"/>
              <a:pPr/>
              <a:t>2026/4/29</a:t>
            </a:fld>
            <a:endParaRPr lang="zh-TW" altLang="en-US"/>
          </a:p>
        </p:txBody>
      </p:sp>
      <p:sp>
        <p:nvSpPr>
          <p:cNvPr id="4" name="投影片圖像版面配置區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3317" tIns="46659" rIns="93317" bIns="46659" rtlCol="0" anchor="ctr"/>
          <a:lstStyle/>
          <a:p>
            <a:endParaRPr lang="zh-TW" altLang="en-US"/>
          </a:p>
        </p:txBody>
      </p:sp>
      <p:sp>
        <p:nvSpPr>
          <p:cNvPr id="5" name="備忘稿版面配置區 4"/>
          <p:cNvSpPr>
            <a:spLocks noGrp="1"/>
          </p:cNvSpPr>
          <p:nvPr>
            <p:ph type="body" sz="quarter" idx="3"/>
          </p:nvPr>
        </p:nvSpPr>
        <p:spPr>
          <a:xfrm>
            <a:off x="679768" y="4715907"/>
            <a:ext cx="5438140" cy="4467701"/>
          </a:xfrm>
          <a:prstGeom prst="rect">
            <a:avLst/>
          </a:prstGeom>
        </p:spPr>
        <p:txBody>
          <a:bodyPr vert="horz" lIns="93317" tIns="46659" rIns="93317" bIns="46659"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9430091"/>
            <a:ext cx="2945659" cy="496411"/>
          </a:xfrm>
          <a:prstGeom prst="rect">
            <a:avLst/>
          </a:prstGeom>
        </p:spPr>
        <p:txBody>
          <a:bodyPr vert="horz" lIns="93317" tIns="46659" rIns="93317" bIns="46659"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50444" y="9430091"/>
            <a:ext cx="2945659" cy="496411"/>
          </a:xfrm>
          <a:prstGeom prst="rect">
            <a:avLst/>
          </a:prstGeom>
        </p:spPr>
        <p:txBody>
          <a:bodyPr vert="horz" lIns="93317" tIns="46659" rIns="93317" bIns="46659" rtlCol="0" anchor="b"/>
          <a:lstStyle>
            <a:lvl1pPr algn="r">
              <a:defRPr sz="1200"/>
            </a:lvl1pPr>
          </a:lstStyle>
          <a:p>
            <a:fld id="{6F8D7D0D-7588-4180-A9FA-13354D9FA7E5}" type="slidenum">
              <a:rPr lang="zh-TW" altLang="en-US" smtClean="0"/>
              <a:pPr/>
              <a:t>‹#›</a:t>
            </a:fld>
            <a:endParaRPr lang="zh-TW" altLang="en-US"/>
          </a:p>
        </p:txBody>
      </p:sp>
    </p:spTree>
    <p:extLst>
      <p:ext uri="{BB962C8B-B14F-4D97-AF65-F5344CB8AC3E}">
        <p14:creationId xmlns:p14="http://schemas.microsoft.com/office/powerpoint/2010/main" val="2522456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6147"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a:p>
        </p:txBody>
      </p:sp>
      <p:sp>
        <p:nvSpPr>
          <p:cNvPr id="6148" name="投影片編號版面配置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A392C6C-07D6-4E7F-A46F-1E833FB93CDF}" type="slidenum">
              <a:rPr lang="zh-TW" altLang="en-US" smtClean="0"/>
              <a:pPr/>
              <a:t>1</a:t>
            </a:fld>
            <a:endParaRPr lang="zh-TW"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a:t>按一下以編輯母片標題樣式</a:t>
            </a:r>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p>
        </p:txBody>
      </p:sp>
      <p:sp>
        <p:nvSpPr>
          <p:cNvPr id="4" name="日期版面配置區 3"/>
          <p:cNvSpPr>
            <a:spLocks noGrp="1"/>
          </p:cNvSpPr>
          <p:nvPr>
            <p:ph type="dt" sz="half" idx="10"/>
          </p:nvPr>
        </p:nvSpPr>
        <p:spPr/>
        <p:txBody>
          <a:bodyPr/>
          <a:lstStyle>
            <a:lvl1pPr>
              <a:defRPr/>
            </a:lvl1pPr>
          </a:lstStyle>
          <a:p>
            <a:pPr>
              <a:defRPr/>
            </a:pPr>
            <a:fld id="{C97752E7-2642-401A-9DDF-9D8BB3DD7A24}" type="datetimeFigureOut">
              <a:rPr lang="zh-TW" altLang="en-US"/>
              <a:pPr>
                <a:defRPr/>
              </a:pPr>
              <a:t>2026/4/29</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83D13E14-601E-46B1-8A93-1A16918973FC}" type="slidenum">
              <a:rPr lang="zh-TW" altLang="en-US"/>
              <a:pPr>
                <a:defRPr/>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lvl1pPr>
              <a:defRPr/>
            </a:lvl1pPr>
          </a:lstStyle>
          <a:p>
            <a:pPr>
              <a:defRPr/>
            </a:pPr>
            <a:fld id="{C3BCCE41-C987-45AC-9DDF-434244EE148C}" type="datetimeFigureOut">
              <a:rPr lang="zh-TW" altLang="en-US"/>
              <a:pPr>
                <a:defRPr/>
              </a:pPr>
              <a:t>2026/4/29</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2751B63B-174C-4A9A-BF17-D5FEB1BA97F9}" type="slidenum">
              <a:rPr lang="zh-TW" altLang="en-US"/>
              <a:pPr>
                <a:defRPr/>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lvl1pPr>
              <a:defRPr/>
            </a:lvl1pPr>
          </a:lstStyle>
          <a:p>
            <a:pPr>
              <a:defRPr/>
            </a:pPr>
            <a:fld id="{D8CAC97C-D05D-45E4-BCE5-133624DB1673}" type="datetimeFigureOut">
              <a:rPr lang="zh-TW" altLang="en-US"/>
              <a:pPr>
                <a:defRPr/>
              </a:pPr>
              <a:t>2026/4/29</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F26D8E1D-4662-4BCF-B824-AD7695788233}" type="slidenum">
              <a:rPr lang="zh-TW" altLang="en-US"/>
              <a:pPr>
                <a:defRPr/>
              </a:pPr>
              <a:t>‹#›</a:t>
            </a:fld>
            <a:endParaRPr lang="zh-TW"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標題及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文字版面配置區 2"/>
          <p:cNvSpPr>
            <a:spLocks noGrp="1"/>
          </p:cNvSpPr>
          <p:nvPr>
            <p:ph type="body"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lvl1pPr>
              <a:defRPr/>
            </a:lvl1pPr>
          </a:lstStyle>
          <a:p>
            <a:pPr>
              <a:defRPr/>
            </a:pPr>
            <a:fld id="{D314BE75-2FF7-4FF5-AAD2-C475D0926F94}" type="datetimeFigureOut">
              <a:rPr lang="zh-TW" altLang="en-US"/>
              <a:pPr>
                <a:defRPr/>
              </a:pPr>
              <a:t>2026/4/29</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0749576C-8AD3-4BED-B1DA-1AB5F5D51288}" type="slidenum">
              <a:rPr lang="zh-TW" altLang="en-US"/>
              <a:pPr>
                <a:defRPr/>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lvl1pPr>
              <a:defRPr/>
            </a:lvl1pPr>
          </a:lstStyle>
          <a:p>
            <a:pPr>
              <a:defRPr/>
            </a:pPr>
            <a:fld id="{A8E2F4CF-1900-4023-842B-C95C45968293}" type="datetimeFigureOut">
              <a:rPr lang="zh-TW" altLang="en-US"/>
              <a:pPr>
                <a:defRPr/>
              </a:pPr>
              <a:t>2026/4/29</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38AA0F30-D6DA-47FC-916B-91D74EC82D1C}" type="slidenum">
              <a:rPr lang="zh-TW" altLang="en-US"/>
              <a:pPr>
                <a:defRPr/>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日期版面配置區 3"/>
          <p:cNvSpPr>
            <a:spLocks noGrp="1"/>
          </p:cNvSpPr>
          <p:nvPr>
            <p:ph type="dt" sz="half" idx="10"/>
          </p:nvPr>
        </p:nvSpPr>
        <p:spPr/>
        <p:txBody>
          <a:bodyPr/>
          <a:lstStyle>
            <a:lvl1pPr>
              <a:defRPr/>
            </a:lvl1pPr>
          </a:lstStyle>
          <a:p>
            <a:pPr>
              <a:defRPr/>
            </a:pPr>
            <a:fld id="{1E933DA5-41D3-4FA8-BBEE-CF8F0F8996FB}" type="datetimeFigureOut">
              <a:rPr lang="zh-TW" altLang="en-US"/>
              <a:pPr>
                <a:defRPr/>
              </a:pPr>
              <a:t>2026/4/29</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E27F7F71-F8DA-4BDD-AFA2-B61A56B30339}" type="slidenum">
              <a:rPr lang="zh-TW" altLang="en-US"/>
              <a:pPr>
                <a:defRPr/>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3"/>
          <p:cNvSpPr>
            <a:spLocks noGrp="1"/>
          </p:cNvSpPr>
          <p:nvPr>
            <p:ph type="dt" sz="half" idx="10"/>
          </p:nvPr>
        </p:nvSpPr>
        <p:spPr/>
        <p:txBody>
          <a:bodyPr/>
          <a:lstStyle>
            <a:lvl1pPr>
              <a:defRPr/>
            </a:lvl1pPr>
          </a:lstStyle>
          <a:p>
            <a:pPr>
              <a:defRPr/>
            </a:pPr>
            <a:fld id="{6861FA8E-F7B3-4A08-B74B-88CD628BB779}" type="datetimeFigureOut">
              <a:rPr lang="zh-TW" altLang="en-US"/>
              <a:pPr>
                <a:defRPr/>
              </a:pPr>
              <a:t>2026/4/29</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39734F59-4931-4516-9BDB-9FBF92D8B031}" type="slidenum">
              <a:rPr lang="zh-TW" altLang="en-US"/>
              <a:pPr>
                <a:defRPr/>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3"/>
          <p:cNvSpPr>
            <a:spLocks noGrp="1"/>
          </p:cNvSpPr>
          <p:nvPr>
            <p:ph type="dt" sz="half" idx="10"/>
          </p:nvPr>
        </p:nvSpPr>
        <p:spPr/>
        <p:txBody>
          <a:bodyPr/>
          <a:lstStyle>
            <a:lvl1pPr>
              <a:defRPr/>
            </a:lvl1pPr>
          </a:lstStyle>
          <a:p>
            <a:pPr>
              <a:defRPr/>
            </a:pPr>
            <a:fld id="{D96E0607-EF5F-41BE-8FDA-F061749E3A60}" type="datetimeFigureOut">
              <a:rPr lang="zh-TW" altLang="en-US"/>
              <a:pPr>
                <a:defRPr/>
              </a:pPr>
              <a:t>2026/4/29</a:t>
            </a:fld>
            <a:endParaRPr lang="zh-TW" altLang="en-US"/>
          </a:p>
        </p:txBody>
      </p:sp>
      <p:sp>
        <p:nvSpPr>
          <p:cNvPr id="8" name="頁尾版面配置區 4"/>
          <p:cNvSpPr>
            <a:spLocks noGrp="1"/>
          </p:cNvSpPr>
          <p:nvPr>
            <p:ph type="ftr" sz="quarter" idx="11"/>
          </p:nvPr>
        </p:nvSpPr>
        <p:spPr/>
        <p:txBody>
          <a:bodyPr/>
          <a:lstStyle>
            <a:lvl1pPr>
              <a:defRPr/>
            </a:lvl1pPr>
          </a:lstStyle>
          <a:p>
            <a:pPr>
              <a:defRPr/>
            </a:pPr>
            <a:endParaRPr lang="zh-TW" altLang="en-US"/>
          </a:p>
        </p:txBody>
      </p:sp>
      <p:sp>
        <p:nvSpPr>
          <p:cNvPr id="9" name="投影片編號版面配置區 5"/>
          <p:cNvSpPr>
            <a:spLocks noGrp="1"/>
          </p:cNvSpPr>
          <p:nvPr>
            <p:ph type="sldNum" sz="quarter" idx="12"/>
          </p:nvPr>
        </p:nvSpPr>
        <p:spPr/>
        <p:txBody>
          <a:bodyPr/>
          <a:lstStyle>
            <a:lvl1pPr>
              <a:defRPr/>
            </a:lvl1pPr>
          </a:lstStyle>
          <a:p>
            <a:pPr>
              <a:defRPr/>
            </a:pPr>
            <a:fld id="{A77F9E95-0935-416C-90A0-FBBD1470BD34}" type="slidenum">
              <a:rPr lang="zh-TW" altLang="en-US"/>
              <a:pPr>
                <a:defRPr/>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3"/>
          <p:cNvSpPr>
            <a:spLocks noGrp="1"/>
          </p:cNvSpPr>
          <p:nvPr>
            <p:ph type="dt" sz="half" idx="10"/>
          </p:nvPr>
        </p:nvSpPr>
        <p:spPr/>
        <p:txBody>
          <a:bodyPr/>
          <a:lstStyle>
            <a:lvl1pPr>
              <a:defRPr/>
            </a:lvl1pPr>
          </a:lstStyle>
          <a:p>
            <a:pPr>
              <a:defRPr/>
            </a:pPr>
            <a:fld id="{FBC4F5AE-5174-4A2C-9426-B21DFD8F869C}" type="datetimeFigureOut">
              <a:rPr lang="zh-TW" altLang="en-US"/>
              <a:pPr>
                <a:defRPr/>
              </a:pPr>
              <a:t>2026/4/29</a:t>
            </a:fld>
            <a:endParaRPr lang="zh-TW" altLang="en-US"/>
          </a:p>
        </p:txBody>
      </p:sp>
      <p:sp>
        <p:nvSpPr>
          <p:cNvPr id="4" name="頁尾版面配置區 4"/>
          <p:cNvSpPr>
            <a:spLocks noGrp="1"/>
          </p:cNvSpPr>
          <p:nvPr>
            <p:ph type="ftr" sz="quarter" idx="11"/>
          </p:nvPr>
        </p:nvSpPr>
        <p:spPr/>
        <p:txBody>
          <a:bodyPr/>
          <a:lstStyle>
            <a:lvl1pPr>
              <a:defRPr/>
            </a:lvl1pPr>
          </a:lstStyle>
          <a:p>
            <a:pPr>
              <a:defRPr/>
            </a:pPr>
            <a:endParaRPr lang="zh-TW" altLang="en-US"/>
          </a:p>
        </p:txBody>
      </p:sp>
      <p:sp>
        <p:nvSpPr>
          <p:cNvPr id="5" name="投影片編號版面配置區 5"/>
          <p:cNvSpPr>
            <a:spLocks noGrp="1"/>
          </p:cNvSpPr>
          <p:nvPr>
            <p:ph type="sldNum" sz="quarter" idx="12"/>
          </p:nvPr>
        </p:nvSpPr>
        <p:spPr/>
        <p:txBody>
          <a:bodyPr/>
          <a:lstStyle>
            <a:lvl1pPr>
              <a:defRPr/>
            </a:lvl1pPr>
          </a:lstStyle>
          <a:p>
            <a:pPr>
              <a:defRPr/>
            </a:pPr>
            <a:fld id="{A601A665-8C85-4554-9DB9-59C173B8B0C3}" type="slidenum">
              <a:rPr lang="zh-TW" altLang="en-US"/>
              <a:pPr>
                <a:defRPr/>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a:defRPr/>
            </a:pPr>
            <a:fld id="{55419704-8102-4CF6-B1C2-07E039FA785F}" type="datetimeFigureOut">
              <a:rPr lang="zh-TW" altLang="en-US"/>
              <a:pPr>
                <a:defRPr/>
              </a:pPr>
              <a:t>2026/4/29</a:t>
            </a:fld>
            <a:endParaRPr lang="zh-TW" altLang="en-US"/>
          </a:p>
        </p:txBody>
      </p:sp>
      <p:sp>
        <p:nvSpPr>
          <p:cNvPr id="3" name="頁尾版面配置區 4"/>
          <p:cNvSpPr>
            <a:spLocks noGrp="1"/>
          </p:cNvSpPr>
          <p:nvPr>
            <p:ph type="ftr" sz="quarter" idx="11"/>
          </p:nvPr>
        </p:nvSpPr>
        <p:spPr/>
        <p:txBody>
          <a:bodyPr/>
          <a:lstStyle>
            <a:lvl1pPr>
              <a:defRPr/>
            </a:lvl1pPr>
          </a:lstStyle>
          <a:p>
            <a:pPr>
              <a:defRPr/>
            </a:pPr>
            <a:endParaRPr lang="zh-TW" altLang="en-US"/>
          </a:p>
        </p:txBody>
      </p:sp>
      <p:sp>
        <p:nvSpPr>
          <p:cNvPr id="4" name="投影片編號版面配置區 5"/>
          <p:cNvSpPr>
            <a:spLocks noGrp="1"/>
          </p:cNvSpPr>
          <p:nvPr>
            <p:ph type="sldNum" sz="quarter" idx="12"/>
          </p:nvPr>
        </p:nvSpPr>
        <p:spPr/>
        <p:txBody>
          <a:bodyPr/>
          <a:lstStyle>
            <a:lvl1pPr>
              <a:defRPr/>
            </a:lvl1pPr>
          </a:lstStyle>
          <a:p>
            <a:pPr>
              <a:defRPr/>
            </a:pPr>
            <a:fld id="{DF7A8C6B-C7F9-44CC-9512-30A99B1E2C69}" type="slidenum">
              <a:rPr lang="zh-TW" altLang="en-US"/>
              <a:pPr>
                <a:defRPr/>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日期版面配置區 3"/>
          <p:cNvSpPr>
            <a:spLocks noGrp="1"/>
          </p:cNvSpPr>
          <p:nvPr>
            <p:ph type="dt" sz="half" idx="10"/>
          </p:nvPr>
        </p:nvSpPr>
        <p:spPr/>
        <p:txBody>
          <a:bodyPr/>
          <a:lstStyle>
            <a:lvl1pPr>
              <a:defRPr/>
            </a:lvl1pPr>
          </a:lstStyle>
          <a:p>
            <a:pPr>
              <a:defRPr/>
            </a:pPr>
            <a:fld id="{AFD2B3A0-C976-4748-8400-C801B62FE942}" type="datetimeFigureOut">
              <a:rPr lang="zh-TW" altLang="en-US"/>
              <a:pPr>
                <a:defRPr/>
              </a:pPr>
              <a:t>2026/4/29</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EE4491D8-BAE1-4DC0-AE8C-6F97E122EFFA}" type="slidenum">
              <a:rPr lang="zh-TW" altLang="en-US"/>
              <a:pPr>
                <a:defRPr/>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日期版面配置區 3"/>
          <p:cNvSpPr>
            <a:spLocks noGrp="1"/>
          </p:cNvSpPr>
          <p:nvPr>
            <p:ph type="dt" sz="half" idx="10"/>
          </p:nvPr>
        </p:nvSpPr>
        <p:spPr/>
        <p:txBody>
          <a:bodyPr/>
          <a:lstStyle>
            <a:lvl1pPr>
              <a:defRPr/>
            </a:lvl1pPr>
          </a:lstStyle>
          <a:p>
            <a:pPr>
              <a:defRPr/>
            </a:pPr>
            <a:fld id="{2A6D19C8-7633-4DDD-8C0A-EBCA72206724}" type="datetimeFigureOut">
              <a:rPr lang="zh-TW" altLang="en-US"/>
              <a:pPr>
                <a:defRPr/>
              </a:pPr>
              <a:t>2026/4/29</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705A4344-5A9B-40CB-B3AB-162745975F7C}" type="slidenum">
              <a:rPr lang="zh-TW" altLang="en-US"/>
              <a:pPr>
                <a:defRPr/>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標題版面配置區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027" name="文字版面配置區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kumimoji="0" sz="1200" smtClean="0">
                <a:solidFill>
                  <a:schemeClr val="tx1">
                    <a:tint val="75000"/>
                  </a:schemeClr>
                </a:solidFill>
                <a:latin typeface="+mn-lt"/>
                <a:ea typeface="+mn-ea"/>
              </a:defRPr>
            </a:lvl1pPr>
          </a:lstStyle>
          <a:p>
            <a:pPr>
              <a:defRPr/>
            </a:pPr>
            <a:fld id="{22FAA525-4E3F-445E-9E6E-60C1498288EE}" type="datetimeFigureOut">
              <a:rPr lang="zh-TW" altLang="en-US"/>
              <a:pPr>
                <a:defRPr/>
              </a:pPr>
              <a:t>2026/4/29</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kumimoji="0" sz="1200" smtClean="0">
                <a:solidFill>
                  <a:schemeClr val="tx1">
                    <a:tint val="75000"/>
                  </a:schemeClr>
                </a:solidFill>
                <a:latin typeface="+mn-lt"/>
                <a:ea typeface="+mn-ea"/>
              </a:defRPr>
            </a:lvl1pPr>
          </a:lstStyle>
          <a:p>
            <a:pPr>
              <a:defRPr/>
            </a:pPr>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kumimoji="0" sz="1200" smtClean="0">
                <a:solidFill>
                  <a:schemeClr val="tx1">
                    <a:tint val="75000"/>
                  </a:schemeClr>
                </a:solidFill>
                <a:latin typeface="+mn-lt"/>
                <a:ea typeface="+mn-ea"/>
              </a:defRPr>
            </a:lvl1pPr>
          </a:lstStyle>
          <a:p>
            <a:pPr>
              <a:defRPr/>
            </a:pPr>
            <a:fld id="{EBA2F934-26C1-4442-8F11-5173DB53F0A5}" type="slidenum">
              <a:rPr lang="zh-TW" altLang="en-US"/>
              <a:pPr>
                <a:defRPr/>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ea typeface="新細明體" pitchFamily="18" charset="-120"/>
        </a:defRPr>
      </a:lvl2pPr>
      <a:lvl3pPr algn="ctr" rtl="0" fontAlgn="base">
        <a:spcBef>
          <a:spcPct val="0"/>
        </a:spcBef>
        <a:spcAft>
          <a:spcPct val="0"/>
        </a:spcAft>
        <a:defRPr sz="4400">
          <a:solidFill>
            <a:schemeClr val="tx1"/>
          </a:solidFill>
          <a:latin typeface="Calibri" pitchFamily="34" charset="0"/>
          <a:ea typeface="新細明體" pitchFamily="18" charset="-120"/>
        </a:defRPr>
      </a:lvl3pPr>
      <a:lvl4pPr algn="ctr" rtl="0" fontAlgn="base">
        <a:spcBef>
          <a:spcPct val="0"/>
        </a:spcBef>
        <a:spcAft>
          <a:spcPct val="0"/>
        </a:spcAft>
        <a:defRPr sz="4400">
          <a:solidFill>
            <a:schemeClr val="tx1"/>
          </a:solidFill>
          <a:latin typeface="Calibri" pitchFamily="34" charset="0"/>
          <a:ea typeface="新細明體" pitchFamily="18" charset="-120"/>
        </a:defRPr>
      </a:lvl4pPr>
      <a:lvl5pPr algn="ctr" rtl="0" fontAlgn="base">
        <a:spcBef>
          <a:spcPct val="0"/>
        </a:spcBef>
        <a:spcAft>
          <a:spcPct val="0"/>
        </a:spcAft>
        <a:defRPr sz="4400">
          <a:solidFill>
            <a:schemeClr val="tx1"/>
          </a:solidFill>
          <a:latin typeface="Calibri" pitchFamily="34" charset="0"/>
          <a:ea typeface="新細明體" pitchFamily="18" charset="-120"/>
        </a:defRPr>
      </a:lvl5pPr>
      <a:lvl6pPr marL="457200" algn="ctr" rtl="0" fontAlgn="base">
        <a:spcBef>
          <a:spcPct val="0"/>
        </a:spcBef>
        <a:spcAft>
          <a:spcPct val="0"/>
        </a:spcAft>
        <a:defRPr sz="4400">
          <a:solidFill>
            <a:schemeClr val="tx1"/>
          </a:solidFill>
          <a:latin typeface="Calibri" pitchFamily="34" charset="0"/>
          <a:ea typeface="新細明體" pitchFamily="18" charset="-120"/>
        </a:defRPr>
      </a:lvl6pPr>
      <a:lvl7pPr marL="914400" algn="ctr" rtl="0" fontAlgn="base">
        <a:spcBef>
          <a:spcPct val="0"/>
        </a:spcBef>
        <a:spcAft>
          <a:spcPct val="0"/>
        </a:spcAft>
        <a:defRPr sz="4400">
          <a:solidFill>
            <a:schemeClr val="tx1"/>
          </a:solidFill>
          <a:latin typeface="Calibri" pitchFamily="34" charset="0"/>
          <a:ea typeface="新細明體" pitchFamily="18" charset="-120"/>
        </a:defRPr>
      </a:lvl7pPr>
      <a:lvl8pPr marL="1371600" algn="ctr" rtl="0" fontAlgn="base">
        <a:spcBef>
          <a:spcPct val="0"/>
        </a:spcBef>
        <a:spcAft>
          <a:spcPct val="0"/>
        </a:spcAft>
        <a:defRPr sz="4400">
          <a:solidFill>
            <a:schemeClr val="tx1"/>
          </a:solidFill>
          <a:latin typeface="Calibri" pitchFamily="34" charset="0"/>
          <a:ea typeface="新細明體" pitchFamily="18" charset="-120"/>
        </a:defRPr>
      </a:lvl8pPr>
      <a:lvl9pPr marL="1828800" algn="ctr" rtl="0" fontAlgn="base">
        <a:spcBef>
          <a:spcPct val="0"/>
        </a:spcBef>
        <a:spcAft>
          <a:spcPct val="0"/>
        </a:spcAft>
        <a:defRPr sz="4400">
          <a:solidFill>
            <a:schemeClr val="tx1"/>
          </a:solidFill>
          <a:latin typeface="Calibri" pitchFamily="34" charset="0"/>
          <a:ea typeface="新細明體" pitchFamily="18" charset="-12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標題 1"/>
          <p:cNvSpPr>
            <a:spLocks/>
          </p:cNvSpPr>
          <p:nvPr/>
        </p:nvSpPr>
        <p:spPr bwMode="auto">
          <a:xfrm>
            <a:off x="500062" y="620689"/>
            <a:ext cx="8143875" cy="2016224"/>
          </a:xfrm>
          <a:prstGeom prst="rect">
            <a:avLst/>
          </a:prstGeom>
          <a:noFill/>
          <a:ln w="9525">
            <a:noFill/>
            <a:miter lim="800000"/>
            <a:headEnd/>
            <a:tailEnd/>
          </a:ln>
        </p:spPr>
        <p:txBody>
          <a:bodyPr anchor="ctr"/>
          <a:lstStyle/>
          <a:p>
            <a:pPr algn="ctr"/>
            <a:r>
              <a:rPr lang="zh-TW" altLang="en-US" sz="3200" b="1" dirty="0">
                <a:solidFill>
                  <a:srgbClr val="FF0000"/>
                </a:solidFill>
                <a:latin typeface="標楷體" pitchFamily="65" charset="-120"/>
                <a:ea typeface="標楷體" pitchFamily="65" charset="-120"/>
                <a:cs typeface="Times New Roman" pitchFamily="18" charset="0"/>
              </a:rPr>
              <a:t>經濟部</a:t>
            </a:r>
            <a:r>
              <a:rPr lang="en-US" altLang="zh-TW" sz="3200" b="1" dirty="0">
                <a:solidFill>
                  <a:srgbClr val="FF0000"/>
                </a:solidFill>
                <a:latin typeface="Times New Roman" pitchFamily="18" charset="0"/>
                <a:ea typeface="標楷體" pitchFamily="65" charset="-120"/>
                <a:cs typeface="Times New Roman" pitchFamily="18" charset="0"/>
              </a:rPr>
              <a:t>A</a:t>
            </a:r>
            <a:r>
              <a:rPr lang="en-US" altLang="zh-TW" sz="3200" b="1" baseline="30000" dirty="0">
                <a:solidFill>
                  <a:srgbClr val="FF0000"/>
                </a:solidFill>
                <a:latin typeface="Times New Roman" pitchFamily="18" charset="0"/>
                <a:ea typeface="標楷體" pitchFamily="65" charset="-120"/>
                <a:cs typeface="Times New Roman" pitchFamily="18" charset="0"/>
              </a:rPr>
              <a:t>+</a:t>
            </a:r>
            <a:r>
              <a:rPr lang="zh-TW" altLang="en-US" sz="3200" b="1" dirty="0">
                <a:solidFill>
                  <a:srgbClr val="FF0000"/>
                </a:solidFill>
                <a:latin typeface="標楷體" pitchFamily="65" charset="-120"/>
                <a:ea typeface="標楷體" pitchFamily="65" charset="-120"/>
                <a:cs typeface="Times New Roman" pitchFamily="18" charset="0"/>
              </a:rPr>
              <a:t>企業創新研發淬鍊計畫</a:t>
            </a:r>
            <a:br>
              <a:rPr lang="zh-TW" altLang="en-US" sz="2000" b="1" dirty="0">
                <a:solidFill>
                  <a:srgbClr val="FF0000"/>
                </a:solidFill>
                <a:latin typeface="標楷體" pitchFamily="65" charset="-120"/>
                <a:ea typeface="標楷體" pitchFamily="65" charset="-120"/>
                <a:cs typeface="Times New Roman" pitchFamily="18" charset="0"/>
              </a:rPr>
            </a:br>
            <a:r>
              <a:rPr lang="en-US" altLang="zh-TW" sz="3200" b="1" dirty="0">
                <a:solidFill>
                  <a:srgbClr val="FF0000"/>
                </a:solidFill>
                <a:latin typeface="標楷體" pitchFamily="65" charset="-120"/>
                <a:ea typeface="標楷體" pitchFamily="65" charset="-120"/>
                <a:cs typeface="Times New Roman" pitchFamily="18" charset="0"/>
              </a:rPr>
              <a:t>—</a:t>
            </a:r>
            <a:r>
              <a:rPr lang="zh-TW" altLang="en-US" sz="3200" b="1" dirty="0">
                <a:solidFill>
                  <a:srgbClr val="FF0000"/>
                </a:solidFill>
                <a:latin typeface="標楷體" pitchFamily="65" charset="-120"/>
                <a:ea typeface="標楷體" pitchFamily="65" charset="-120"/>
                <a:cs typeface="Times New Roman" pitchFamily="18" charset="0"/>
              </a:rPr>
              <a:t>次世代通訊計畫</a:t>
            </a:r>
            <a:br>
              <a:rPr lang="zh-TW" altLang="en-US" sz="3200" b="1" dirty="0">
                <a:solidFill>
                  <a:srgbClr val="FF0000"/>
                </a:solidFill>
                <a:latin typeface="標楷體" pitchFamily="65" charset="-120"/>
                <a:ea typeface="標楷體" pitchFamily="65" charset="-120"/>
                <a:cs typeface="Times New Roman" pitchFamily="18" charset="0"/>
              </a:rPr>
            </a:br>
            <a:r>
              <a:rPr lang="zh-TW" altLang="en-US" sz="3200" b="1" dirty="0">
                <a:solidFill>
                  <a:srgbClr val="FF0000"/>
                </a:solidFill>
                <a:latin typeface="標楷體" pitchFamily="65" charset="-120"/>
                <a:ea typeface="標楷體" pitchFamily="65" charset="-120"/>
                <a:cs typeface="Times New Roman" pitchFamily="18" charset="0"/>
              </a:rPr>
              <a:t>     構想溝通簡報		</a:t>
            </a:r>
            <a:endParaRPr lang="en-US" altLang="zh-TW" b="1" dirty="0">
              <a:solidFill>
                <a:srgbClr val="595959"/>
              </a:solidFill>
              <a:latin typeface="標楷體" pitchFamily="65" charset="-120"/>
              <a:ea typeface="標楷體" pitchFamily="65" charset="-120"/>
              <a:cs typeface="Times New Roman" pitchFamily="18" charset="0"/>
            </a:endParaRPr>
          </a:p>
        </p:txBody>
      </p:sp>
      <p:sp>
        <p:nvSpPr>
          <p:cNvPr id="3075" name="副標題 2"/>
          <p:cNvSpPr>
            <a:spLocks/>
          </p:cNvSpPr>
          <p:nvPr/>
        </p:nvSpPr>
        <p:spPr bwMode="auto">
          <a:xfrm>
            <a:off x="251520" y="2996952"/>
            <a:ext cx="8572500" cy="2686050"/>
          </a:xfrm>
          <a:prstGeom prst="rect">
            <a:avLst/>
          </a:prstGeom>
          <a:noFill/>
          <a:ln w="9525">
            <a:noFill/>
            <a:miter lim="800000"/>
            <a:headEnd/>
            <a:tailEnd/>
          </a:ln>
        </p:spPr>
        <p:txBody>
          <a:bodyPr/>
          <a:lstStyle/>
          <a:p>
            <a:pPr algn="ctr">
              <a:lnSpc>
                <a:spcPct val="90000"/>
              </a:lnSpc>
              <a:spcBef>
                <a:spcPct val="20000"/>
              </a:spcBef>
              <a:buFont typeface="Wingdings" pitchFamily="2" charset="2"/>
              <a:buNone/>
            </a:pPr>
            <a:r>
              <a:rPr lang="en-US" altLang="zh-TW" sz="3000" b="1" dirty="0">
                <a:solidFill>
                  <a:srgbClr val="0D0D0D"/>
                </a:solidFill>
                <a:latin typeface="Times New Roman" pitchFamily="18" charset="0"/>
                <a:ea typeface="標楷體" pitchFamily="65" charset="-120"/>
                <a:cs typeface="Times New Roman" pitchFamily="18" charset="0"/>
              </a:rPr>
              <a:t>XXXX</a:t>
            </a:r>
            <a:r>
              <a:rPr lang="zh-TW" altLang="en-US" sz="3000" b="1" dirty="0">
                <a:solidFill>
                  <a:srgbClr val="0D0D0D"/>
                </a:solidFill>
                <a:latin typeface="Times New Roman" pitchFamily="18" charset="0"/>
                <a:ea typeface="標楷體" pitchFamily="65" charset="-120"/>
                <a:cs typeface="Times New Roman" pitchFamily="18" charset="0"/>
              </a:rPr>
              <a:t>計畫</a:t>
            </a:r>
          </a:p>
          <a:p>
            <a:pPr algn="ctr">
              <a:lnSpc>
                <a:spcPct val="90000"/>
              </a:lnSpc>
              <a:spcBef>
                <a:spcPct val="20000"/>
              </a:spcBef>
              <a:buFont typeface="Wingdings" pitchFamily="2" charset="2"/>
              <a:buNone/>
            </a:pPr>
            <a:r>
              <a:rPr lang="en-US" altLang="zh-TW" dirty="0">
                <a:solidFill>
                  <a:srgbClr val="595959"/>
                </a:solidFill>
                <a:latin typeface="Times New Roman" pitchFamily="18" charset="0"/>
                <a:ea typeface="標楷體" pitchFamily="65" charset="-120"/>
                <a:cs typeface="Times New Roman" pitchFamily="18" charset="0"/>
              </a:rPr>
              <a:t>(※</a:t>
            </a:r>
            <a:r>
              <a:rPr lang="zh-TW" altLang="en-US" dirty="0">
                <a:solidFill>
                  <a:srgbClr val="595959"/>
                </a:solidFill>
                <a:latin typeface="Times New Roman" pitchFamily="18" charset="0"/>
                <a:ea typeface="標楷體" pitchFamily="65" charset="-120"/>
                <a:cs typeface="Times New Roman" pitchFamily="18" charset="0"/>
              </a:rPr>
              <a:t>請輸入計畫名稱，此行請於列印時刪除</a:t>
            </a:r>
            <a:r>
              <a:rPr lang="en-US" altLang="zh-TW" dirty="0">
                <a:solidFill>
                  <a:srgbClr val="595959"/>
                </a:solidFill>
                <a:latin typeface="Times New Roman" pitchFamily="18" charset="0"/>
                <a:ea typeface="標楷體" pitchFamily="65" charset="-120"/>
                <a:cs typeface="Times New Roman" pitchFamily="18" charset="0"/>
              </a:rPr>
              <a:t>)</a:t>
            </a:r>
            <a:r>
              <a:rPr lang="en-US" altLang="zh-TW" sz="2100" dirty="0">
                <a:solidFill>
                  <a:srgbClr val="595959"/>
                </a:solidFill>
                <a:latin typeface="Times New Roman" pitchFamily="18" charset="0"/>
                <a:ea typeface="標楷體" pitchFamily="65" charset="-120"/>
                <a:cs typeface="Times New Roman" pitchFamily="18" charset="0"/>
              </a:rPr>
              <a:t>	</a:t>
            </a:r>
          </a:p>
          <a:p>
            <a:pPr algn="ctr">
              <a:lnSpc>
                <a:spcPct val="90000"/>
              </a:lnSpc>
              <a:spcBef>
                <a:spcPct val="20000"/>
              </a:spcBef>
              <a:buFont typeface="Wingdings" pitchFamily="2" charset="2"/>
              <a:buNone/>
            </a:pPr>
            <a:r>
              <a:rPr lang="zh-TW" altLang="en-US" sz="3000" b="1" dirty="0">
                <a:solidFill>
                  <a:srgbClr val="0D0D0D"/>
                </a:solidFill>
                <a:latin typeface="Times New Roman" pitchFamily="18" charset="0"/>
                <a:ea typeface="標楷體" pitchFamily="65" charset="-120"/>
                <a:cs typeface="Times New Roman" pitchFamily="18" charset="0"/>
              </a:rPr>
              <a:t> 申請單位名稱</a:t>
            </a:r>
            <a:r>
              <a:rPr lang="zh-TW" altLang="en-US" sz="3000" dirty="0">
                <a:solidFill>
                  <a:srgbClr val="0D0D0D"/>
                </a:solidFill>
                <a:latin typeface="Times New Roman" pitchFamily="18" charset="0"/>
                <a:ea typeface="標楷體" pitchFamily="65" charset="-120"/>
                <a:cs typeface="Times New Roman" pitchFamily="18" charset="0"/>
              </a:rPr>
              <a:t>	</a:t>
            </a:r>
          </a:p>
          <a:p>
            <a:pPr algn="ctr">
              <a:lnSpc>
                <a:spcPct val="90000"/>
              </a:lnSpc>
              <a:spcBef>
                <a:spcPct val="20000"/>
              </a:spcBef>
              <a:buFont typeface="Wingdings" pitchFamily="2" charset="2"/>
              <a:buNone/>
            </a:pPr>
            <a:r>
              <a:rPr lang="en-US" altLang="zh-TW" dirty="0">
                <a:solidFill>
                  <a:srgbClr val="595959"/>
                </a:solidFill>
                <a:latin typeface="Times New Roman" pitchFamily="18" charset="0"/>
                <a:ea typeface="標楷體" pitchFamily="65" charset="-120"/>
                <a:cs typeface="Times New Roman" pitchFamily="18" charset="0"/>
              </a:rPr>
              <a:t>(※</a:t>
            </a:r>
            <a:r>
              <a:rPr lang="zh-TW" altLang="en-US" dirty="0">
                <a:solidFill>
                  <a:srgbClr val="595959"/>
                </a:solidFill>
                <a:latin typeface="Times New Roman" pitchFamily="18" charset="0"/>
                <a:ea typeface="標楷體" pitchFamily="65" charset="-120"/>
                <a:cs typeface="Times New Roman" pitchFamily="18" charset="0"/>
              </a:rPr>
              <a:t>請輸入執行廠商／研究機構名稱，此行請於列印時刪除</a:t>
            </a:r>
            <a:r>
              <a:rPr lang="en-US" altLang="zh-TW" dirty="0">
                <a:solidFill>
                  <a:srgbClr val="595959"/>
                </a:solidFill>
                <a:latin typeface="Times New Roman" pitchFamily="18" charset="0"/>
                <a:ea typeface="標楷體" pitchFamily="65" charset="-120"/>
                <a:cs typeface="Times New Roman" pitchFamily="18" charset="0"/>
              </a:rPr>
              <a:t>)</a:t>
            </a:r>
            <a:r>
              <a:rPr lang="en-US" altLang="zh-TW" sz="2100" dirty="0">
                <a:solidFill>
                  <a:srgbClr val="595959"/>
                </a:solidFill>
                <a:latin typeface="Times New Roman" pitchFamily="18" charset="0"/>
                <a:ea typeface="標楷體" pitchFamily="65" charset="-120"/>
                <a:cs typeface="Times New Roman" pitchFamily="18" charset="0"/>
              </a:rPr>
              <a:t>	</a:t>
            </a:r>
          </a:p>
          <a:p>
            <a:pPr algn="ctr">
              <a:lnSpc>
                <a:spcPct val="90000"/>
              </a:lnSpc>
              <a:spcBef>
                <a:spcPct val="20000"/>
              </a:spcBef>
              <a:buFont typeface="Wingdings" pitchFamily="2" charset="2"/>
              <a:buNone/>
            </a:pPr>
            <a:r>
              <a:rPr lang="zh-TW" altLang="en-US" sz="2200" b="1" dirty="0">
                <a:solidFill>
                  <a:srgbClr val="0D0D0D"/>
                </a:solidFill>
                <a:latin typeface="Times New Roman" pitchFamily="18" charset="0"/>
                <a:ea typeface="標楷體" pitchFamily="65" charset="-120"/>
                <a:cs typeface="Times New Roman" pitchFamily="18" charset="0"/>
              </a:rPr>
              <a:t>  全程計畫：民國　　年　　月　　日至　　年　　月　　       </a:t>
            </a:r>
            <a:endParaRPr lang="en-US" altLang="zh-TW" sz="2200" b="1" dirty="0">
              <a:solidFill>
                <a:srgbClr val="0D0D0D"/>
              </a:solidFill>
              <a:latin typeface="Times New Roman" pitchFamily="18" charset="0"/>
              <a:ea typeface="標楷體" pitchFamily="65" charset="-120"/>
              <a:cs typeface="Times New Roman" pitchFamily="18" charset="0"/>
            </a:endParaRPr>
          </a:p>
          <a:p>
            <a:pPr algn="ctr">
              <a:lnSpc>
                <a:spcPct val="90000"/>
              </a:lnSpc>
              <a:spcBef>
                <a:spcPct val="20000"/>
              </a:spcBef>
              <a:buFont typeface="Wingdings" pitchFamily="2" charset="2"/>
              <a:buNone/>
            </a:pPr>
            <a:r>
              <a:rPr lang="zh-TW" altLang="en-US" sz="2200" b="1" dirty="0">
                <a:solidFill>
                  <a:srgbClr val="0D0D0D"/>
                </a:solidFill>
                <a:latin typeface="Times New Roman" pitchFamily="18" charset="0"/>
                <a:ea typeface="標楷體" pitchFamily="65" charset="-120"/>
                <a:cs typeface="Times New Roman" pitchFamily="18" charset="0"/>
              </a:rPr>
              <a:t>報告人：</a:t>
            </a:r>
            <a:r>
              <a:rPr lang="en-US" altLang="zh-TW" sz="2200" b="1" dirty="0">
                <a:solidFill>
                  <a:srgbClr val="0D0D0D"/>
                </a:solidFill>
                <a:latin typeface="Times New Roman" pitchFamily="18" charset="0"/>
                <a:ea typeface="標楷體" pitchFamily="65" charset="-120"/>
                <a:cs typeface="Times New Roman" pitchFamily="18" charset="0"/>
              </a:rPr>
              <a:t>XXX</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fontAlgn="auto">
              <a:spcAft>
                <a:spcPts val="0"/>
              </a:spcAft>
              <a:defRPr/>
            </a:pPr>
            <a:r>
              <a:rPr lang="zh-TW" altLang="en-US" b="1" kern="2600" dirty="0">
                <a:latin typeface="Times New Roman"/>
                <a:ea typeface="標楷體"/>
              </a:rPr>
              <a:t>資源投入與風險評估</a:t>
            </a:r>
          </a:p>
        </p:txBody>
      </p:sp>
      <p:sp>
        <p:nvSpPr>
          <p:cNvPr id="3" name="文字版面配置區 2"/>
          <p:cNvSpPr>
            <a:spLocks noGrp="1"/>
          </p:cNvSpPr>
          <p:nvPr>
            <p:ph type="body" idx="1"/>
          </p:nvPr>
        </p:nvSpPr>
        <p:spPr/>
        <p:txBody>
          <a:bodyPr rtlCol="0">
            <a:normAutofit fontScale="92500" lnSpcReduction="20000"/>
          </a:bodyPr>
          <a:lstStyle/>
          <a:p>
            <a:pPr fontAlgn="auto">
              <a:spcAft>
                <a:spcPts val="0"/>
              </a:spcAft>
              <a:buFont typeface="Arial" pitchFamily="34" charset="0"/>
              <a:buChar char="•"/>
              <a:defRPr/>
            </a:pPr>
            <a:r>
              <a:rPr lang="zh-TW" altLang="en-US" sz="2400" kern="100" dirty="0">
                <a:latin typeface="Times New Roman"/>
                <a:ea typeface="標楷體"/>
              </a:rPr>
              <a:t>請以數頁投影片說明</a:t>
            </a:r>
            <a:endParaRPr lang="en-US" altLang="zh-TW" sz="2400" kern="100" dirty="0">
              <a:latin typeface="Times New Roman"/>
              <a:ea typeface="標楷體"/>
            </a:endParaRPr>
          </a:p>
          <a:p>
            <a:pPr lvl="1" fontAlgn="auto">
              <a:spcAft>
                <a:spcPts val="0"/>
              </a:spcAft>
              <a:buFont typeface="Arial" pitchFamily="34" charset="0"/>
              <a:buChar char="–"/>
              <a:defRPr/>
            </a:pPr>
            <a:r>
              <a:rPr lang="zh-TW" altLang="en-US" sz="2000" kern="100" dirty="0">
                <a:latin typeface="Times New Roman"/>
                <a:ea typeface="標楷體"/>
              </a:rPr>
              <a:t>本計畫預定投入資源（包含研發人力：請說明關鍵人員執行計畫之實力及經費預估及</a:t>
            </a:r>
            <a:r>
              <a:rPr lang="en-US" altLang="zh-TW" sz="2000" kern="100" dirty="0">
                <a:latin typeface="Times New Roman"/>
                <a:ea typeface="標楷體"/>
              </a:rPr>
              <a:t>) </a:t>
            </a:r>
            <a:r>
              <a:rPr lang="zh-TW" altLang="en-US" sz="2000" kern="100" dirty="0">
                <a:latin typeface="Times New Roman"/>
                <a:ea typeface="標楷體"/>
              </a:rPr>
              <a:t>。</a:t>
            </a:r>
            <a:endParaRPr lang="en-US" altLang="zh-TW" sz="2000" kern="100" dirty="0">
              <a:latin typeface="Times New Roman"/>
              <a:ea typeface="標楷體"/>
            </a:endParaRPr>
          </a:p>
          <a:p>
            <a:pPr lvl="1" fontAlgn="auto">
              <a:spcAft>
                <a:spcPts val="0"/>
              </a:spcAft>
              <a:buFont typeface="Arial" pitchFamily="34" charset="0"/>
              <a:buChar char="–"/>
              <a:defRPr/>
            </a:pPr>
            <a:r>
              <a:rPr lang="zh-TW" altLang="en-US" sz="2000" kern="100" dirty="0">
                <a:solidFill>
                  <a:srgbClr val="FF0000"/>
                </a:solidFill>
                <a:latin typeface="Times New Roman"/>
                <a:ea typeface="標楷體"/>
              </a:rPr>
              <a:t>補助比例最低為計畫總經費</a:t>
            </a:r>
            <a:r>
              <a:rPr lang="en-US" altLang="zh-TW" sz="2000" kern="100" dirty="0">
                <a:solidFill>
                  <a:srgbClr val="FF0000"/>
                </a:solidFill>
                <a:latin typeface="Times New Roman"/>
                <a:ea typeface="標楷體"/>
              </a:rPr>
              <a:t>40%</a:t>
            </a:r>
            <a:r>
              <a:rPr lang="zh-TW" altLang="en-US" sz="2000" kern="100" dirty="0">
                <a:solidFill>
                  <a:srgbClr val="FF0000"/>
                </a:solidFill>
                <a:latin typeface="Times New Roman"/>
                <a:ea typeface="標楷體"/>
              </a:rPr>
              <a:t>、最高不超過</a:t>
            </a:r>
            <a:r>
              <a:rPr lang="en-US" altLang="zh-TW" sz="2000" kern="100" dirty="0">
                <a:solidFill>
                  <a:srgbClr val="FF0000"/>
                </a:solidFill>
                <a:latin typeface="Times New Roman"/>
                <a:ea typeface="標楷體"/>
              </a:rPr>
              <a:t>50%</a:t>
            </a:r>
            <a:r>
              <a:rPr lang="zh-TW" altLang="en-US" sz="2000" kern="100" dirty="0">
                <a:solidFill>
                  <a:srgbClr val="FF0000"/>
                </a:solidFill>
                <a:latin typeface="Times New Roman"/>
                <a:ea typeface="標楷體"/>
              </a:rPr>
              <a:t>，其餘部分由申請單位自籌</a:t>
            </a:r>
          </a:p>
          <a:p>
            <a:pPr lvl="1" fontAlgn="auto">
              <a:spcAft>
                <a:spcPts val="0"/>
              </a:spcAft>
              <a:buFont typeface="Arial" pitchFamily="34" charset="0"/>
              <a:buChar char="–"/>
              <a:defRPr/>
            </a:pPr>
            <a:r>
              <a:rPr lang="zh-TW" altLang="en-US" sz="2000" kern="100" dirty="0">
                <a:latin typeface="Times New Roman"/>
                <a:ea typeface="標楷體"/>
              </a:rPr>
              <a:t>本計畫如涉及聘任顧問、技術引進、委託研究等項目，請說明各該項目之背景、技術能力分析、必要性及權利義務歸屬問題。</a:t>
            </a:r>
            <a:endParaRPr lang="en-US" altLang="zh-TW" sz="2000" kern="100" dirty="0">
              <a:latin typeface="Times New Roman"/>
              <a:ea typeface="標楷體"/>
            </a:endParaRPr>
          </a:p>
          <a:p>
            <a:pPr lvl="1" fontAlgn="auto">
              <a:spcAft>
                <a:spcPts val="0"/>
              </a:spcAft>
              <a:buFont typeface="Arial" pitchFamily="34" charset="0"/>
              <a:buChar char="–"/>
              <a:defRPr/>
            </a:pPr>
            <a:r>
              <a:rPr lang="zh-TW" altLang="en-US" sz="2000" kern="100" dirty="0">
                <a:latin typeface="Times New Roman"/>
                <a:ea typeface="標楷體"/>
              </a:rPr>
              <a:t>技術開發之風險評估及因應對策。</a:t>
            </a:r>
            <a:endParaRPr lang="en-US" altLang="zh-TW" sz="2000" kern="100" dirty="0">
              <a:latin typeface="Times New Roman"/>
              <a:ea typeface="標楷體"/>
            </a:endParaRPr>
          </a:p>
          <a:p>
            <a:pPr lvl="1" fontAlgn="auto">
              <a:spcAft>
                <a:spcPts val="0"/>
              </a:spcAft>
              <a:buFont typeface="Arial" pitchFamily="34" charset="0"/>
              <a:buChar char="–"/>
              <a:defRPr/>
            </a:pPr>
            <a:r>
              <a:rPr lang="zh-TW" altLang="en-US" sz="2000" kern="100" dirty="0">
                <a:latin typeface="Times New Roman"/>
                <a:ea typeface="標楷體"/>
              </a:rPr>
              <a:t>本計畫是否涉及他人智慧財產權？若有，應如何解決？是否已掌握關鍵之智慧財產權？</a:t>
            </a:r>
            <a:endParaRPr lang="en-US" altLang="zh-TW" sz="2000" kern="100" dirty="0">
              <a:latin typeface="Times New Roman"/>
              <a:ea typeface="標楷體"/>
            </a:endParaRPr>
          </a:p>
          <a:p>
            <a:pPr lvl="1" fontAlgn="auto">
              <a:spcAft>
                <a:spcPts val="0"/>
              </a:spcAft>
              <a:buFont typeface="Arial" pitchFamily="34" charset="0"/>
              <a:buChar char="–"/>
              <a:defRPr/>
            </a:pPr>
            <a:r>
              <a:rPr lang="zh-TW" altLang="en-US" sz="2000" kern="100" dirty="0">
                <a:solidFill>
                  <a:srgbClr val="FF0000"/>
                </a:solidFill>
                <a:latin typeface="Times New Roman"/>
                <a:ea typeface="標楷體"/>
              </a:rPr>
              <a:t>本計畫如有無形資產引進與委託研究之開發項目，比例超過總經費</a:t>
            </a:r>
            <a:r>
              <a:rPr lang="en-US" altLang="zh-TW" sz="2000" kern="100" dirty="0">
                <a:solidFill>
                  <a:srgbClr val="FF0000"/>
                </a:solidFill>
                <a:latin typeface="Times New Roman"/>
                <a:ea typeface="標楷體"/>
              </a:rPr>
              <a:t>40%</a:t>
            </a:r>
            <a:r>
              <a:rPr lang="zh-TW" altLang="en-US" sz="2000" kern="100" dirty="0">
                <a:solidFill>
                  <a:srgbClr val="FF0000"/>
                </a:solidFill>
                <a:latin typeface="Times New Roman"/>
                <a:ea typeface="標楷體"/>
              </a:rPr>
              <a:t>以上</a:t>
            </a:r>
            <a:r>
              <a:rPr lang="en-US" altLang="zh-TW" sz="2000" kern="100" dirty="0">
                <a:solidFill>
                  <a:srgbClr val="FF0000"/>
                </a:solidFill>
                <a:latin typeface="Times New Roman"/>
                <a:ea typeface="標楷體"/>
              </a:rPr>
              <a:t>(</a:t>
            </a:r>
            <a:r>
              <a:rPr lang="zh-TW" altLang="en-US" sz="2000" kern="100" dirty="0">
                <a:solidFill>
                  <a:srgbClr val="FF0000"/>
                </a:solidFill>
                <a:latin typeface="Times New Roman"/>
                <a:ea typeface="標楷體"/>
              </a:rPr>
              <a:t>含</a:t>
            </a:r>
            <a:r>
              <a:rPr lang="en-US" altLang="zh-TW" sz="2000" kern="100" dirty="0">
                <a:solidFill>
                  <a:srgbClr val="FF0000"/>
                </a:solidFill>
                <a:latin typeface="Times New Roman"/>
                <a:ea typeface="標楷體"/>
              </a:rPr>
              <a:t>)</a:t>
            </a:r>
            <a:r>
              <a:rPr lang="zh-TW" altLang="en-US" sz="2000" kern="100" dirty="0">
                <a:solidFill>
                  <a:srgbClr val="FF0000"/>
                </a:solidFill>
                <a:latin typeface="Times New Roman"/>
                <a:ea typeface="標楷體"/>
              </a:rPr>
              <a:t>，應敘明委外計畫內容及經費之合理性及必要性，並說明研發核心技術與該開發項目的關聯性。</a:t>
            </a:r>
            <a:endParaRPr lang="en-US" altLang="zh-TW" sz="2000" kern="100" dirty="0">
              <a:solidFill>
                <a:srgbClr val="FF0000"/>
              </a:solidFill>
              <a:latin typeface="Times New Roman"/>
              <a:ea typeface="標楷體"/>
            </a:endParaRPr>
          </a:p>
          <a:p>
            <a:pPr lvl="1" fontAlgn="auto">
              <a:spcAft>
                <a:spcPts val="0"/>
              </a:spcAft>
              <a:buFont typeface="Arial" pitchFamily="34" charset="0"/>
              <a:buChar char="–"/>
              <a:defRPr/>
            </a:pPr>
            <a:r>
              <a:rPr lang="zh-TW" altLang="en-US" sz="2000" kern="100" dirty="0">
                <a:solidFill>
                  <a:srgbClr val="FF0000"/>
                </a:solidFill>
                <a:latin typeface="Times New Roman"/>
                <a:ea typeface="標楷體"/>
              </a:rPr>
              <a:t>如有無形資產引進</a:t>
            </a:r>
            <a:r>
              <a:rPr lang="en-US" altLang="zh-TW" sz="2000" kern="100" dirty="0">
                <a:solidFill>
                  <a:srgbClr val="FF0000"/>
                </a:solidFill>
                <a:latin typeface="Times New Roman"/>
                <a:ea typeface="標楷體"/>
              </a:rPr>
              <a:t>/</a:t>
            </a:r>
            <a:r>
              <a:rPr lang="zh-TW" altLang="en-US" sz="2000" kern="100" dirty="0">
                <a:solidFill>
                  <a:srgbClr val="FF0000"/>
                </a:solidFill>
                <a:latin typeface="Times New Roman"/>
                <a:ea typeface="標楷體"/>
              </a:rPr>
              <a:t>委託研究應註明是否為政府計畫成果；若是，須註明該政府計畫名稱並說明本申請計畫內容與該政府計畫技術之關聯或區別。</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fontAlgn="auto">
              <a:spcAft>
                <a:spcPts val="0"/>
              </a:spcAft>
              <a:defRPr/>
            </a:pPr>
            <a:r>
              <a:rPr lang="zh-TW" altLang="en-US" sz="3600" b="1" kern="2600" dirty="0">
                <a:latin typeface="Times New Roman"/>
                <a:ea typeface="標楷體"/>
              </a:rPr>
              <a:t>聯合申請單位之分工與角色說明</a:t>
            </a:r>
          </a:p>
        </p:txBody>
      </p:sp>
      <p:sp>
        <p:nvSpPr>
          <p:cNvPr id="3" name="文字版面配置區 2"/>
          <p:cNvSpPr>
            <a:spLocks noGrp="1"/>
          </p:cNvSpPr>
          <p:nvPr>
            <p:ph type="body" idx="1"/>
          </p:nvPr>
        </p:nvSpPr>
        <p:spPr/>
        <p:txBody>
          <a:bodyPr rtlCol="0">
            <a:normAutofit/>
          </a:bodyPr>
          <a:lstStyle/>
          <a:p>
            <a:pPr fontAlgn="auto">
              <a:spcAft>
                <a:spcPts val="0"/>
              </a:spcAft>
              <a:buFont typeface="Arial" pitchFamily="34" charset="0"/>
              <a:buChar char="•"/>
              <a:defRPr/>
            </a:pPr>
            <a:r>
              <a:rPr lang="zh-TW" altLang="en-US" kern="100" dirty="0">
                <a:latin typeface="Times New Roman"/>
                <a:ea typeface="標楷體"/>
              </a:rPr>
              <a:t>本計畫如與研究機構聯合申請，請說明研究機構參與之必要性與重要性，並請說明於本計畫執行上之分工及研究機構扮演之角色為何？</a:t>
            </a:r>
            <a:endParaRPr lang="en-US" altLang="zh-TW" kern="100" dirty="0">
              <a:latin typeface="Times New Roman"/>
              <a:ea typeface="標楷體"/>
            </a:endParaRPr>
          </a:p>
          <a:p>
            <a:pPr fontAlgn="auto">
              <a:spcAft>
                <a:spcPts val="0"/>
              </a:spcAft>
              <a:buFont typeface="Arial" pitchFamily="34" charset="0"/>
              <a:buChar char="•"/>
              <a:defRPr/>
            </a:pPr>
            <a:r>
              <a:rPr lang="zh-TW" altLang="en-US" kern="100" dirty="0">
                <a:latin typeface="Times New Roman"/>
                <a:ea typeface="標楷體"/>
              </a:rPr>
              <a:t>本計畫如為多家廠商聯合申請，請說明研發團隊之分工</a:t>
            </a:r>
            <a:r>
              <a:rPr lang="en-US" altLang="zh-TW" kern="100" dirty="0">
                <a:latin typeface="Times New Roman"/>
                <a:ea typeface="標楷體"/>
              </a:rPr>
              <a:t>(</a:t>
            </a:r>
            <a:r>
              <a:rPr lang="zh-TW" altLang="en-US" kern="100" dirty="0">
                <a:latin typeface="Times New Roman"/>
                <a:ea typeface="標楷體"/>
              </a:rPr>
              <a:t>專業分工、成果分享及使用等共識或處理說明</a:t>
            </a:r>
            <a:r>
              <a:rPr lang="en-US" altLang="zh-TW" kern="100" dirty="0">
                <a:latin typeface="Times New Roman"/>
                <a:ea typeface="標楷體"/>
              </a:rPr>
              <a:t>)</a:t>
            </a:r>
            <a:r>
              <a:rPr lang="zh-TW" altLang="en-US" kern="100">
                <a:latin typeface="Times New Roman"/>
                <a:ea typeface="標楷體"/>
              </a:rPr>
              <a:t>。</a:t>
            </a:r>
            <a:endParaRPr lang="en-US" altLang="zh-TW" kern="100" dirty="0">
              <a:latin typeface="Times New Roman"/>
              <a:ea typeface="標楷體"/>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fontAlgn="auto">
              <a:spcAft>
                <a:spcPts val="0"/>
              </a:spcAft>
              <a:defRPr/>
            </a:pPr>
            <a:r>
              <a:rPr lang="zh-TW" altLang="en-US" b="1" kern="2600" dirty="0">
                <a:latin typeface="Times New Roman"/>
                <a:ea typeface="標楷體"/>
              </a:rPr>
              <a:t>附件</a:t>
            </a:r>
          </a:p>
        </p:txBody>
      </p:sp>
      <p:sp>
        <p:nvSpPr>
          <p:cNvPr id="3" name="文字版面配置區 2"/>
          <p:cNvSpPr>
            <a:spLocks noGrp="1"/>
          </p:cNvSpPr>
          <p:nvPr>
            <p:ph type="body" idx="1"/>
          </p:nvPr>
        </p:nvSpPr>
        <p:spPr/>
        <p:txBody>
          <a:bodyPr rtlCol="0">
            <a:normAutofit/>
          </a:bodyPr>
          <a:lstStyle/>
          <a:p>
            <a:pPr fontAlgn="auto">
              <a:spcAft>
                <a:spcPts val="0"/>
              </a:spcAft>
              <a:buFont typeface="Arial" pitchFamily="34" charset="0"/>
              <a:buChar char="•"/>
              <a:defRPr/>
            </a:pPr>
            <a:r>
              <a:rPr lang="zh-TW" altLang="en-US" kern="100" dirty="0">
                <a:latin typeface="Times New Roman"/>
                <a:ea typeface="標楷體"/>
              </a:rPr>
              <a:t>可視需要增列其他說明。</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0"/>
            <a:ext cx="8229600" cy="1143000"/>
          </a:xfrm>
        </p:spPr>
        <p:txBody>
          <a:bodyPr rtlCol="0">
            <a:normAutofit/>
          </a:bodyPr>
          <a:lstStyle/>
          <a:p>
            <a:pPr fontAlgn="auto">
              <a:spcAft>
                <a:spcPts val="0"/>
              </a:spcAft>
              <a:defRPr/>
            </a:pPr>
            <a:r>
              <a:rPr lang="zh-TW" altLang="en-US" b="1" kern="2600" dirty="0">
                <a:latin typeface="Times New Roman"/>
                <a:ea typeface="標楷體"/>
              </a:rPr>
              <a:t>簡報注意事項</a:t>
            </a:r>
          </a:p>
        </p:txBody>
      </p:sp>
      <p:sp>
        <p:nvSpPr>
          <p:cNvPr id="3" name="文字版面配置區 2"/>
          <p:cNvSpPr>
            <a:spLocks noGrp="1"/>
          </p:cNvSpPr>
          <p:nvPr>
            <p:ph type="body" idx="1"/>
          </p:nvPr>
        </p:nvSpPr>
        <p:spPr>
          <a:xfrm>
            <a:off x="179512" y="980728"/>
            <a:ext cx="8507288" cy="4708525"/>
          </a:xfrm>
        </p:spPr>
        <p:txBody>
          <a:bodyPr rtlCol="0">
            <a:noAutofit/>
          </a:bodyPr>
          <a:lstStyle/>
          <a:p>
            <a:pPr fontAlgn="auto">
              <a:spcAft>
                <a:spcPts val="0"/>
              </a:spcAft>
              <a:buFont typeface="Arial" pitchFamily="34" charset="0"/>
              <a:buChar char="•"/>
              <a:defRPr/>
            </a:pPr>
            <a:r>
              <a:rPr lang="zh-TW" altLang="en-US" sz="1400" kern="100" dirty="0">
                <a:latin typeface="標楷體" panose="03000509000000000000" pitchFamily="65" charset="-120"/>
                <a:ea typeface="標楷體" panose="03000509000000000000" pitchFamily="65" charset="-120"/>
              </a:rPr>
              <a:t>簡報資料請準備</a:t>
            </a:r>
            <a:r>
              <a:rPr lang="en-US" altLang="zh-TW" sz="1400" kern="100" dirty="0">
                <a:latin typeface="標楷體" panose="03000509000000000000" pitchFamily="65" charset="-120"/>
                <a:ea typeface="標楷體" panose="03000509000000000000" pitchFamily="65" charset="-120"/>
              </a:rPr>
              <a:t>10</a:t>
            </a:r>
            <a:r>
              <a:rPr lang="zh-TW" altLang="en-US" sz="1400" kern="100" dirty="0">
                <a:latin typeface="標楷體" panose="03000509000000000000" pitchFamily="65" charset="-120"/>
                <a:ea typeface="標楷體" panose="03000509000000000000" pitchFamily="65" charset="-120"/>
              </a:rPr>
              <a:t>份。</a:t>
            </a:r>
          </a:p>
          <a:p>
            <a:pPr fontAlgn="auto">
              <a:spcAft>
                <a:spcPts val="0"/>
              </a:spcAft>
              <a:buFont typeface="Arial" pitchFamily="34" charset="0"/>
              <a:buChar char="•"/>
              <a:defRPr/>
            </a:pPr>
            <a:r>
              <a:rPr lang="zh-TW" altLang="en-US" sz="1400" kern="100" dirty="0">
                <a:latin typeface="標楷體" panose="03000509000000000000" pitchFamily="65" charset="-120"/>
                <a:ea typeface="標楷體" panose="03000509000000000000" pitchFamily="65" charset="-120"/>
              </a:rPr>
              <a:t>全程簡報時間為</a:t>
            </a:r>
            <a:r>
              <a:rPr lang="en-US" altLang="zh-TW" sz="1400" kern="100" dirty="0">
                <a:latin typeface="標楷體" panose="03000509000000000000" pitchFamily="65" charset="-120"/>
                <a:ea typeface="標楷體" panose="03000509000000000000" pitchFamily="65" charset="-120"/>
              </a:rPr>
              <a:t>15</a:t>
            </a:r>
            <a:r>
              <a:rPr lang="zh-TW" altLang="en-US" sz="1400" kern="100" dirty="0">
                <a:latin typeface="標楷體" panose="03000509000000000000" pitchFamily="65" charset="-120"/>
                <a:ea typeface="標楷體" panose="03000509000000000000" pitchFamily="65" charset="-120"/>
              </a:rPr>
              <a:t>分鐘。請安排計畫主持人負責簡報。</a:t>
            </a:r>
          </a:p>
          <a:p>
            <a:pPr fontAlgn="auto">
              <a:spcAft>
                <a:spcPts val="0"/>
              </a:spcAft>
              <a:buFont typeface="Arial" pitchFamily="34" charset="0"/>
              <a:buChar char="•"/>
              <a:defRPr/>
            </a:pPr>
            <a:r>
              <a:rPr lang="zh-TW" altLang="en-US" sz="1400" kern="100" dirty="0">
                <a:latin typeface="標楷體" panose="03000509000000000000" pitchFamily="65" charset="-120"/>
                <a:ea typeface="標楷體" panose="03000509000000000000" pitchFamily="65" charset="-120"/>
              </a:rPr>
              <a:t>簡報標題及重點處請加粗，每張簡報內容盡量以圖表配合說明，請摘要重點敘述說明，「如有引用他人資料或著作時，應註明資料來源及日期」。</a:t>
            </a:r>
          </a:p>
          <a:p>
            <a:pPr fontAlgn="auto">
              <a:spcAft>
                <a:spcPts val="0"/>
              </a:spcAft>
              <a:buFont typeface="Arial" pitchFamily="34" charset="0"/>
              <a:buChar char="•"/>
              <a:defRPr/>
            </a:pPr>
            <a:r>
              <a:rPr lang="zh-TW" altLang="en-US" sz="1400" kern="100" dirty="0">
                <a:latin typeface="標楷體" panose="03000509000000000000" pitchFamily="65" charset="-120"/>
                <a:ea typeface="標楷體" panose="03000509000000000000" pitchFamily="65" charset="-120"/>
              </a:rPr>
              <a:t>簡報建議架構：</a:t>
            </a:r>
          </a:p>
          <a:p>
            <a:pPr lvl="1" fontAlgn="auto">
              <a:spcAft>
                <a:spcPts val="0"/>
              </a:spcAft>
              <a:buFont typeface="Arial" pitchFamily="34" charset="0"/>
              <a:buChar char="–"/>
              <a:defRPr/>
            </a:pPr>
            <a:r>
              <a:rPr lang="zh-TW" altLang="en-US" sz="1400" kern="100" dirty="0">
                <a:latin typeface="標楷體" panose="03000509000000000000" pitchFamily="65" charset="-120"/>
                <a:ea typeface="標楷體" panose="03000509000000000000" pitchFamily="65" charset="-120"/>
              </a:rPr>
              <a:t>公司概況及研發實績</a:t>
            </a:r>
            <a:endParaRPr lang="en-US" altLang="zh-TW" sz="1400" kern="100" dirty="0">
              <a:latin typeface="標楷體" panose="03000509000000000000" pitchFamily="65" charset="-120"/>
              <a:ea typeface="標楷體" panose="03000509000000000000" pitchFamily="65" charset="-120"/>
            </a:endParaRPr>
          </a:p>
          <a:p>
            <a:pPr lvl="1" fontAlgn="auto">
              <a:spcAft>
                <a:spcPts val="0"/>
              </a:spcAft>
              <a:buFont typeface="Arial" pitchFamily="34" charset="0"/>
              <a:buChar char="–"/>
              <a:defRPr/>
            </a:pPr>
            <a:r>
              <a:rPr lang="zh-TW" altLang="en-US" sz="1400" kern="100" dirty="0">
                <a:latin typeface="標楷體" panose="03000509000000000000" pitchFamily="65" charset="-120"/>
                <a:ea typeface="標楷體" panose="03000509000000000000" pitchFamily="65" charset="-120"/>
              </a:rPr>
              <a:t>計畫主持人過去研發資歷說明</a:t>
            </a:r>
          </a:p>
          <a:p>
            <a:pPr lvl="1" fontAlgn="auto">
              <a:spcAft>
                <a:spcPts val="0"/>
              </a:spcAft>
              <a:buFont typeface="Arial" pitchFamily="34" charset="0"/>
              <a:buChar char="–"/>
              <a:defRPr/>
            </a:pPr>
            <a:r>
              <a:rPr lang="zh-TW" altLang="en-US" sz="1400" kern="100" dirty="0">
                <a:latin typeface="標楷體" panose="03000509000000000000" pitchFamily="65" charset="-120"/>
                <a:ea typeface="標楷體" panose="03000509000000000000" pitchFamily="65" charset="-120"/>
              </a:rPr>
              <a:t>需求與應用分析及國內外競爭分析</a:t>
            </a:r>
            <a:endParaRPr lang="en-US" altLang="zh-TW" sz="1400" kern="100" dirty="0">
              <a:latin typeface="標楷體" panose="03000509000000000000" pitchFamily="65" charset="-120"/>
              <a:ea typeface="標楷體" panose="03000509000000000000" pitchFamily="65" charset="-120"/>
            </a:endParaRPr>
          </a:p>
          <a:p>
            <a:pPr lvl="1" fontAlgn="auto">
              <a:spcAft>
                <a:spcPts val="0"/>
              </a:spcAft>
              <a:buFont typeface="Arial" pitchFamily="34" charset="0"/>
              <a:buChar char="–"/>
              <a:defRPr/>
            </a:pPr>
            <a:r>
              <a:rPr lang="zh-TW" altLang="en-US" sz="1400" kern="100" dirty="0">
                <a:latin typeface="標楷體" panose="03000509000000000000" pitchFamily="65" charset="-120"/>
                <a:ea typeface="標楷體" panose="03000509000000000000" pitchFamily="65" charset="-120"/>
              </a:rPr>
              <a:t>計畫構想與關鍵能力分析</a:t>
            </a:r>
            <a:endParaRPr lang="en-US" altLang="zh-TW" sz="1400" kern="100" dirty="0">
              <a:latin typeface="標楷體" panose="03000509000000000000" pitchFamily="65" charset="-120"/>
              <a:ea typeface="標楷體" panose="03000509000000000000" pitchFamily="65" charset="-120"/>
            </a:endParaRPr>
          </a:p>
          <a:p>
            <a:pPr lvl="1" fontAlgn="auto">
              <a:spcAft>
                <a:spcPts val="0"/>
              </a:spcAft>
              <a:buFont typeface="Arial" pitchFamily="34" charset="0"/>
              <a:buChar char="–"/>
              <a:defRPr/>
            </a:pPr>
            <a:r>
              <a:rPr lang="zh-TW" altLang="en-US" sz="1400" kern="100" dirty="0">
                <a:latin typeface="標楷體" panose="03000509000000000000" pitchFamily="65" charset="-120"/>
                <a:ea typeface="標楷體" panose="03000509000000000000" pitchFamily="65" charset="-120"/>
              </a:rPr>
              <a:t>預期效益與價值創造</a:t>
            </a:r>
          </a:p>
          <a:p>
            <a:pPr lvl="1" fontAlgn="auto">
              <a:spcAft>
                <a:spcPts val="0"/>
              </a:spcAft>
              <a:buFont typeface="Arial" pitchFamily="34" charset="0"/>
              <a:buChar char="–"/>
              <a:defRPr/>
            </a:pPr>
            <a:r>
              <a:rPr lang="zh-TW" altLang="en-US" sz="1400" kern="100" dirty="0">
                <a:latin typeface="標楷體" panose="03000509000000000000" pitchFamily="65" charset="-120"/>
                <a:ea typeface="標楷體" panose="03000509000000000000" pitchFamily="65" charset="-120"/>
              </a:rPr>
              <a:t>資源投入與風險評估</a:t>
            </a:r>
            <a:endParaRPr lang="en-US" altLang="zh-TW" sz="1400" kern="100" dirty="0">
              <a:latin typeface="標楷體" panose="03000509000000000000" pitchFamily="65" charset="-120"/>
              <a:ea typeface="標楷體" panose="03000509000000000000" pitchFamily="65" charset="-120"/>
            </a:endParaRPr>
          </a:p>
          <a:p>
            <a:pPr lvl="1" fontAlgn="auto">
              <a:spcAft>
                <a:spcPts val="0"/>
              </a:spcAft>
              <a:buFont typeface="Arial" pitchFamily="34" charset="0"/>
              <a:buChar char="–"/>
              <a:defRPr/>
            </a:pPr>
            <a:r>
              <a:rPr lang="zh-TW" altLang="en-US" sz="1400" kern="100" dirty="0">
                <a:latin typeface="標楷體" panose="03000509000000000000" pitchFamily="65" charset="-120"/>
                <a:ea typeface="標楷體" panose="03000509000000000000" pitchFamily="65" charset="-120"/>
              </a:rPr>
              <a:t>聯合申請單位之分工與角色說明</a:t>
            </a:r>
            <a:endParaRPr lang="en-US" altLang="zh-TW" sz="1400" kern="100" dirty="0">
              <a:latin typeface="標楷體" panose="03000509000000000000" pitchFamily="65" charset="-120"/>
              <a:ea typeface="標楷體" panose="03000509000000000000" pitchFamily="65" charset="-120"/>
            </a:endParaRPr>
          </a:p>
          <a:p>
            <a:pPr lvl="1" fontAlgn="auto">
              <a:spcAft>
                <a:spcPts val="0"/>
              </a:spcAft>
              <a:buFont typeface="Arial" pitchFamily="34" charset="0"/>
              <a:buChar char="–"/>
              <a:defRPr/>
            </a:pPr>
            <a:r>
              <a:rPr lang="zh-TW" altLang="en-US" sz="1400" kern="100" dirty="0">
                <a:latin typeface="標楷體" panose="03000509000000000000" pitchFamily="65" charset="-120"/>
                <a:ea typeface="標楷體" panose="03000509000000000000" pitchFamily="65" charset="-120"/>
              </a:rPr>
              <a:t>附件</a:t>
            </a:r>
            <a:endParaRPr lang="en-US" altLang="zh-TW" sz="1400" kern="100" dirty="0">
              <a:latin typeface="標楷體" panose="03000509000000000000" pitchFamily="65" charset="-120"/>
              <a:ea typeface="標楷體" panose="03000509000000000000" pitchFamily="65" charset="-120"/>
            </a:endParaRPr>
          </a:p>
          <a:p>
            <a:pPr fontAlgn="ctr"/>
            <a:r>
              <a:rPr lang="zh-TW" altLang="zh-TW" sz="1400" dirty="0">
                <a:latin typeface="標楷體" panose="03000509000000000000" pitchFamily="65" charset="-120"/>
                <a:ea typeface="標楷體" panose="03000509000000000000" pitchFamily="65" charset="-120"/>
              </a:rPr>
              <a:t>審查重點：</a:t>
            </a:r>
          </a:p>
          <a:p>
            <a:pPr marL="400050" lvl="1" indent="0" fontAlgn="ctr">
              <a:buNone/>
            </a:pPr>
            <a:r>
              <a:rPr lang="en-US" altLang="zh-TW" sz="1400" dirty="0">
                <a:latin typeface="標楷體" panose="03000509000000000000" pitchFamily="65" charset="-120"/>
                <a:ea typeface="標楷體" panose="03000509000000000000" pitchFamily="65" charset="-120"/>
              </a:rPr>
              <a:t>1.</a:t>
            </a:r>
            <a:r>
              <a:rPr lang="zh-TW" altLang="zh-TW" sz="1400" dirty="0">
                <a:latin typeface="標楷體" panose="03000509000000000000" pitchFamily="65" charset="-120"/>
                <a:ea typeface="標楷體" panose="03000509000000000000" pitchFamily="65" charset="-120"/>
              </a:rPr>
              <a:t>市場價值</a:t>
            </a:r>
            <a:r>
              <a:rPr lang="zh-TW" altLang="zh-TW" sz="1400" kern="100" dirty="0">
                <a:latin typeface="標楷體" panose="03000509000000000000" pitchFamily="65" charset="-120"/>
                <a:ea typeface="標楷體" panose="03000509000000000000" pitchFamily="65" charset="-120"/>
              </a:rPr>
              <a:t>：</a:t>
            </a:r>
            <a:r>
              <a:rPr lang="zh-TW" altLang="zh-TW" sz="1400" dirty="0">
                <a:latin typeface="標楷體" panose="03000509000000000000" pitchFamily="65" charset="-120"/>
                <a:ea typeface="標楷體" panose="03000509000000000000" pitchFamily="65" charset="-120"/>
              </a:rPr>
              <a:t>技術價值性、市場競爭力、合作共創性。</a:t>
            </a:r>
            <a:endParaRPr lang="en-US" altLang="zh-TW" sz="1400" dirty="0">
              <a:latin typeface="標楷體" panose="03000509000000000000" pitchFamily="65" charset="-120"/>
              <a:ea typeface="標楷體" panose="03000509000000000000" pitchFamily="65" charset="-120"/>
            </a:endParaRPr>
          </a:p>
          <a:p>
            <a:pPr marL="400050" lvl="1" indent="0" fontAlgn="ctr">
              <a:buNone/>
            </a:pPr>
            <a:r>
              <a:rPr lang="en-US" altLang="zh-TW" sz="1400" dirty="0">
                <a:latin typeface="標楷體" panose="03000509000000000000" pitchFamily="65" charset="-120"/>
                <a:ea typeface="標楷體" panose="03000509000000000000" pitchFamily="65" charset="-120"/>
              </a:rPr>
              <a:t>2.</a:t>
            </a:r>
            <a:r>
              <a:rPr lang="zh-TW" altLang="zh-TW" sz="1400" dirty="0">
                <a:latin typeface="標楷體" panose="03000509000000000000" pitchFamily="65" charset="-120"/>
                <a:ea typeface="標楷體" panose="03000509000000000000" pitchFamily="65" charset="-120"/>
              </a:rPr>
              <a:t>技術層級：技術自主性、技術創新性、技術實現性。</a:t>
            </a:r>
            <a:endParaRPr lang="en-US" altLang="zh-TW" sz="1400" dirty="0">
              <a:latin typeface="標楷體" panose="03000509000000000000" pitchFamily="65" charset="-120"/>
              <a:ea typeface="標楷體" panose="03000509000000000000" pitchFamily="65" charset="-120"/>
            </a:endParaRPr>
          </a:p>
          <a:p>
            <a:pPr marL="400050" lvl="1" indent="0" fontAlgn="ctr">
              <a:buNone/>
            </a:pPr>
            <a:r>
              <a:rPr lang="en-US" altLang="zh-TW" sz="1400" dirty="0">
                <a:latin typeface="標楷體" panose="03000509000000000000" pitchFamily="65" charset="-120"/>
                <a:ea typeface="標楷體" panose="03000509000000000000" pitchFamily="65" charset="-120"/>
              </a:rPr>
              <a:t>3.</a:t>
            </a:r>
            <a:r>
              <a:rPr lang="zh-TW" altLang="zh-TW" sz="1400" dirty="0">
                <a:latin typeface="標楷體" panose="03000509000000000000" pitchFamily="65" charset="-120"/>
                <a:ea typeface="標楷體" panose="03000509000000000000" pitchFamily="65" charset="-120"/>
              </a:rPr>
              <a:t>計畫可行性：計畫主持人及計畫團隊配置與執行經驗、聯合提案之主導企業計畫整合能力及團隊分工、計畫經費編列合理性、查核點及驗收規劃的合理性與可行性。</a:t>
            </a:r>
          </a:p>
          <a:p>
            <a:pPr marL="400050" lvl="1" indent="0" fontAlgn="ctr">
              <a:buNone/>
            </a:pPr>
            <a:r>
              <a:rPr lang="en-US" altLang="zh-TW" sz="1400" dirty="0">
                <a:latin typeface="標楷體" panose="03000509000000000000" pitchFamily="65" charset="-120"/>
                <a:ea typeface="標楷體" panose="03000509000000000000" pitchFamily="65" charset="-120"/>
              </a:rPr>
              <a:t>4.</a:t>
            </a:r>
            <a:r>
              <a:rPr lang="zh-TW" altLang="zh-TW" sz="1400" dirty="0">
                <a:latin typeface="標楷體" panose="03000509000000000000" pitchFamily="65" charset="-120"/>
                <a:ea typeface="標楷體" panose="03000509000000000000" pitchFamily="65" charset="-120"/>
              </a:rPr>
              <a:t>加分項目：</a:t>
            </a:r>
          </a:p>
          <a:p>
            <a:pPr marL="400050" lvl="1" indent="0" fontAlgn="ctr">
              <a:buNone/>
            </a:pPr>
            <a:r>
              <a:rPr lang="en-US" altLang="zh-TW" sz="1400" dirty="0">
                <a:latin typeface="標楷體" panose="03000509000000000000" pitchFamily="65" charset="-120"/>
                <a:ea typeface="標楷體" panose="03000509000000000000" pitchFamily="65" charset="-120"/>
              </a:rPr>
              <a:t>(1)</a:t>
            </a:r>
            <a:r>
              <a:rPr lang="zh-TW" altLang="zh-TW" sz="1400" dirty="0">
                <a:latin typeface="標楷體" panose="03000509000000000000" pitchFamily="65" charset="-120"/>
                <a:ea typeface="標楷體" panose="03000509000000000000" pitchFamily="65" charset="-120"/>
              </a:rPr>
              <a:t>考量未來市場成長性、標竿國際大廠投入與前瞻技術布局，對於參與國際驗測合作、參加國際標準組織提案之申請案，將依實際參與程度提供加分鼓勵。</a:t>
            </a:r>
          </a:p>
          <a:p>
            <a:pPr marL="400050" lvl="1" indent="0" fontAlgn="ctr">
              <a:buNone/>
            </a:pPr>
            <a:r>
              <a:rPr lang="en-US" altLang="zh-TW" sz="1400" dirty="0">
                <a:latin typeface="標楷體" panose="03000509000000000000" pitchFamily="65" charset="-120"/>
                <a:ea typeface="標楷體" panose="03000509000000000000" pitchFamily="65" charset="-120"/>
              </a:rPr>
              <a:t>(2)</a:t>
            </a:r>
            <a:r>
              <a:rPr lang="zh-TW" altLang="zh-TW" sz="1400" dirty="0">
                <a:latin typeface="標楷體" panose="03000509000000000000" pitchFamily="65" charset="-120"/>
                <a:ea typeface="標楷體" panose="03000509000000000000" pitchFamily="65" charset="-120"/>
              </a:rPr>
              <a:t>特別鼓勵申請案參與國內外實驗網建置與測試，及產業鏈上</a:t>
            </a:r>
            <a:r>
              <a:rPr lang="en-US" altLang="zh-TW" sz="1400" dirty="0">
                <a:latin typeface="標楷體" panose="03000509000000000000" pitchFamily="65" charset="-120"/>
                <a:ea typeface="標楷體" panose="03000509000000000000" pitchFamily="65" charset="-120"/>
              </a:rPr>
              <a:t>/</a:t>
            </a:r>
            <a:r>
              <a:rPr lang="zh-TW" altLang="zh-TW" sz="1400" dirty="0">
                <a:latin typeface="標楷體" panose="03000509000000000000" pitchFamily="65" charset="-120"/>
                <a:ea typeface="標楷體" panose="03000509000000000000" pitchFamily="65" charset="-120"/>
              </a:rPr>
              <a:t>下游廠商聯合申請，將依技術難度給予加分鼓勵。</a:t>
            </a:r>
          </a:p>
          <a:p>
            <a:pPr lvl="1" fontAlgn="auto">
              <a:spcAft>
                <a:spcPts val="0"/>
              </a:spcAft>
              <a:buFont typeface="Arial" pitchFamily="34" charset="0"/>
              <a:buChar char="–"/>
              <a:defRPr/>
            </a:pPr>
            <a:endParaRPr lang="en-US" altLang="zh-TW" sz="1400" kern="100" dirty="0">
              <a:latin typeface="Times New Roman"/>
              <a:ea typeface="標楷體"/>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fontAlgn="auto">
              <a:spcAft>
                <a:spcPts val="0"/>
              </a:spcAft>
              <a:defRPr/>
            </a:pPr>
            <a:r>
              <a:rPr lang="zh-TW" altLang="en-US" b="1" kern="2600" dirty="0">
                <a:latin typeface="Times New Roman"/>
                <a:ea typeface="標楷體"/>
              </a:rPr>
              <a:t>公司概況及研發實績</a:t>
            </a:r>
            <a:r>
              <a:rPr lang="en-US" altLang="zh-TW" b="1" kern="2600" dirty="0">
                <a:latin typeface="Times New Roman"/>
                <a:ea typeface="標楷體"/>
              </a:rPr>
              <a:t>(1/3)</a:t>
            </a:r>
            <a:endParaRPr lang="zh-TW" altLang="en-US" b="1" kern="2600" dirty="0">
              <a:latin typeface="Times New Roman"/>
              <a:ea typeface="標楷體"/>
            </a:endParaRPr>
          </a:p>
        </p:txBody>
      </p:sp>
      <p:sp>
        <p:nvSpPr>
          <p:cNvPr id="3" name="文字版面配置區 2"/>
          <p:cNvSpPr>
            <a:spLocks noGrp="1"/>
          </p:cNvSpPr>
          <p:nvPr>
            <p:ph type="body" idx="1"/>
          </p:nvPr>
        </p:nvSpPr>
        <p:spPr>
          <a:xfrm>
            <a:off x="302840" y="1268760"/>
            <a:ext cx="8517632" cy="4525963"/>
          </a:xfrm>
        </p:spPr>
        <p:txBody>
          <a:bodyPr rtlCol="0">
            <a:normAutofit/>
          </a:bodyPr>
          <a:lstStyle/>
          <a:p>
            <a:pPr algn="just" fontAlgn="auto">
              <a:spcAft>
                <a:spcPts val="0"/>
              </a:spcAft>
              <a:buFont typeface="Arial" pitchFamily="34" charset="0"/>
              <a:buChar char="•"/>
              <a:defRPr/>
            </a:pPr>
            <a:r>
              <a:rPr lang="zh-TW" altLang="en-US" kern="100" dirty="0">
                <a:latin typeface="Times New Roman"/>
                <a:ea typeface="標楷體"/>
              </a:rPr>
              <a:t>請以數頁投影片簡介公司，包括基本資料、公司長期發展策略與產品</a:t>
            </a:r>
            <a:r>
              <a:rPr lang="en-US" altLang="zh-TW" kern="100" dirty="0">
                <a:latin typeface="Times New Roman"/>
                <a:ea typeface="標楷體"/>
              </a:rPr>
              <a:t>/</a:t>
            </a:r>
            <a:r>
              <a:rPr lang="zh-TW" altLang="en-US" kern="100" dirty="0">
                <a:latin typeface="Times New Roman"/>
                <a:ea typeface="標楷體"/>
              </a:rPr>
              <a:t>技術發展藍圖，並說明公司投入長期前瞻研究之規劃與決心。</a:t>
            </a:r>
            <a:endParaRPr lang="en-US" altLang="zh-TW" kern="100" dirty="0">
              <a:latin typeface="Times New Roman"/>
              <a:ea typeface="標楷體"/>
            </a:endParaRPr>
          </a:p>
        </p:txBody>
      </p:sp>
      <p:graphicFrame>
        <p:nvGraphicFramePr>
          <p:cNvPr id="4" name="表格 3">
            <a:extLst>
              <a:ext uri="{FF2B5EF4-FFF2-40B4-BE49-F238E27FC236}">
                <a16:creationId xmlns:a16="http://schemas.microsoft.com/office/drawing/2014/main" id="{A9701595-7799-A527-A232-AF821DE0F44E}"/>
              </a:ext>
            </a:extLst>
          </p:cNvPr>
          <p:cNvGraphicFramePr>
            <a:graphicFrameLocks noGrp="1"/>
          </p:cNvGraphicFramePr>
          <p:nvPr>
            <p:extLst>
              <p:ext uri="{D42A27DB-BD31-4B8C-83A1-F6EECF244321}">
                <p14:modId xmlns:p14="http://schemas.microsoft.com/office/powerpoint/2010/main" val="3642955385"/>
              </p:ext>
            </p:extLst>
          </p:nvPr>
        </p:nvGraphicFramePr>
        <p:xfrm>
          <a:off x="692442" y="2996952"/>
          <a:ext cx="7920880" cy="2218258"/>
        </p:xfrm>
        <a:graphic>
          <a:graphicData uri="http://schemas.openxmlformats.org/drawingml/2006/table">
            <a:tbl>
              <a:tblPr>
                <a:tableStyleId>{616DA210-FB5B-4158-B5E0-FEB733F419BA}</a:tableStyleId>
              </a:tblPr>
              <a:tblGrid>
                <a:gridCol w="3888432">
                  <a:extLst>
                    <a:ext uri="{9D8B030D-6E8A-4147-A177-3AD203B41FA5}">
                      <a16:colId xmlns:a16="http://schemas.microsoft.com/office/drawing/2014/main" val="953686068"/>
                    </a:ext>
                  </a:extLst>
                </a:gridCol>
                <a:gridCol w="4032448">
                  <a:extLst>
                    <a:ext uri="{9D8B030D-6E8A-4147-A177-3AD203B41FA5}">
                      <a16:colId xmlns:a16="http://schemas.microsoft.com/office/drawing/2014/main" val="4180918912"/>
                    </a:ext>
                  </a:extLst>
                </a:gridCol>
              </a:tblGrid>
              <a:tr h="242834">
                <a:tc gridSpan="2">
                  <a:txBody>
                    <a:bodyPr/>
                    <a:lstStyle/>
                    <a:p>
                      <a:pPr algn="ctr">
                        <a:lnSpc>
                          <a:spcPts val="1800"/>
                        </a:lnSpc>
                        <a:buNone/>
                      </a:pPr>
                      <a:r>
                        <a:rPr lang="zh-TW" sz="1800" dirty="0">
                          <a:effectLst/>
                          <a:latin typeface="標楷體" panose="03000509000000000000" pitchFamily="65" charset="-120"/>
                          <a:ea typeface="標楷體" panose="03000509000000000000" pitchFamily="65" charset="-120"/>
                        </a:rPr>
                        <a:t>基本資料</a:t>
                      </a:r>
                    </a:p>
                  </a:txBody>
                  <a:tcPr marL="17780" marR="17780" marT="0" marB="0" anchor="ctr"/>
                </a:tc>
                <a:tc hMerge="1">
                  <a:txBody>
                    <a:bodyPr/>
                    <a:lstStyle/>
                    <a:p>
                      <a:endParaRPr lang="zh-TW" altLang="en-US"/>
                    </a:p>
                  </a:txBody>
                  <a:tcPr/>
                </a:tc>
                <a:extLst>
                  <a:ext uri="{0D108BD9-81ED-4DB2-BD59-A6C34878D82A}">
                    <a16:rowId xmlns:a16="http://schemas.microsoft.com/office/drawing/2014/main" val="3660172954"/>
                  </a:ext>
                </a:extLst>
              </a:tr>
              <a:tr h="314732">
                <a:tc>
                  <a:txBody>
                    <a:bodyPr/>
                    <a:lstStyle/>
                    <a:p>
                      <a:pPr algn="just">
                        <a:lnSpc>
                          <a:spcPts val="1800"/>
                        </a:lnSpc>
                        <a:buNone/>
                      </a:pPr>
                      <a:r>
                        <a:rPr lang="zh-TW" sz="1800">
                          <a:effectLst/>
                          <a:latin typeface="標楷體" panose="03000509000000000000" pitchFamily="65" charset="-120"/>
                          <a:ea typeface="標楷體" panose="03000509000000000000" pitchFamily="65" charset="-120"/>
                        </a:rPr>
                        <a:t>設立日期</a:t>
                      </a:r>
                    </a:p>
                  </a:txBody>
                  <a:tcPr marL="17780" marR="17780" marT="0" marB="0" anchor="ctr"/>
                </a:tc>
                <a:tc>
                  <a:txBody>
                    <a:bodyPr/>
                    <a:lstStyle/>
                    <a:p>
                      <a:pPr algn="just">
                        <a:lnSpc>
                          <a:spcPts val="1800"/>
                        </a:lnSpc>
                        <a:buNone/>
                      </a:pPr>
                      <a:r>
                        <a:rPr lang="en-US" sz="1800" dirty="0">
                          <a:effectLst/>
                          <a:latin typeface="標楷體" panose="03000509000000000000" pitchFamily="65" charset="-120"/>
                          <a:ea typeface="標楷體" panose="03000509000000000000" pitchFamily="65" charset="-120"/>
                        </a:rPr>
                        <a:t>XXX.XX.XX</a:t>
                      </a:r>
                      <a:endParaRPr lang="zh-TW" sz="1800" dirty="0">
                        <a:effectLst/>
                        <a:latin typeface="標楷體" panose="03000509000000000000" pitchFamily="65" charset="-120"/>
                        <a:ea typeface="標楷體" panose="03000509000000000000" pitchFamily="65" charset="-120"/>
                      </a:endParaRPr>
                    </a:p>
                  </a:txBody>
                  <a:tcPr marL="17780" marR="17780" marT="0" marB="0" anchor="ctr"/>
                </a:tc>
                <a:extLst>
                  <a:ext uri="{0D108BD9-81ED-4DB2-BD59-A6C34878D82A}">
                    <a16:rowId xmlns:a16="http://schemas.microsoft.com/office/drawing/2014/main" val="2917025996"/>
                  </a:ext>
                </a:extLst>
              </a:tr>
              <a:tr h="728502">
                <a:tc>
                  <a:txBody>
                    <a:bodyPr/>
                    <a:lstStyle/>
                    <a:p>
                      <a:pPr algn="just">
                        <a:lnSpc>
                          <a:spcPts val="1800"/>
                        </a:lnSpc>
                        <a:buNone/>
                      </a:pPr>
                      <a:r>
                        <a:rPr lang="zh-TW" sz="1800" dirty="0">
                          <a:effectLst/>
                          <a:latin typeface="標楷體" panose="03000509000000000000" pitchFamily="65" charset="-120"/>
                          <a:ea typeface="標楷體" panose="03000509000000000000" pitchFamily="65" charset="-120"/>
                        </a:rPr>
                        <a:t>主要股東</a:t>
                      </a:r>
                      <a:r>
                        <a:rPr lang="en-US" sz="1800" dirty="0">
                          <a:effectLst/>
                          <a:latin typeface="標楷體" panose="03000509000000000000" pitchFamily="65" charset="-120"/>
                          <a:ea typeface="標楷體" panose="03000509000000000000" pitchFamily="65" charset="-120"/>
                        </a:rPr>
                        <a:t>/</a:t>
                      </a:r>
                      <a:r>
                        <a:rPr lang="zh-TW" sz="1800" dirty="0">
                          <a:effectLst/>
                          <a:latin typeface="標楷體" panose="03000509000000000000" pitchFamily="65" charset="-120"/>
                          <a:ea typeface="標楷體" panose="03000509000000000000" pitchFamily="65" charset="-120"/>
                        </a:rPr>
                        <a:t>持股比例</a:t>
                      </a:r>
                    </a:p>
                  </a:txBody>
                  <a:tcPr marL="17780" marR="17780" marT="0" marB="0" anchor="ctr"/>
                </a:tc>
                <a:tc>
                  <a:txBody>
                    <a:bodyPr/>
                    <a:lstStyle/>
                    <a:p>
                      <a:pPr marL="342900" lvl="0" indent="-342900" algn="just">
                        <a:lnSpc>
                          <a:spcPts val="1800"/>
                        </a:lnSpc>
                        <a:buFont typeface="+mj-lt"/>
                        <a:buAutoNum type="arabicPeriod"/>
                      </a:pPr>
                      <a:r>
                        <a:rPr lang="en-US" sz="1800" dirty="0">
                          <a:effectLst/>
                          <a:latin typeface="標楷體" panose="03000509000000000000" pitchFamily="65" charset="-120"/>
                          <a:ea typeface="標楷體" panose="03000509000000000000" pitchFamily="65" charset="-120"/>
                        </a:rPr>
                        <a:t>OOO/XX%</a:t>
                      </a:r>
                      <a:endParaRPr lang="zh-TW" sz="1800" dirty="0">
                        <a:effectLst/>
                        <a:latin typeface="標楷體" panose="03000509000000000000" pitchFamily="65" charset="-120"/>
                        <a:ea typeface="標楷體" panose="03000509000000000000" pitchFamily="65" charset="-120"/>
                      </a:endParaRPr>
                    </a:p>
                    <a:p>
                      <a:pPr marL="342900" lvl="0" indent="-342900" algn="just">
                        <a:lnSpc>
                          <a:spcPts val="1800"/>
                        </a:lnSpc>
                        <a:buFont typeface="+mj-lt"/>
                        <a:buAutoNum type="arabicPeriod"/>
                      </a:pPr>
                      <a:r>
                        <a:rPr lang="en-US" sz="1800" dirty="0">
                          <a:effectLst/>
                          <a:latin typeface="標楷體" panose="03000509000000000000" pitchFamily="65" charset="-120"/>
                          <a:ea typeface="標楷體" panose="03000509000000000000" pitchFamily="65" charset="-120"/>
                        </a:rPr>
                        <a:t>OOO/XX%</a:t>
                      </a:r>
                      <a:endParaRPr lang="zh-TW" sz="1800" dirty="0">
                        <a:effectLst/>
                        <a:latin typeface="標楷體" panose="03000509000000000000" pitchFamily="65" charset="-120"/>
                        <a:ea typeface="標楷體" panose="03000509000000000000" pitchFamily="65" charset="-120"/>
                      </a:endParaRPr>
                    </a:p>
                    <a:p>
                      <a:pPr marL="342900" lvl="0" indent="-342900" algn="just">
                        <a:lnSpc>
                          <a:spcPts val="1800"/>
                        </a:lnSpc>
                        <a:buFont typeface="+mj-lt"/>
                        <a:buAutoNum type="arabicPeriod"/>
                      </a:pPr>
                      <a:r>
                        <a:rPr lang="en-US" sz="1800" dirty="0">
                          <a:effectLst/>
                          <a:latin typeface="標楷體" panose="03000509000000000000" pitchFamily="65" charset="-120"/>
                          <a:ea typeface="標楷體" panose="03000509000000000000" pitchFamily="65" charset="-120"/>
                        </a:rPr>
                        <a:t>OOO/XX%</a:t>
                      </a:r>
                      <a:endParaRPr lang="zh-TW" sz="1800" dirty="0">
                        <a:effectLst/>
                        <a:latin typeface="標楷體" panose="03000509000000000000" pitchFamily="65" charset="-120"/>
                        <a:ea typeface="標楷體" panose="03000509000000000000" pitchFamily="65" charset="-120"/>
                      </a:endParaRPr>
                    </a:p>
                  </a:txBody>
                  <a:tcPr marL="17780" marR="17780" marT="0" marB="0" anchor="ctr"/>
                </a:tc>
                <a:extLst>
                  <a:ext uri="{0D108BD9-81ED-4DB2-BD59-A6C34878D82A}">
                    <a16:rowId xmlns:a16="http://schemas.microsoft.com/office/drawing/2014/main" val="2011973856"/>
                  </a:ext>
                </a:extLst>
              </a:tr>
              <a:tr h="310730">
                <a:tc>
                  <a:txBody>
                    <a:bodyPr/>
                    <a:lstStyle/>
                    <a:p>
                      <a:pPr algn="just">
                        <a:lnSpc>
                          <a:spcPts val="1800"/>
                        </a:lnSpc>
                        <a:buNone/>
                      </a:pPr>
                      <a:r>
                        <a:rPr lang="zh-TW" sz="1800" dirty="0">
                          <a:effectLst/>
                          <a:latin typeface="標楷體" panose="03000509000000000000" pitchFamily="65" charset="-120"/>
                          <a:ea typeface="標楷體" panose="03000509000000000000" pitchFamily="65" charset="-120"/>
                        </a:rPr>
                        <a:t>研發人員總數</a:t>
                      </a:r>
                      <a:r>
                        <a:rPr lang="en-US" sz="1800" dirty="0">
                          <a:effectLst/>
                          <a:latin typeface="標楷體" panose="03000509000000000000" pitchFamily="65" charset="-120"/>
                          <a:ea typeface="標楷體" panose="03000509000000000000" pitchFamily="65" charset="-120"/>
                        </a:rPr>
                        <a:t>/</a:t>
                      </a:r>
                      <a:r>
                        <a:rPr lang="zh-TW" sz="1800" dirty="0">
                          <a:effectLst/>
                          <a:latin typeface="標楷體" panose="03000509000000000000" pitchFamily="65" charset="-120"/>
                          <a:ea typeface="標楷體" panose="03000509000000000000" pitchFamily="65" charset="-120"/>
                        </a:rPr>
                        <a:t>全公司人員總數</a:t>
                      </a:r>
                    </a:p>
                  </a:txBody>
                  <a:tcPr marL="17780" marR="17780" marT="0" marB="0" anchor="ctr"/>
                </a:tc>
                <a:tc>
                  <a:txBody>
                    <a:bodyPr/>
                    <a:lstStyle/>
                    <a:p>
                      <a:pPr algn="just">
                        <a:lnSpc>
                          <a:spcPts val="1800"/>
                        </a:lnSpc>
                        <a:buNone/>
                      </a:pPr>
                      <a:r>
                        <a:rPr lang="en-US" sz="1800" dirty="0">
                          <a:effectLst/>
                          <a:latin typeface="標楷體" panose="03000509000000000000" pitchFamily="65" charset="-120"/>
                          <a:ea typeface="標楷體" panose="03000509000000000000" pitchFamily="65" charset="-120"/>
                        </a:rPr>
                        <a:t>X</a:t>
                      </a:r>
                      <a:r>
                        <a:rPr lang="zh-TW" sz="1800" dirty="0">
                          <a:effectLst/>
                          <a:latin typeface="標楷體" panose="03000509000000000000" pitchFamily="65" charset="-120"/>
                          <a:ea typeface="標楷體" panose="03000509000000000000" pitchFamily="65" charset="-120"/>
                        </a:rPr>
                        <a:t>人</a:t>
                      </a:r>
                      <a:r>
                        <a:rPr lang="en-US" sz="1800" dirty="0">
                          <a:effectLst/>
                          <a:latin typeface="標楷體" panose="03000509000000000000" pitchFamily="65" charset="-120"/>
                          <a:ea typeface="標楷體" panose="03000509000000000000" pitchFamily="65" charset="-120"/>
                        </a:rPr>
                        <a:t>/X</a:t>
                      </a:r>
                      <a:r>
                        <a:rPr lang="zh-TW" sz="1800" dirty="0">
                          <a:effectLst/>
                          <a:latin typeface="標楷體" panose="03000509000000000000" pitchFamily="65" charset="-120"/>
                          <a:ea typeface="標楷體" panose="03000509000000000000" pitchFamily="65" charset="-120"/>
                        </a:rPr>
                        <a:t>人</a:t>
                      </a:r>
                    </a:p>
                  </a:txBody>
                  <a:tcPr marL="17780" marR="17780" marT="0" marB="0" anchor="ctr"/>
                </a:tc>
                <a:extLst>
                  <a:ext uri="{0D108BD9-81ED-4DB2-BD59-A6C34878D82A}">
                    <a16:rowId xmlns:a16="http://schemas.microsoft.com/office/drawing/2014/main" val="3199900898"/>
                  </a:ext>
                </a:extLst>
              </a:tr>
              <a:tr h="310730">
                <a:tc>
                  <a:txBody>
                    <a:bodyPr/>
                    <a:lstStyle/>
                    <a:p>
                      <a:pPr algn="just">
                        <a:lnSpc>
                          <a:spcPts val="1800"/>
                        </a:lnSpc>
                        <a:buNone/>
                      </a:pPr>
                      <a:r>
                        <a:rPr lang="en-US" sz="1800" dirty="0">
                          <a:effectLst/>
                          <a:latin typeface="標楷體" panose="03000509000000000000" pitchFamily="65" charset="-120"/>
                          <a:ea typeface="標楷體" panose="03000509000000000000" pitchFamily="65" charset="-120"/>
                        </a:rPr>
                        <a:t>X</a:t>
                      </a:r>
                      <a:r>
                        <a:rPr lang="zh-TW" sz="1800" dirty="0">
                          <a:effectLst/>
                          <a:latin typeface="標楷體" panose="03000509000000000000" pitchFamily="65" charset="-120"/>
                          <a:ea typeface="標楷體" panose="03000509000000000000" pitchFamily="65" charset="-120"/>
                        </a:rPr>
                        <a:t>年度實收資本額</a:t>
                      </a:r>
                      <a:r>
                        <a:rPr lang="en-US" sz="1800" dirty="0">
                          <a:effectLst/>
                          <a:latin typeface="標楷體" panose="03000509000000000000" pitchFamily="65" charset="-120"/>
                          <a:ea typeface="標楷體" panose="03000509000000000000" pitchFamily="65" charset="-120"/>
                        </a:rPr>
                        <a:t>(</a:t>
                      </a:r>
                      <a:r>
                        <a:rPr lang="zh-TW" sz="1800" dirty="0">
                          <a:effectLst/>
                          <a:latin typeface="標楷體" panose="03000509000000000000" pitchFamily="65" charset="-120"/>
                          <a:ea typeface="標楷體" panose="03000509000000000000" pitchFamily="65" charset="-120"/>
                        </a:rPr>
                        <a:t>千元</a:t>
                      </a:r>
                      <a:r>
                        <a:rPr lang="en-US" sz="1800" dirty="0">
                          <a:effectLst/>
                          <a:latin typeface="標楷體" panose="03000509000000000000" pitchFamily="65" charset="-120"/>
                          <a:ea typeface="標楷體" panose="03000509000000000000" pitchFamily="65" charset="-120"/>
                        </a:rPr>
                        <a:t>)</a:t>
                      </a:r>
                      <a:endParaRPr lang="zh-TW" sz="1800" dirty="0">
                        <a:effectLst/>
                        <a:latin typeface="標楷體" panose="03000509000000000000" pitchFamily="65" charset="-120"/>
                        <a:ea typeface="標楷體" panose="03000509000000000000" pitchFamily="65" charset="-120"/>
                      </a:endParaRPr>
                    </a:p>
                  </a:txBody>
                  <a:tcPr marL="17780" marR="17780" marT="0" marB="0" anchor="ctr"/>
                </a:tc>
                <a:tc>
                  <a:txBody>
                    <a:bodyPr/>
                    <a:lstStyle/>
                    <a:p>
                      <a:pPr algn="just">
                        <a:lnSpc>
                          <a:spcPts val="1800"/>
                        </a:lnSpc>
                        <a:buNone/>
                      </a:pPr>
                      <a:r>
                        <a:rPr lang="en-US" sz="1800" dirty="0">
                          <a:effectLst/>
                          <a:latin typeface="標楷體" panose="03000509000000000000" pitchFamily="65" charset="-120"/>
                          <a:ea typeface="標楷體" panose="03000509000000000000" pitchFamily="65" charset="-120"/>
                        </a:rPr>
                        <a:t>XXX</a:t>
                      </a:r>
                      <a:endParaRPr lang="zh-TW" sz="1800" dirty="0">
                        <a:effectLst/>
                        <a:latin typeface="標楷體" panose="03000509000000000000" pitchFamily="65" charset="-120"/>
                        <a:ea typeface="標楷體" panose="03000509000000000000" pitchFamily="65" charset="-120"/>
                      </a:endParaRPr>
                    </a:p>
                  </a:txBody>
                  <a:tcPr marL="17780" marR="17780" marT="0" marB="0" anchor="ctr"/>
                </a:tc>
                <a:extLst>
                  <a:ext uri="{0D108BD9-81ED-4DB2-BD59-A6C34878D82A}">
                    <a16:rowId xmlns:a16="http://schemas.microsoft.com/office/drawing/2014/main" val="825386267"/>
                  </a:ext>
                </a:extLst>
              </a:tr>
              <a:tr h="310730">
                <a:tc>
                  <a:txBody>
                    <a:bodyPr/>
                    <a:lstStyle/>
                    <a:p>
                      <a:pPr algn="just">
                        <a:lnSpc>
                          <a:spcPts val="1800"/>
                        </a:lnSpc>
                        <a:buNone/>
                      </a:pPr>
                      <a:r>
                        <a:rPr lang="en-US" sz="1800">
                          <a:effectLst/>
                          <a:latin typeface="標楷體" panose="03000509000000000000" pitchFamily="65" charset="-120"/>
                          <a:ea typeface="標楷體" panose="03000509000000000000" pitchFamily="65" charset="-120"/>
                        </a:rPr>
                        <a:t>X</a:t>
                      </a:r>
                      <a:r>
                        <a:rPr lang="zh-TW" sz="1800">
                          <a:effectLst/>
                          <a:latin typeface="標楷體" panose="03000509000000000000" pitchFamily="65" charset="-120"/>
                          <a:ea typeface="標楷體" panose="03000509000000000000" pitchFamily="65" charset="-120"/>
                        </a:rPr>
                        <a:t>年度營業額</a:t>
                      </a:r>
                      <a:r>
                        <a:rPr lang="en-US" sz="1800">
                          <a:effectLst/>
                          <a:latin typeface="標楷體" panose="03000509000000000000" pitchFamily="65" charset="-120"/>
                          <a:ea typeface="標楷體" panose="03000509000000000000" pitchFamily="65" charset="-120"/>
                        </a:rPr>
                        <a:t>/</a:t>
                      </a:r>
                      <a:r>
                        <a:rPr lang="zh-TW" sz="1800">
                          <a:effectLst/>
                          <a:latin typeface="標楷體" panose="03000509000000000000" pitchFamily="65" charset="-120"/>
                          <a:ea typeface="標楷體" panose="03000509000000000000" pitchFamily="65" charset="-120"/>
                        </a:rPr>
                        <a:t>研發費用</a:t>
                      </a:r>
                      <a:r>
                        <a:rPr lang="en-US" sz="1800">
                          <a:effectLst/>
                          <a:latin typeface="標楷體" panose="03000509000000000000" pitchFamily="65" charset="-120"/>
                          <a:ea typeface="標楷體" panose="03000509000000000000" pitchFamily="65" charset="-120"/>
                        </a:rPr>
                        <a:t>(</a:t>
                      </a:r>
                      <a:r>
                        <a:rPr lang="zh-TW" sz="1800">
                          <a:effectLst/>
                          <a:latin typeface="標楷體" panose="03000509000000000000" pitchFamily="65" charset="-120"/>
                          <a:ea typeface="標楷體" panose="03000509000000000000" pitchFamily="65" charset="-120"/>
                        </a:rPr>
                        <a:t>千元</a:t>
                      </a:r>
                      <a:r>
                        <a:rPr lang="en-US" sz="1800">
                          <a:effectLst/>
                          <a:latin typeface="標楷體" panose="03000509000000000000" pitchFamily="65" charset="-120"/>
                          <a:ea typeface="標楷體" panose="03000509000000000000" pitchFamily="65" charset="-120"/>
                        </a:rPr>
                        <a:t>)</a:t>
                      </a:r>
                      <a:endParaRPr lang="zh-TW" sz="1800">
                        <a:effectLst/>
                        <a:latin typeface="標楷體" panose="03000509000000000000" pitchFamily="65" charset="-120"/>
                        <a:ea typeface="標楷體" panose="03000509000000000000" pitchFamily="65" charset="-120"/>
                      </a:endParaRPr>
                    </a:p>
                  </a:txBody>
                  <a:tcPr marL="17780" marR="17780" marT="0" marB="0" anchor="ctr"/>
                </a:tc>
                <a:tc>
                  <a:txBody>
                    <a:bodyPr/>
                    <a:lstStyle/>
                    <a:p>
                      <a:pPr algn="just">
                        <a:lnSpc>
                          <a:spcPts val="1800"/>
                        </a:lnSpc>
                        <a:buNone/>
                      </a:pPr>
                      <a:r>
                        <a:rPr lang="en-US" sz="1800" dirty="0">
                          <a:effectLst/>
                          <a:latin typeface="標楷體" panose="03000509000000000000" pitchFamily="65" charset="-120"/>
                          <a:ea typeface="標楷體" panose="03000509000000000000" pitchFamily="65" charset="-120"/>
                        </a:rPr>
                        <a:t>XXX/XXX</a:t>
                      </a:r>
                      <a:endParaRPr lang="zh-TW" sz="1800" dirty="0">
                        <a:effectLst/>
                        <a:latin typeface="標楷體" panose="03000509000000000000" pitchFamily="65" charset="-120"/>
                        <a:ea typeface="標楷體" panose="03000509000000000000" pitchFamily="65" charset="-120"/>
                      </a:endParaRPr>
                    </a:p>
                  </a:txBody>
                  <a:tcPr marL="17780" marR="17780" marT="0" marB="0" anchor="ctr"/>
                </a:tc>
                <a:extLst>
                  <a:ext uri="{0D108BD9-81ED-4DB2-BD59-A6C34878D82A}">
                    <a16:rowId xmlns:a16="http://schemas.microsoft.com/office/drawing/2014/main" val="3739023955"/>
                  </a:ext>
                </a:extLst>
              </a:tr>
            </a:tbl>
          </a:graphicData>
        </a:graphic>
      </p:graphicFrame>
      <p:sp>
        <p:nvSpPr>
          <p:cNvPr id="5" name="文字方塊 4">
            <a:extLst>
              <a:ext uri="{FF2B5EF4-FFF2-40B4-BE49-F238E27FC236}">
                <a16:creationId xmlns:a16="http://schemas.microsoft.com/office/drawing/2014/main" id="{036B0C26-B048-7658-3645-11DF7E89C119}"/>
              </a:ext>
            </a:extLst>
          </p:cNvPr>
          <p:cNvSpPr txBox="1"/>
          <p:nvPr/>
        </p:nvSpPr>
        <p:spPr>
          <a:xfrm>
            <a:off x="67063" y="5657671"/>
            <a:ext cx="9171638" cy="1200329"/>
          </a:xfrm>
          <a:prstGeom prst="rect">
            <a:avLst/>
          </a:prstGeom>
          <a:noFill/>
        </p:spPr>
        <p:txBody>
          <a:bodyPr wrap="square" rtlCol="0">
            <a:spAutoFit/>
          </a:bodyPr>
          <a:lstStyle/>
          <a:p>
            <a:r>
              <a:rPr lang="zh-TW" altLang="en-US" b="1" dirty="0">
                <a:latin typeface="標楷體" panose="03000509000000000000" pitchFamily="65" charset="-120"/>
                <a:ea typeface="標楷體" panose="03000509000000000000" pitchFamily="65" charset="-120"/>
              </a:rPr>
              <a:t>註：</a:t>
            </a:r>
            <a:endParaRPr lang="zh-TW" altLang="en-US" dirty="0">
              <a:latin typeface="標楷體" panose="03000509000000000000" pitchFamily="65" charset="-120"/>
              <a:ea typeface="標楷體" panose="03000509000000000000" pitchFamily="65" charset="-120"/>
            </a:endParaRPr>
          </a:p>
          <a:p>
            <a:pPr marL="342900" indent="-342900">
              <a:buFont typeface="+mj-lt"/>
              <a:buAutoNum type="arabicPeriod"/>
            </a:pPr>
            <a:r>
              <a:rPr lang="zh-TW" altLang="en-US" dirty="0">
                <a:latin typeface="標楷體" panose="03000509000000000000" pitchFamily="65" charset="-120"/>
                <a:ea typeface="標楷體" panose="03000509000000000000" pitchFamily="65" charset="-120"/>
              </a:rPr>
              <a:t>主要股東為持有公司已發行股份總數或資本總額逾百分之十者。</a:t>
            </a:r>
          </a:p>
          <a:p>
            <a:pPr marL="342900" indent="-342900">
              <a:buFont typeface="+mj-lt"/>
              <a:buAutoNum type="arabicPeriod"/>
            </a:pPr>
            <a:r>
              <a:rPr lang="zh-TW" altLang="en-US" dirty="0">
                <a:latin typeface="標楷體" panose="03000509000000000000" pitchFamily="65" charset="-120"/>
                <a:ea typeface="標楷體" panose="03000509000000000000" pitchFamily="65" charset="-120"/>
              </a:rPr>
              <a:t>如公司具</a:t>
            </a:r>
            <a:r>
              <a:rPr lang="zh-TW" altLang="en-US" u="sng" dirty="0">
                <a:latin typeface="標楷體" panose="03000509000000000000" pitchFamily="65" charset="-120"/>
                <a:ea typeface="標楷體" panose="03000509000000000000" pitchFamily="65" charset="-120"/>
              </a:rPr>
              <a:t>外國（含港澳）資金持股合計逾公司股份總數三分之一</a:t>
            </a:r>
            <a:r>
              <a:rPr lang="zh-TW" altLang="en-US" dirty="0">
                <a:latin typeface="標楷體" panose="03000509000000000000" pitchFamily="65" charset="-120"/>
                <a:ea typeface="標楷體" panose="03000509000000000000" pitchFamily="65" charset="-120"/>
              </a:rPr>
              <a:t>，請於上表揭露主要外資投資人名稱及持股比例。</a:t>
            </a:r>
            <a:endParaRPr lang="zh-TW" altLang="en-US" kern="100" dirty="0">
              <a:latin typeface="標楷體" panose="03000509000000000000" pitchFamily="65" charset="-120"/>
              <a:ea typeface="標楷體" panose="03000509000000000000" pitchFamily="65" charset="-12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eaLnBrk="1" fontAlgn="auto" hangingPunct="1">
              <a:spcAft>
                <a:spcPts val="0"/>
              </a:spcAft>
              <a:defRPr/>
            </a:pPr>
            <a:r>
              <a:rPr lang="zh-TW" altLang="en-US" b="1" kern="2600" dirty="0">
                <a:latin typeface="Times New Roman"/>
                <a:ea typeface="標楷體"/>
              </a:rPr>
              <a:t>公司概況及研發實績</a:t>
            </a:r>
            <a:r>
              <a:rPr lang="en-US" altLang="zh-TW" b="1" kern="2600" dirty="0">
                <a:latin typeface="Times New Roman"/>
                <a:ea typeface="標楷體"/>
              </a:rPr>
              <a:t>(2/3)</a:t>
            </a:r>
            <a:endParaRPr lang="zh-TW" altLang="en-US" b="1" kern="2600" dirty="0">
              <a:latin typeface="Times New Roman"/>
              <a:ea typeface="標楷體"/>
            </a:endParaRPr>
          </a:p>
        </p:txBody>
      </p:sp>
      <p:sp>
        <p:nvSpPr>
          <p:cNvPr id="7" name="文字版面配置區 2"/>
          <p:cNvSpPr>
            <a:spLocks noGrp="1"/>
          </p:cNvSpPr>
          <p:nvPr>
            <p:ph type="body" idx="1"/>
          </p:nvPr>
        </p:nvSpPr>
        <p:spPr>
          <a:xfrm>
            <a:off x="565212" y="1196752"/>
            <a:ext cx="8229600" cy="3382635"/>
          </a:xfrm>
        </p:spPr>
        <p:txBody>
          <a:bodyPr rtlCol="0">
            <a:normAutofit/>
          </a:bodyPr>
          <a:lstStyle/>
          <a:p>
            <a:pPr eaLnBrk="1" fontAlgn="auto" hangingPunct="1">
              <a:spcAft>
                <a:spcPts val="0"/>
              </a:spcAft>
              <a:buFont typeface="Arial" pitchFamily="34" charset="0"/>
              <a:buChar char="•"/>
              <a:defRPr/>
            </a:pPr>
            <a:r>
              <a:rPr lang="zh-TW" altLang="en-US" sz="2500" kern="100" dirty="0">
                <a:latin typeface="Times New Roman"/>
                <a:ea typeface="標楷體"/>
              </a:rPr>
              <a:t>請說明近</a:t>
            </a:r>
            <a:r>
              <a:rPr lang="en-US" altLang="zh-TW" sz="2500" kern="100" dirty="0">
                <a:latin typeface="Times New Roman"/>
                <a:ea typeface="標楷體"/>
              </a:rPr>
              <a:t>6</a:t>
            </a:r>
            <a:r>
              <a:rPr lang="zh-TW" altLang="en-US" sz="2500" kern="100" dirty="0">
                <a:latin typeface="Times New Roman"/>
                <a:ea typeface="標楷體"/>
              </a:rPr>
              <a:t>年曾經參與並經核定通過之計畫清單。（屬聯合申請者請分開表列）</a:t>
            </a:r>
          </a:p>
        </p:txBody>
      </p:sp>
      <p:sp>
        <p:nvSpPr>
          <p:cNvPr id="9" name="文字版面配置區 2"/>
          <p:cNvSpPr txBox="1">
            <a:spLocks/>
          </p:cNvSpPr>
          <p:nvPr/>
        </p:nvSpPr>
        <p:spPr bwMode="auto">
          <a:xfrm>
            <a:off x="571046" y="4293096"/>
            <a:ext cx="8229600" cy="2420888"/>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buFont typeface="Arial" pitchFamily="34" charset="0"/>
              <a:buChar char="•"/>
              <a:defRPr/>
            </a:pPr>
            <a:r>
              <a:rPr kumimoji="0" lang="zh-TW" altLang="en-US" sz="2500" kern="100" dirty="0">
                <a:latin typeface="Times New Roman"/>
                <a:ea typeface="標楷體"/>
              </a:rPr>
              <a:t>目前申請中之計畫</a:t>
            </a:r>
            <a:endParaRPr kumimoji="0" lang="en-US" altLang="zh-TW" sz="2500" kern="100" dirty="0">
              <a:latin typeface="Times New Roman"/>
              <a:ea typeface="標楷體"/>
            </a:endParaRPr>
          </a:p>
          <a:p>
            <a:pPr fontAlgn="auto">
              <a:spcAft>
                <a:spcPts val="0"/>
              </a:spcAft>
              <a:buFont typeface="Arial" pitchFamily="34" charset="0"/>
              <a:buChar char="•"/>
              <a:defRPr/>
            </a:pPr>
            <a:endParaRPr kumimoji="0" lang="en-US" altLang="zh-TW" sz="2800" kern="100" dirty="0">
              <a:latin typeface="Times New Roman"/>
              <a:ea typeface="標楷體"/>
            </a:endParaRPr>
          </a:p>
          <a:p>
            <a:pPr fontAlgn="auto">
              <a:spcAft>
                <a:spcPts val="0"/>
              </a:spcAft>
              <a:buFont typeface="Arial" pitchFamily="34" charset="0"/>
              <a:buChar char="•"/>
              <a:defRPr/>
            </a:pPr>
            <a:endParaRPr kumimoji="0" lang="en-US" altLang="zh-TW" sz="2800" kern="100" dirty="0">
              <a:latin typeface="Times New Roman"/>
              <a:ea typeface="標楷體"/>
            </a:endParaRPr>
          </a:p>
          <a:p>
            <a:pPr fontAlgn="auto">
              <a:spcAft>
                <a:spcPts val="0"/>
              </a:spcAft>
              <a:buFont typeface="Arial" pitchFamily="34" charset="0"/>
              <a:buChar char="•"/>
              <a:defRPr/>
            </a:pPr>
            <a:endParaRPr kumimoji="0" lang="en-US" altLang="zh-TW" sz="2800" kern="100" dirty="0">
              <a:latin typeface="Times New Roman"/>
              <a:ea typeface="標楷體"/>
            </a:endParaRPr>
          </a:p>
        </p:txBody>
      </p:sp>
      <p:graphicFrame>
        <p:nvGraphicFramePr>
          <p:cNvPr id="10" name="表格 9"/>
          <p:cNvGraphicFramePr>
            <a:graphicFrameLocks noGrp="1"/>
          </p:cNvGraphicFramePr>
          <p:nvPr>
            <p:extLst>
              <p:ext uri="{D42A27DB-BD31-4B8C-83A1-F6EECF244321}">
                <p14:modId xmlns:p14="http://schemas.microsoft.com/office/powerpoint/2010/main" val="4211692040"/>
              </p:ext>
            </p:extLst>
          </p:nvPr>
        </p:nvGraphicFramePr>
        <p:xfrm>
          <a:off x="611560" y="2060848"/>
          <a:ext cx="8136904" cy="1584176"/>
        </p:xfrm>
        <a:graphic>
          <a:graphicData uri="http://schemas.openxmlformats.org/drawingml/2006/table">
            <a:tbl>
              <a:tblPr firstRow="1" firstCol="1" lastRow="1" lastCol="1" bandRow="1" bandCol="1"/>
              <a:tblGrid>
                <a:gridCol w="1049661">
                  <a:extLst>
                    <a:ext uri="{9D8B030D-6E8A-4147-A177-3AD203B41FA5}">
                      <a16:colId xmlns:a16="http://schemas.microsoft.com/office/drawing/2014/main" val="20000"/>
                    </a:ext>
                  </a:extLst>
                </a:gridCol>
                <a:gridCol w="927607">
                  <a:extLst>
                    <a:ext uri="{9D8B030D-6E8A-4147-A177-3AD203B41FA5}">
                      <a16:colId xmlns:a16="http://schemas.microsoft.com/office/drawing/2014/main" val="20001"/>
                    </a:ext>
                  </a:extLst>
                </a:gridCol>
                <a:gridCol w="929235">
                  <a:extLst>
                    <a:ext uri="{9D8B030D-6E8A-4147-A177-3AD203B41FA5}">
                      <a16:colId xmlns:a16="http://schemas.microsoft.com/office/drawing/2014/main" val="20002"/>
                    </a:ext>
                  </a:extLst>
                </a:gridCol>
                <a:gridCol w="929235">
                  <a:extLst>
                    <a:ext uri="{9D8B030D-6E8A-4147-A177-3AD203B41FA5}">
                      <a16:colId xmlns:a16="http://schemas.microsoft.com/office/drawing/2014/main" val="20003"/>
                    </a:ext>
                  </a:extLst>
                </a:gridCol>
                <a:gridCol w="1404429">
                  <a:extLst>
                    <a:ext uri="{9D8B030D-6E8A-4147-A177-3AD203B41FA5}">
                      <a16:colId xmlns:a16="http://schemas.microsoft.com/office/drawing/2014/main" val="20004"/>
                    </a:ext>
                  </a:extLst>
                </a:gridCol>
                <a:gridCol w="1404429">
                  <a:extLst>
                    <a:ext uri="{9D8B030D-6E8A-4147-A177-3AD203B41FA5}">
                      <a16:colId xmlns:a16="http://schemas.microsoft.com/office/drawing/2014/main" val="20005"/>
                    </a:ext>
                  </a:extLst>
                </a:gridCol>
                <a:gridCol w="1492308">
                  <a:extLst>
                    <a:ext uri="{9D8B030D-6E8A-4147-A177-3AD203B41FA5}">
                      <a16:colId xmlns:a16="http://schemas.microsoft.com/office/drawing/2014/main" val="20006"/>
                    </a:ext>
                  </a:extLst>
                </a:gridCol>
              </a:tblGrid>
              <a:tr h="298515">
                <a:tc rowSpan="2">
                  <a:txBody>
                    <a:bodyPr/>
                    <a:lstStyle/>
                    <a:p>
                      <a:pPr algn="ctr">
                        <a:lnSpc>
                          <a:spcPts val="1600"/>
                        </a:lnSpc>
                        <a:spcAft>
                          <a:spcPts val="0"/>
                        </a:spcAft>
                      </a:pPr>
                      <a:r>
                        <a:rPr lang="zh-TW" sz="1200" dirty="0">
                          <a:effectLst/>
                          <a:latin typeface="Times New Roman"/>
                          <a:ea typeface="標楷體"/>
                        </a:rPr>
                        <a:t>計畫類別</a:t>
                      </a:r>
                      <a:endParaRPr lang="zh-TW" sz="1100" dirty="0">
                        <a:effectLst/>
                        <a:latin typeface="Times New Roman"/>
                        <a:ea typeface="細明體"/>
                      </a:endParaRPr>
                    </a:p>
                    <a:p>
                      <a:pPr algn="ctr">
                        <a:lnSpc>
                          <a:spcPts val="1600"/>
                        </a:lnSpc>
                        <a:spcAft>
                          <a:spcPts val="0"/>
                        </a:spcAft>
                      </a:pPr>
                      <a:r>
                        <a:rPr lang="zh-TW" sz="1200" dirty="0">
                          <a:effectLst/>
                          <a:latin typeface="Times New Roman"/>
                          <a:ea typeface="標楷體"/>
                        </a:rPr>
                        <a:t>（</a:t>
                      </a:r>
                      <a:r>
                        <a:rPr lang="en-US" sz="1200" dirty="0">
                          <a:effectLst/>
                          <a:latin typeface="Times New Roman"/>
                          <a:ea typeface="標楷體"/>
                        </a:rPr>
                        <a:t>A.B.C.D.</a:t>
                      </a:r>
                      <a:r>
                        <a:rPr lang="zh-TW" sz="1200" dirty="0">
                          <a:effectLst/>
                          <a:latin typeface="Times New Roman"/>
                          <a:ea typeface="標楷體"/>
                        </a:rPr>
                        <a:t>）</a:t>
                      </a:r>
                      <a:endParaRPr lang="zh-TW" sz="1100" dirty="0">
                        <a:effectLst/>
                        <a:latin typeface="Times New Roman"/>
                        <a:ea typeface="細明體"/>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600"/>
                        </a:lnSpc>
                        <a:spcAft>
                          <a:spcPts val="0"/>
                        </a:spcAft>
                      </a:pPr>
                      <a:r>
                        <a:rPr lang="zh-TW" sz="1200" dirty="0">
                          <a:effectLst/>
                          <a:latin typeface="Times New Roman"/>
                          <a:ea typeface="標楷體"/>
                        </a:rPr>
                        <a:t>計畫名稱</a:t>
                      </a:r>
                      <a:endParaRPr lang="zh-TW" sz="1100" dirty="0">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600"/>
                        </a:lnSpc>
                        <a:spcAft>
                          <a:spcPts val="0"/>
                        </a:spcAft>
                      </a:pPr>
                      <a:r>
                        <a:rPr lang="zh-TW" sz="1200" dirty="0">
                          <a:effectLst/>
                          <a:latin typeface="Times New Roman"/>
                          <a:ea typeface="標楷體"/>
                        </a:rPr>
                        <a:t>計畫主持人</a:t>
                      </a:r>
                      <a:endParaRPr lang="zh-TW" sz="1100" dirty="0">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600"/>
                        </a:lnSpc>
                        <a:spcAft>
                          <a:spcPts val="0"/>
                        </a:spcAft>
                      </a:pPr>
                      <a:r>
                        <a:rPr lang="zh-TW" sz="1200" dirty="0">
                          <a:effectLst/>
                          <a:latin typeface="Times New Roman"/>
                          <a:ea typeface="標楷體"/>
                        </a:rPr>
                        <a:t>執行期間</a:t>
                      </a:r>
                      <a:endParaRPr lang="zh-TW" sz="1100" dirty="0">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ts val="1600"/>
                        </a:lnSpc>
                        <a:spcAft>
                          <a:spcPts val="0"/>
                        </a:spcAft>
                      </a:pPr>
                      <a:r>
                        <a:rPr lang="zh-TW" sz="1200" dirty="0">
                          <a:effectLst/>
                          <a:latin typeface="Times New Roman"/>
                          <a:ea typeface="標楷體"/>
                        </a:rPr>
                        <a:t>核定計畫經費（千元）</a:t>
                      </a:r>
                      <a:endParaRPr lang="zh-TW" sz="1100" dirty="0">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rowSpan="2">
                  <a:txBody>
                    <a:bodyPr/>
                    <a:lstStyle/>
                    <a:p>
                      <a:pPr algn="ctr">
                        <a:lnSpc>
                          <a:spcPts val="1600"/>
                        </a:lnSpc>
                        <a:spcAft>
                          <a:spcPts val="0"/>
                        </a:spcAft>
                      </a:pPr>
                      <a:r>
                        <a:rPr lang="zh-TW" sz="1200" dirty="0">
                          <a:effectLst/>
                          <a:latin typeface="Times New Roman"/>
                          <a:ea typeface="標楷體"/>
                        </a:rPr>
                        <a:t>計畫人月數</a:t>
                      </a:r>
                      <a:endParaRPr lang="zh-TW" sz="1100" dirty="0">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42831">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algn="ctr">
                        <a:lnSpc>
                          <a:spcPts val="1600"/>
                        </a:lnSpc>
                        <a:spcAft>
                          <a:spcPts val="0"/>
                        </a:spcAft>
                      </a:pPr>
                      <a:r>
                        <a:rPr lang="zh-TW" sz="1200" dirty="0">
                          <a:effectLst/>
                          <a:latin typeface="Times New Roman"/>
                          <a:ea typeface="標楷體"/>
                        </a:rPr>
                        <a:t>總經費</a:t>
                      </a:r>
                      <a:endParaRPr lang="zh-TW" sz="1100" dirty="0">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zh-TW" sz="1200" dirty="0">
                          <a:effectLst/>
                          <a:latin typeface="Times New Roman"/>
                          <a:ea typeface="標楷體"/>
                        </a:rPr>
                        <a:t>補助經費</a:t>
                      </a:r>
                      <a:endParaRPr lang="zh-TW" sz="1100" dirty="0">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extLst>
                  <a:ext uri="{0D108BD9-81ED-4DB2-BD59-A6C34878D82A}">
                    <a16:rowId xmlns:a16="http://schemas.microsoft.com/office/drawing/2014/main" val="10001"/>
                  </a:ext>
                </a:extLst>
              </a:tr>
              <a:tr h="321415">
                <a:tc>
                  <a:txBody>
                    <a:bodyPr/>
                    <a:lstStyle/>
                    <a:p>
                      <a:pPr algn="ctr">
                        <a:lnSpc>
                          <a:spcPts val="1600"/>
                        </a:lnSpc>
                        <a:spcAft>
                          <a:spcPts val="0"/>
                        </a:spcAft>
                      </a:pPr>
                      <a:r>
                        <a:rPr lang="en-US" sz="1200">
                          <a:effectLst/>
                          <a:latin typeface="標楷體"/>
                          <a:ea typeface="細明體"/>
                        </a:rPr>
                        <a:t> </a:t>
                      </a:r>
                      <a:endParaRPr lang="zh-TW" sz="1100">
                        <a:effectLst/>
                        <a:latin typeface="Times New Roman"/>
                        <a:ea typeface="細明體"/>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effectLst/>
                          <a:latin typeface="標楷體"/>
                          <a:ea typeface="細明體"/>
                        </a:rPr>
                        <a:t> </a:t>
                      </a:r>
                      <a:endParaRPr lang="zh-TW" sz="11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effectLst/>
                          <a:latin typeface="標楷體"/>
                          <a:ea typeface="細明體"/>
                        </a:rPr>
                        <a:t> </a:t>
                      </a:r>
                      <a:endParaRPr lang="zh-TW" sz="110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effectLst/>
                          <a:latin typeface="標楷體"/>
                          <a:ea typeface="細明體"/>
                        </a:rPr>
                        <a:t> </a:t>
                      </a:r>
                      <a:endParaRPr lang="zh-TW" sz="11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effectLst/>
                          <a:latin typeface="標楷體"/>
                          <a:ea typeface="細明體"/>
                        </a:rPr>
                        <a:t> </a:t>
                      </a:r>
                      <a:endParaRPr lang="zh-TW" sz="1100">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effectLst/>
                          <a:latin typeface="標楷體"/>
                          <a:ea typeface="細明體"/>
                        </a:rPr>
                        <a:t> </a:t>
                      </a:r>
                      <a:endParaRPr lang="zh-TW" sz="110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effectLst/>
                          <a:latin typeface="標楷體"/>
                          <a:ea typeface="細明體"/>
                        </a:rPr>
                        <a:t> </a:t>
                      </a:r>
                      <a:endParaRPr lang="zh-TW" sz="110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21415">
                <a:tc>
                  <a:txBody>
                    <a:bodyPr/>
                    <a:lstStyle/>
                    <a:p>
                      <a:pPr algn="ctr">
                        <a:lnSpc>
                          <a:spcPts val="1600"/>
                        </a:lnSpc>
                        <a:spcAft>
                          <a:spcPts val="0"/>
                        </a:spcAft>
                      </a:pPr>
                      <a:r>
                        <a:rPr lang="en-US" sz="1200">
                          <a:effectLst/>
                          <a:latin typeface="標楷體"/>
                          <a:ea typeface="細明體"/>
                        </a:rPr>
                        <a:t> </a:t>
                      </a:r>
                      <a:endParaRPr lang="zh-TW" sz="1100">
                        <a:effectLst/>
                        <a:latin typeface="Times New Roman"/>
                        <a:ea typeface="細明體"/>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effectLst/>
                          <a:latin typeface="標楷體"/>
                          <a:ea typeface="細明體"/>
                        </a:rPr>
                        <a:t> </a:t>
                      </a:r>
                      <a:endParaRPr lang="zh-TW" sz="11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effectLst/>
                          <a:latin typeface="標楷體"/>
                          <a:ea typeface="細明體"/>
                        </a:rPr>
                        <a:t> </a:t>
                      </a:r>
                      <a:endParaRPr lang="zh-TW" sz="11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effectLst/>
                          <a:latin typeface="標楷體"/>
                          <a:ea typeface="細明體"/>
                        </a:rPr>
                        <a:t> </a:t>
                      </a:r>
                      <a:endParaRPr lang="zh-TW" sz="11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effectLst/>
                          <a:latin typeface="標楷體"/>
                          <a:ea typeface="細明體"/>
                        </a:rPr>
                        <a:t> </a:t>
                      </a:r>
                      <a:endParaRPr lang="zh-TW" sz="110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effectLst/>
                          <a:latin typeface="標楷體"/>
                          <a:ea typeface="細明體"/>
                        </a:rPr>
                        <a:t> </a:t>
                      </a:r>
                      <a:endParaRPr lang="zh-TW" sz="11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effectLst/>
                          <a:latin typeface="標楷體"/>
                          <a:ea typeface="細明體"/>
                        </a:rPr>
                        <a:t> </a:t>
                      </a:r>
                      <a:endParaRPr lang="zh-TW" sz="11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1" name="矩形 10"/>
          <p:cNvSpPr/>
          <p:nvPr/>
        </p:nvSpPr>
        <p:spPr>
          <a:xfrm>
            <a:off x="755576" y="3645024"/>
            <a:ext cx="7848872" cy="646331"/>
          </a:xfrm>
          <a:prstGeom prst="rect">
            <a:avLst/>
          </a:prstGeom>
        </p:spPr>
        <p:txBody>
          <a:bodyPr wrap="square">
            <a:spAutoFit/>
          </a:bodyPr>
          <a:lstStyle/>
          <a:p>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計畫類別代號：</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A. A</a:t>
            </a:r>
            <a:r>
              <a:rPr lang="en-US" altLang="zh-TW" sz="1200" baseline="30000" dirty="0">
                <a:latin typeface="Times New Roman" panose="02020603050405020304" pitchFamily="18" charset="0"/>
                <a:ea typeface="標楷體" panose="03000509000000000000" pitchFamily="65" charset="-120"/>
                <a:cs typeface="Times New Roman" panose="02020603050405020304" pitchFamily="18" charset="0"/>
              </a:rPr>
              <a:t>+</a:t>
            </a: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企業創新研發淬鍊計畫、</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B.</a:t>
            </a: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產業升級創新平台輔導計畫、</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C.</a:t>
            </a: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小型企業創新研發計畫、</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D.</a:t>
            </a: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業界開發產業技術計畫、創新科技應用與服務計畫或主導性新產品開發計畫等、</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E.</a:t>
            </a: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其他研發計畫等（請說明計畫類型，如：協助傳統產業技術開發計畫、服務業創新研發計畫或其他政府或縣市政府之研發補助計畫</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a:t>
            </a: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a:t>
            </a:r>
          </a:p>
        </p:txBody>
      </p:sp>
      <p:graphicFrame>
        <p:nvGraphicFramePr>
          <p:cNvPr id="12" name="表格 11"/>
          <p:cNvGraphicFramePr>
            <a:graphicFrameLocks noGrp="1"/>
          </p:cNvGraphicFramePr>
          <p:nvPr>
            <p:extLst>
              <p:ext uri="{D42A27DB-BD31-4B8C-83A1-F6EECF244321}">
                <p14:modId xmlns:p14="http://schemas.microsoft.com/office/powerpoint/2010/main" val="3854504110"/>
              </p:ext>
            </p:extLst>
          </p:nvPr>
        </p:nvGraphicFramePr>
        <p:xfrm>
          <a:off x="663742" y="4836674"/>
          <a:ext cx="8136904" cy="1307802"/>
        </p:xfrm>
        <a:graphic>
          <a:graphicData uri="http://schemas.openxmlformats.org/drawingml/2006/table">
            <a:tbl>
              <a:tblPr firstRow="1" firstCol="1" lastRow="1" lastCol="1" bandRow="1" bandCol="1"/>
              <a:tblGrid>
                <a:gridCol w="1049661">
                  <a:extLst>
                    <a:ext uri="{9D8B030D-6E8A-4147-A177-3AD203B41FA5}">
                      <a16:colId xmlns:a16="http://schemas.microsoft.com/office/drawing/2014/main" val="20000"/>
                    </a:ext>
                  </a:extLst>
                </a:gridCol>
                <a:gridCol w="927607">
                  <a:extLst>
                    <a:ext uri="{9D8B030D-6E8A-4147-A177-3AD203B41FA5}">
                      <a16:colId xmlns:a16="http://schemas.microsoft.com/office/drawing/2014/main" val="20001"/>
                    </a:ext>
                  </a:extLst>
                </a:gridCol>
                <a:gridCol w="929235">
                  <a:extLst>
                    <a:ext uri="{9D8B030D-6E8A-4147-A177-3AD203B41FA5}">
                      <a16:colId xmlns:a16="http://schemas.microsoft.com/office/drawing/2014/main" val="20002"/>
                    </a:ext>
                  </a:extLst>
                </a:gridCol>
                <a:gridCol w="929235">
                  <a:extLst>
                    <a:ext uri="{9D8B030D-6E8A-4147-A177-3AD203B41FA5}">
                      <a16:colId xmlns:a16="http://schemas.microsoft.com/office/drawing/2014/main" val="20003"/>
                    </a:ext>
                  </a:extLst>
                </a:gridCol>
                <a:gridCol w="1404429">
                  <a:extLst>
                    <a:ext uri="{9D8B030D-6E8A-4147-A177-3AD203B41FA5}">
                      <a16:colId xmlns:a16="http://schemas.microsoft.com/office/drawing/2014/main" val="20004"/>
                    </a:ext>
                  </a:extLst>
                </a:gridCol>
                <a:gridCol w="1404429">
                  <a:extLst>
                    <a:ext uri="{9D8B030D-6E8A-4147-A177-3AD203B41FA5}">
                      <a16:colId xmlns:a16="http://schemas.microsoft.com/office/drawing/2014/main" val="20005"/>
                    </a:ext>
                  </a:extLst>
                </a:gridCol>
                <a:gridCol w="1492308">
                  <a:extLst>
                    <a:ext uri="{9D8B030D-6E8A-4147-A177-3AD203B41FA5}">
                      <a16:colId xmlns:a16="http://schemas.microsoft.com/office/drawing/2014/main" val="20006"/>
                    </a:ext>
                  </a:extLst>
                </a:gridCol>
              </a:tblGrid>
              <a:tr h="642831">
                <a:tc>
                  <a:txBody>
                    <a:bodyPr/>
                    <a:lstStyle/>
                    <a:p>
                      <a:pPr algn="ctr">
                        <a:lnSpc>
                          <a:spcPts val="1800"/>
                        </a:lnSpc>
                        <a:spcAft>
                          <a:spcPts val="0"/>
                        </a:spcAft>
                      </a:pPr>
                      <a:r>
                        <a:rPr lang="en-US" sz="1200" dirty="0">
                          <a:solidFill>
                            <a:schemeClr val="tx1"/>
                          </a:solidFill>
                          <a:effectLst/>
                          <a:latin typeface="Times New Roman"/>
                          <a:ea typeface="標楷體"/>
                        </a:rPr>
                        <a:t>No.</a:t>
                      </a:r>
                      <a:endParaRPr lang="zh-TW" sz="1200" dirty="0">
                        <a:solidFill>
                          <a:schemeClr val="tx1"/>
                        </a:solidFill>
                        <a:effectLst/>
                        <a:latin typeface="Times New Roman"/>
                        <a:ea typeface="細明體"/>
                      </a:endParaRPr>
                    </a:p>
                  </a:txBody>
                  <a:tcPr marL="17780" marR="177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zh-TW" sz="1200" dirty="0">
                          <a:solidFill>
                            <a:schemeClr val="tx1"/>
                          </a:solidFill>
                          <a:effectLst/>
                          <a:latin typeface="Times New Roman"/>
                          <a:ea typeface="標楷體"/>
                        </a:rPr>
                        <a:t>申請日期</a:t>
                      </a:r>
                      <a:endParaRPr lang="zh-TW" sz="1200" dirty="0">
                        <a:solidFill>
                          <a:schemeClr val="tx1"/>
                        </a:solidFill>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zh-TW" sz="1200" dirty="0">
                          <a:solidFill>
                            <a:schemeClr val="tx1"/>
                          </a:solidFill>
                          <a:effectLst/>
                          <a:latin typeface="Times New Roman"/>
                          <a:ea typeface="標楷體"/>
                        </a:rPr>
                        <a:t>補助機關</a:t>
                      </a:r>
                      <a:endParaRPr lang="zh-TW" sz="1200" dirty="0">
                        <a:solidFill>
                          <a:schemeClr val="tx1"/>
                        </a:solidFill>
                        <a:effectLst/>
                        <a:latin typeface="Times New Roman"/>
                        <a:ea typeface="細明體"/>
                      </a:endParaRPr>
                    </a:p>
                    <a:p>
                      <a:pPr algn="ctr">
                        <a:lnSpc>
                          <a:spcPts val="1800"/>
                        </a:lnSpc>
                        <a:spcAft>
                          <a:spcPts val="0"/>
                        </a:spcAft>
                      </a:pPr>
                      <a:r>
                        <a:rPr lang="en-US" sz="1200" dirty="0">
                          <a:solidFill>
                            <a:schemeClr val="tx1"/>
                          </a:solidFill>
                          <a:effectLst/>
                          <a:latin typeface="Times New Roman"/>
                          <a:ea typeface="標楷體"/>
                        </a:rPr>
                        <a:t>(</a:t>
                      </a:r>
                      <a:r>
                        <a:rPr lang="zh-TW" sz="1200" dirty="0">
                          <a:solidFill>
                            <a:schemeClr val="tx1"/>
                          </a:solidFill>
                          <a:effectLst/>
                          <a:latin typeface="Times New Roman"/>
                          <a:ea typeface="標楷體"/>
                        </a:rPr>
                        <a:t>含縣市政府</a:t>
                      </a:r>
                      <a:r>
                        <a:rPr lang="en-US" sz="1200" dirty="0">
                          <a:solidFill>
                            <a:schemeClr val="tx1"/>
                          </a:solidFill>
                          <a:effectLst/>
                          <a:latin typeface="Times New Roman"/>
                          <a:ea typeface="標楷體"/>
                        </a:rPr>
                        <a:t>)/</a:t>
                      </a:r>
                      <a:r>
                        <a:rPr lang="zh-TW" sz="1200" dirty="0">
                          <a:solidFill>
                            <a:schemeClr val="tx1"/>
                          </a:solidFill>
                          <a:effectLst/>
                          <a:latin typeface="Times New Roman"/>
                          <a:ea typeface="標楷體"/>
                        </a:rPr>
                        <a:t>計畫類別</a:t>
                      </a:r>
                      <a:endParaRPr lang="zh-TW" sz="1200" dirty="0">
                        <a:solidFill>
                          <a:schemeClr val="tx1"/>
                        </a:solidFill>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zh-TW" sz="1200">
                          <a:solidFill>
                            <a:schemeClr val="tx1"/>
                          </a:solidFill>
                          <a:effectLst/>
                          <a:latin typeface="Times New Roman"/>
                          <a:ea typeface="標楷體"/>
                        </a:rPr>
                        <a:t>計畫名稱</a:t>
                      </a:r>
                      <a:endParaRPr lang="zh-TW" sz="1200">
                        <a:solidFill>
                          <a:schemeClr val="tx1"/>
                        </a:solidFill>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zh-TW" sz="1200">
                          <a:solidFill>
                            <a:schemeClr val="tx1"/>
                          </a:solidFill>
                          <a:effectLst/>
                          <a:latin typeface="Times New Roman"/>
                          <a:ea typeface="標楷體"/>
                        </a:rPr>
                        <a:t>執行期間</a:t>
                      </a:r>
                      <a:endParaRPr lang="zh-TW" sz="1200">
                        <a:solidFill>
                          <a:schemeClr val="tx1"/>
                        </a:solidFill>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zh-TW" sz="1200" dirty="0">
                          <a:solidFill>
                            <a:schemeClr val="tx1"/>
                          </a:solidFill>
                          <a:effectLst/>
                          <a:latin typeface="Times New Roman"/>
                          <a:ea typeface="標楷體"/>
                        </a:rPr>
                        <a:t>申請補助款</a:t>
                      </a:r>
                      <a:r>
                        <a:rPr lang="zh-TW" altLang="zh-TW" sz="1200" dirty="0">
                          <a:solidFill>
                            <a:schemeClr val="tx1"/>
                          </a:solidFill>
                          <a:effectLst/>
                          <a:latin typeface="Times New Roman"/>
                          <a:ea typeface="標楷體"/>
                        </a:rPr>
                        <a:t>（千元）</a:t>
                      </a:r>
                      <a:endParaRPr lang="zh-TW" sz="1200" dirty="0">
                        <a:solidFill>
                          <a:schemeClr val="tx1"/>
                        </a:solidFill>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zh-TW" sz="1200" dirty="0">
                          <a:solidFill>
                            <a:schemeClr val="tx1"/>
                          </a:solidFill>
                          <a:effectLst/>
                          <a:latin typeface="Times New Roman"/>
                          <a:ea typeface="標楷體"/>
                        </a:rPr>
                        <a:t>申請總經費</a:t>
                      </a:r>
                      <a:r>
                        <a:rPr lang="zh-TW" altLang="zh-TW" sz="1200" dirty="0">
                          <a:solidFill>
                            <a:schemeClr val="tx1"/>
                          </a:solidFill>
                          <a:effectLst/>
                          <a:latin typeface="Times New Roman"/>
                          <a:ea typeface="標楷體"/>
                        </a:rPr>
                        <a:t>（千元）</a:t>
                      </a:r>
                      <a:endParaRPr lang="zh-TW" sz="1200" dirty="0">
                        <a:solidFill>
                          <a:schemeClr val="tx1"/>
                        </a:solidFill>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21415">
                <a:tc>
                  <a:txBody>
                    <a:bodyPr/>
                    <a:lstStyle/>
                    <a:p>
                      <a:pPr algn="ctr">
                        <a:lnSpc>
                          <a:spcPts val="1600"/>
                        </a:lnSpc>
                        <a:spcAft>
                          <a:spcPts val="0"/>
                        </a:spcAft>
                      </a:pPr>
                      <a:r>
                        <a:rPr lang="en-US" sz="1200">
                          <a:solidFill>
                            <a:schemeClr val="tx1"/>
                          </a:solidFill>
                          <a:effectLst/>
                          <a:latin typeface="標楷體"/>
                          <a:ea typeface="細明體"/>
                        </a:rPr>
                        <a:t> </a:t>
                      </a:r>
                      <a:endParaRPr lang="zh-TW" sz="1100">
                        <a:solidFill>
                          <a:schemeClr val="tx1"/>
                        </a:solidFill>
                        <a:effectLst/>
                        <a:latin typeface="Times New Roman"/>
                        <a:ea typeface="細明體"/>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solidFill>
                            <a:schemeClr val="tx1"/>
                          </a:solidFill>
                          <a:effectLst/>
                          <a:latin typeface="標楷體"/>
                          <a:ea typeface="細明體"/>
                        </a:rPr>
                        <a:t> </a:t>
                      </a:r>
                      <a:endParaRPr lang="zh-TW" sz="1100" dirty="0">
                        <a:solidFill>
                          <a:schemeClr val="tx1"/>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solidFill>
                            <a:schemeClr val="tx1"/>
                          </a:solidFill>
                          <a:effectLst/>
                          <a:latin typeface="標楷體"/>
                          <a:ea typeface="細明體"/>
                        </a:rPr>
                        <a:t> </a:t>
                      </a:r>
                      <a:endParaRPr lang="zh-TW" sz="1100">
                        <a:solidFill>
                          <a:schemeClr val="tx1"/>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solidFill>
                            <a:schemeClr val="tx1"/>
                          </a:solidFill>
                          <a:effectLst/>
                          <a:latin typeface="標楷體"/>
                          <a:ea typeface="細明體"/>
                        </a:rPr>
                        <a:t> </a:t>
                      </a:r>
                      <a:endParaRPr lang="zh-TW" sz="1100" dirty="0">
                        <a:solidFill>
                          <a:schemeClr val="tx1"/>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solidFill>
                            <a:schemeClr val="tx1"/>
                          </a:solidFill>
                          <a:effectLst/>
                          <a:latin typeface="標楷體"/>
                          <a:ea typeface="細明體"/>
                        </a:rPr>
                        <a:t> </a:t>
                      </a:r>
                      <a:endParaRPr lang="zh-TW" sz="1100">
                        <a:solidFill>
                          <a:schemeClr val="tx1"/>
                        </a:solidFill>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solidFill>
                            <a:schemeClr val="tx1"/>
                          </a:solidFill>
                          <a:effectLst/>
                          <a:latin typeface="標楷體"/>
                          <a:ea typeface="細明體"/>
                        </a:rPr>
                        <a:t> </a:t>
                      </a:r>
                      <a:endParaRPr lang="zh-TW" sz="1100">
                        <a:solidFill>
                          <a:schemeClr val="tx1"/>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solidFill>
                            <a:schemeClr val="tx1"/>
                          </a:solidFill>
                          <a:effectLst/>
                          <a:latin typeface="標楷體"/>
                          <a:ea typeface="細明體"/>
                        </a:rPr>
                        <a:t> </a:t>
                      </a:r>
                      <a:endParaRPr lang="zh-TW" sz="1100">
                        <a:solidFill>
                          <a:schemeClr val="tx1"/>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21415">
                <a:tc>
                  <a:txBody>
                    <a:bodyPr/>
                    <a:lstStyle/>
                    <a:p>
                      <a:pPr algn="ctr">
                        <a:lnSpc>
                          <a:spcPts val="1600"/>
                        </a:lnSpc>
                        <a:spcAft>
                          <a:spcPts val="0"/>
                        </a:spcAft>
                      </a:pPr>
                      <a:r>
                        <a:rPr lang="en-US" sz="1200" dirty="0">
                          <a:solidFill>
                            <a:schemeClr val="tx1"/>
                          </a:solidFill>
                          <a:effectLst/>
                          <a:latin typeface="標楷體"/>
                          <a:ea typeface="細明體"/>
                        </a:rPr>
                        <a:t> </a:t>
                      </a:r>
                      <a:endParaRPr lang="zh-TW" sz="1100" dirty="0">
                        <a:solidFill>
                          <a:schemeClr val="tx1"/>
                        </a:solidFill>
                        <a:effectLst/>
                        <a:latin typeface="Times New Roman"/>
                        <a:ea typeface="細明體"/>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solidFill>
                            <a:schemeClr val="tx1"/>
                          </a:solidFill>
                          <a:effectLst/>
                          <a:latin typeface="標楷體"/>
                          <a:ea typeface="細明體"/>
                        </a:rPr>
                        <a:t> </a:t>
                      </a:r>
                      <a:endParaRPr lang="zh-TW" sz="1100" dirty="0">
                        <a:solidFill>
                          <a:schemeClr val="tx1"/>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solidFill>
                            <a:schemeClr val="tx1"/>
                          </a:solidFill>
                          <a:effectLst/>
                          <a:latin typeface="標楷體"/>
                          <a:ea typeface="細明體"/>
                        </a:rPr>
                        <a:t> </a:t>
                      </a:r>
                      <a:endParaRPr lang="zh-TW" sz="1100">
                        <a:solidFill>
                          <a:schemeClr val="tx1"/>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solidFill>
                            <a:schemeClr val="tx1"/>
                          </a:solidFill>
                          <a:effectLst/>
                          <a:latin typeface="標楷體"/>
                          <a:ea typeface="細明體"/>
                        </a:rPr>
                        <a:t> </a:t>
                      </a:r>
                      <a:endParaRPr lang="zh-TW" sz="1100" dirty="0">
                        <a:solidFill>
                          <a:schemeClr val="tx1"/>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solidFill>
                            <a:schemeClr val="tx1"/>
                          </a:solidFill>
                          <a:effectLst/>
                          <a:latin typeface="標楷體"/>
                          <a:ea typeface="細明體"/>
                        </a:rPr>
                        <a:t> </a:t>
                      </a:r>
                      <a:endParaRPr lang="zh-TW" sz="1100" dirty="0">
                        <a:solidFill>
                          <a:schemeClr val="tx1"/>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solidFill>
                            <a:schemeClr val="tx1"/>
                          </a:solidFill>
                          <a:effectLst/>
                          <a:latin typeface="標楷體"/>
                          <a:ea typeface="細明體"/>
                        </a:rPr>
                        <a:t> </a:t>
                      </a:r>
                      <a:endParaRPr lang="zh-TW" sz="1100" dirty="0">
                        <a:solidFill>
                          <a:schemeClr val="tx1"/>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solidFill>
                            <a:schemeClr val="tx1"/>
                          </a:solidFill>
                          <a:effectLst/>
                          <a:latin typeface="標楷體"/>
                          <a:ea typeface="細明體"/>
                        </a:rPr>
                        <a:t> </a:t>
                      </a:r>
                      <a:endParaRPr lang="zh-TW" sz="1100" dirty="0">
                        <a:solidFill>
                          <a:schemeClr val="tx1"/>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3" name="矩形 12"/>
          <p:cNvSpPr/>
          <p:nvPr/>
        </p:nvSpPr>
        <p:spPr>
          <a:xfrm>
            <a:off x="683568" y="6248345"/>
            <a:ext cx="7848872" cy="276999"/>
          </a:xfrm>
          <a:prstGeom prst="rect">
            <a:avLst/>
          </a:prstGeom>
        </p:spPr>
        <p:txBody>
          <a:bodyPr wrap="square">
            <a:spAutoFit/>
          </a:bodyPr>
          <a:lstStyle/>
          <a:p>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註：若屬聯合申請請註明該公司名稱</a:t>
            </a:r>
          </a:p>
        </p:txBody>
      </p:sp>
    </p:spTree>
    <p:extLst>
      <p:ext uri="{BB962C8B-B14F-4D97-AF65-F5344CB8AC3E}">
        <p14:creationId xmlns:p14="http://schemas.microsoft.com/office/powerpoint/2010/main" val="368344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eaLnBrk="1" fontAlgn="auto" hangingPunct="1">
              <a:spcAft>
                <a:spcPts val="0"/>
              </a:spcAft>
              <a:defRPr/>
            </a:pPr>
            <a:r>
              <a:rPr lang="zh-TW" altLang="en-US" b="1" kern="2600" dirty="0">
                <a:latin typeface="Times New Roman"/>
                <a:ea typeface="標楷體"/>
              </a:rPr>
              <a:t>公司概況及研發實績</a:t>
            </a:r>
            <a:r>
              <a:rPr lang="en-US" altLang="zh-TW" b="1" kern="2600" dirty="0">
                <a:latin typeface="Times New Roman"/>
                <a:ea typeface="標楷體"/>
              </a:rPr>
              <a:t>(3/3)</a:t>
            </a:r>
            <a:endParaRPr lang="zh-TW" altLang="en-US" b="1" kern="2600" dirty="0">
              <a:latin typeface="Times New Roman"/>
              <a:ea typeface="標楷體"/>
            </a:endParaRPr>
          </a:p>
        </p:txBody>
      </p:sp>
      <p:sp>
        <p:nvSpPr>
          <p:cNvPr id="7" name="文字版面配置區 2"/>
          <p:cNvSpPr>
            <a:spLocks noGrp="1"/>
          </p:cNvSpPr>
          <p:nvPr>
            <p:ph type="body" idx="1"/>
          </p:nvPr>
        </p:nvSpPr>
        <p:spPr>
          <a:xfrm>
            <a:off x="565212" y="1196752"/>
            <a:ext cx="8229600" cy="3382635"/>
          </a:xfrm>
        </p:spPr>
        <p:txBody>
          <a:bodyPr rtlCol="0">
            <a:normAutofit/>
          </a:bodyPr>
          <a:lstStyle/>
          <a:p>
            <a:pPr fontAlgn="auto">
              <a:spcAft>
                <a:spcPts val="0"/>
              </a:spcAft>
              <a:buFont typeface="Arial" pitchFamily="34" charset="0"/>
              <a:buChar char="•"/>
              <a:defRPr/>
            </a:pPr>
            <a:r>
              <a:rPr lang="zh-TW" altLang="en-US" sz="2500" kern="100" dirty="0">
                <a:latin typeface="Times New Roman"/>
                <a:ea typeface="標楷體"/>
              </a:rPr>
              <a:t>近</a:t>
            </a:r>
            <a:r>
              <a:rPr lang="en-US" altLang="zh-TW" sz="2500" kern="100" dirty="0">
                <a:latin typeface="Times New Roman"/>
                <a:ea typeface="標楷體"/>
              </a:rPr>
              <a:t>3</a:t>
            </a:r>
            <a:r>
              <a:rPr lang="zh-TW" altLang="en-US" sz="2500" kern="100" dirty="0">
                <a:latin typeface="Times New Roman"/>
                <a:ea typeface="標楷體"/>
              </a:rPr>
              <a:t>年曾申請未通過之計畫說明</a:t>
            </a:r>
            <a:endParaRPr lang="en-US" altLang="zh-TW" sz="2500" kern="100" dirty="0">
              <a:latin typeface="Times New Roman"/>
              <a:ea typeface="標楷體"/>
            </a:endParaRPr>
          </a:p>
          <a:p>
            <a:pPr marL="0" indent="0" fontAlgn="auto">
              <a:spcAft>
                <a:spcPts val="0"/>
              </a:spcAft>
              <a:buNone/>
              <a:defRPr/>
            </a:pPr>
            <a:endParaRPr lang="en-US" altLang="zh-TW" sz="2500" kern="100" dirty="0">
              <a:latin typeface="Times New Roman"/>
              <a:ea typeface="標楷體"/>
            </a:endParaRPr>
          </a:p>
          <a:p>
            <a:pPr fontAlgn="auto">
              <a:spcAft>
                <a:spcPts val="0"/>
              </a:spcAft>
              <a:buFont typeface="Arial" pitchFamily="34" charset="0"/>
              <a:buChar char="•"/>
              <a:defRPr/>
            </a:pPr>
            <a:endParaRPr lang="zh-TW" altLang="en-US" sz="2500" kern="100" dirty="0">
              <a:latin typeface="Times New Roman"/>
              <a:ea typeface="標楷體"/>
            </a:endParaRPr>
          </a:p>
        </p:txBody>
      </p:sp>
      <p:sp>
        <p:nvSpPr>
          <p:cNvPr id="9" name="文字版面配置區 2"/>
          <p:cNvSpPr txBox="1">
            <a:spLocks/>
          </p:cNvSpPr>
          <p:nvPr/>
        </p:nvSpPr>
        <p:spPr bwMode="auto">
          <a:xfrm>
            <a:off x="571046" y="3861048"/>
            <a:ext cx="8229600" cy="282892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buFont typeface="Arial" pitchFamily="34" charset="0"/>
              <a:buChar char="•"/>
              <a:defRPr/>
            </a:pPr>
            <a:r>
              <a:rPr kumimoji="0" lang="zh-TW" altLang="en-US" sz="2400" kern="100" dirty="0">
                <a:latin typeface="Times New Roman"/>
                <a:ea typeface="標楷體"/>
              </a:rPr>
              <a:t>本次申請計畫與前次申請之差異說明</a:t>
            </a:r>
            <a:endParaRPr kumimoji="0" lang="en-US" altLang="zh-TW" sz="2400" kern="100" dirty="0">
              <a:latin typeface="Times New Roman"/>
              <a:ea typeface="標楷體"/>
            </a:endParaRPr>
          </a:p>
          <a:p>
            <a:pPr fontAlgn="auto">
              <a:spcAft>
                <a:spcPts val="0"/>
              </a:spcAft>
              <a:buFont typeface="Arial" pitchFamily="34" charset="0"/>
              <a:buChar char="•"/>
              <a:defRPr/>
            </a:pPr>
            <a:endParaRPr kumimoji="0" lang="en-US" altLang="zh-TW" sz="2800" kern="100" dirty="0">
              <a:latin typeface="Times New Roman"/>
              <a:ea typeface="標楷體"/>
            </a:endParaRPr>
          </a:p>
        </p:txBody>
      </p:sp>
      <p:graphicFrame>
        <p:nvGraphicFramePr>
          <p:cNvPr id="4" name="表格 3"/>
          <p:cNvGraphicFramePr>
            <a:graphicFrameLocks noGrp="1"/>
          </p:cNvGraphicFramePr>
          <p:nvPr>
            <p:extLst>
              <p:ext uri="{D42A27DB-BD31-4B8C-83A1-F6EECF244321}">
                <p14:modId xmlns:p14="http://schemas.microsoft.com/office/powerpoint/2010/main" val="67101656"/>
              </p:ext>
            </p:extLst>
          </p:nvPr>
        </p:nvGraphicFramePr>
        <p:xfrm>
          <a:off x="863588" y="1772816"/>
          <a:ext cx="7488832" cy="1944215"/>
        </p:xfrm>
        <a:graphic>
          <a:graphicData uri="http://schemas.openxmlformats.org/drawingml/2006/table">
            <a:tbl>
              <a:tblPr firstRow="1" firstCol="1" lastRow="1" lastCol="1" bandRow="1" bandCol="1"/>
              <a:tblGrid>
                <a:gridCol w="1627432">
                  <a:extLst>
                    <a:ext uri="{9D8B030D-6E8A-4147-A177-3AD203B41FA5}">
                      <a16:colId xmlns:a16="http://schemas.microsoft.com/office/drawing/2014/main" val="20000"/>
                    </a:ext>
                  </a:extLst>
                </a:gridCol>
                <a:gridCol w="1290037">
                  <a:extLst>
                    <a:ext uri="{9D8B030D-6E8A-4147-A177-3AD203B41FA5}">
                      <a16:colId xmlns:a16="http://schemas.microsoft.com/office/drawing/2014/main" val="20001"/>
                    </a:ext>
                  </a:extLst>
                </a:gridCol>
                <a:gridCol w="1523236">
                  <a:extLst>
                    <a:ext uri="{9D8B030D-6E8A-4147-A177-3AD203B41FA5}">
                      <a16:colId xmlns:a16="http://schemas.microsoft.com/office/drawing/2014/main" val="20002"/>
                    </a:ext>
                  </a:extLst>
                </a:gridCol>
                <a:gridCol w="3048127">
                  <a:extLst>
                    <a:ext uri="{9D8B030D-6E8A-4147-A177-3AD203B41FA5}">
                      <a16:colId xmlns:a16="http://schemas.microsoft.com/office/drawing/2014/main" val="20003"/>
                    </a:ext>
                  </a:extLst>
                </a:gridCol>
              </a:tblGrid>
              <a:tr h="257588">
                <a:tc>
                  <a:txBody>
                    <a:bodyPr/>
                    <a:lstStyle/>
                    <a:p>
                      <a:pPr algn="just" fontAlgn="b">
                        <a:lnSpc>
                          <a:spcPts val="1800"/>
                        </a:lnSpc>
                        <a:spcAft>
                          <a:spcPts val="0"/>
                        </a:spcAft>
                        <a:tabLst>
                          <a:tab pos="90170" algn="l"/>
                        </a:tabLst>
                      </a:pPr>
                      <a:r>
                        <a:rPr lang="zh-TW" sz="1400" dirty="0">
                          <a:effectLst/>
                          <a:latin typeface="Times New Roman"/>
                          <a:ea typeface="標楷體"/>
                        </a:rPr>
                        <a:t>計畫名稱</a:t>
                      </a:r>
                      <a:endParaRPr lang="zh-TW" sz="12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
                        <a:lnSpc>
                          <a:spcPts val="1800"/>
                        </a:lnSpc>
                        <a:spcAft>
                          <a:spcPts val="0"/>
                        </a:spcAft>
                        <a:tabLst>
                          <a:tab pos="90170" algn="l"/>
                        </a:tabLst>
                      </a:pPr>
                      <a:r>
                        <a:rPr lang="zh-TW" sz="1400">
                          <a:effectLst/>
                          <a:latin typeface="Times New Roman"/>
                          <a:ea typeface="標楷體"/>
                        </a:rPr>
                        <a:t>申請年度</a:t>
                      </a:r>
                      <a:endParaRPr lang="zh-TW" sz="120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
                        <a:lnSpc>
                          <a:spcPts val="1800"/>
                        </a:lnSpc>
                        <a:spcAft>
                          <a:spcPts val="0"/>
                        </a:spcAft>
                        <a:tabLst>
                          <a:tab pos="90170" algn="l"/>
                        </a:tabLst>
                      </a:pPr>
                      <a:r>
                        <a:rPr lang="zh-TW" sz="1400">
                          <a:effectLst/>
                          <a:latin typeface="Times New Roman"/>
                          <a:ea typeface="標楷體"/>
                        </a:rPr>
                        <a:t>未通過原因</a:t>
                      </a:r>
                      <a:endParaRPr lang="zh-TW" sz="120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
                        <a:lnSpc>
                          <a:spcPts val="1800"/>
                        </a:lnSpc>
                        <a:spcAft>
                          <a:spcPts val="0"/>
                        </a:spcAft>
                        <a:tabLst>
                          <a:tab pos="90170" algn="l"/>
                        </a:tabLst>
                      </a:pPr>
                      <a:r>
                        <a:rPr lang="zh-TW" sz="1400">
                          <a:effectLst/>
                          <a:latin typeface="Times New Roman"/>
                          <a:ea typeface="標楷體"/>
                        </a:rPr>
                        <a:t>計畫類別</a:t>
                      </a:r>
                      <a:endParaRPr lang="zh-TW" sz="120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828001">
                <a:tc>
                  <a:txBody>
                    <a:bodyPr/>
                    <a:lstStyle/>
                    <a:p>
                      <a:pPr algn="just" fontAlgn="b">
                        <a:lnSpc>
                          <a:spcPts val="1800"/>
                        </a:lnSpc>
                        <a:spcAft>
                          <a:spcPts val="0"/>
                        </a:spcAft>
                        <a:tabLst>
                          <a:tab pos="90170" algn="l"/>
                        </a:tabLst>
                      </a:pPr>
                      <a:r>
                        <a:rPr lang="en-US" sz="1600" dirty="0">
                          <a:effectLst/>
                          <a:latin typeface="Times New Roman"/>
                          <a:ea typeface="標楷體"/>
                        </a:rPr>
                        <a:t> </a:t>
                      </a:r>
                      <a:endParaRPr lang="zh-TW" sz="12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
                        <a:lnSpc>
                          <a:spcPts val="1800"/>
                        </a:lnSpc>
                        <a:spcAft>
                          <a:spcPts val="0"/>
                        </a:spcAft>
                        <a:tabLst>
                          <a:tab pos="90170" algn="l"/>
                        </a:tabLst>
                      </a:pPr>
                      <a:r>
                        <a:rPr lang="en-US" sz="1600">
                          <a:effectLst/>
                          <a:latin typeface="Times New Roman"/>
                          <a:ea typeface="標楷體"/>
                        </a:rPr>
                        <a:t> </a:t>
                      </a:r>
                      <a:endParaRPr lang="zh-TW" sz="120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
                        <a:lnSpc>
                          <a:spcPts val="1800"/>
                        </a:lnSpc>
                        <a:spcAft>
                          <a:spcPts val="0"/>
                        </a:spcAft>
                        <a:tabLst>
                          <a:tab pos="90170" algn="l"/>
                        </a:tabLst>
                      </a:pPr>
                      <a:r>
                        <a:rPr lang="en-US" sz="1200" dirty="0">
                          <a:effectLst/>
                          <a:latin typeface="Times New Roman"/>
                          <a:ea typeface="標楷體"/>
                        </a:rPr>
                        <a:t>□</a:t>
                      </a:r>
                      <a:r>
                        <a:rPr lang="zh-TW" sz="1200" dirty="0">
                          <a:effectLst/>
                          <a:latin typeface="Times New Roman"/>
                          <a:ea typeface="標楷體"/>
                        </a:rPr>
                        <a:t>退件</a:t>
                      </a:r>
                      <a:r>
                        <a:rPr lang="en-US" sz="1200" dirty="0">
                          <a:effectLst/>
                          <a:latin typeface="Times New Roman"/>
                          <a:ea typeface="標楷體"/>
                        </a:rPr>
                        <a:t>□</a:t>
                      </a:r>
                      <a:r>
                        <a:rPr lang="zh-TW" sz="1200" dirty="0">
                          <a:effectLst/>
                          <a:latin typeface="Times New Roman"/>
                          <a:ea typeface="標楷體"/>
                        </a:rPr>
                        <a:t>撤件</a:t>
                      </a:r>
                      <a:endParaRPr lang="zh-TW" sz="1200" dirty="0">
                        <a:effectLst/>
                        <a:latin typeface="Times New Roman"/>
                        <a:ea typeface="細明體"/>
                      </a:endParaRPr>
                    </a:p>
                    <a:p>
                      <a:pPr algn="just" fontAlgn="b">
                        <a:lnSpc>
                          <a:spcPts val="1800"/>
                        </a:lnSpc>
                        <a:spcAft>
                          <a:spcPts val="0"/>
                        </a:spcAft>
                        <a:tabLst>
                          <a:tab pos="90170" algn="l"/>
                        </a:tabLst>
                      </a:pPr>
                      <a:r>
                        <a:rPr lang="en-US" sz="1200" dirty="0">
                          <a:effectLst/>
                          <a:latin typeface="Times New Roman"/>
                          <a:ea typeface="標楷體"/>
                        </a:rPr>
                        <a:t>□</a:t>
                      </a:r>
                      <a:r>
                        <a:rPr lang="zh-TW" sz="1200" dirty="0">
                          <a:effectLst/>
                          <a:latin typeface="Times New Roman"/>
                          <a:ea typeface="標楷體"/>
                        </a:rPr>
                        <a:t>不推薦</a:t>
                      </a:r>
                      <a:endParaRPr lang="zh-TW" sz="12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2000"/>
                        </a:lnSpc>
                        <a:spcAft>
                          <a:spcPts val="0"/>
                        </a:spcAft>
                      </a:pPr>
                      <a:r>
                        <a:rPr lang="en-US" sz="1200" dirty="0">
                          <a:effectLst/>
                          <a:latin typeface="Times New Roman"/>
                          <a:ea typeface="標楷體"/>
                        </a:rPr>
                        <a:t>□</a:t>
                      </a:r>
                      <a:r>
                        <a:rPr lang="en-US" sz="1200" i="0" dirty="0">
                          <a:effectLst/>
                          <a:latin typeface="Times New Roman"/>
                          <a:ea typeface="標楷體"/>
                        </a:rPr>
                        <a:t>A</a:t>
                      </a:r>
                      <a:r>
                        <a:rPr lang="en-US" sz="1200" i="0" baseline="30000" dirty="0">
                          <a:effectLst/>
                          <a:latin typeface="Times New Roman"/>
                          <a:ea typeface="標楷體"/>
                        </a:rPr>
                        <a:t>+</a:t>
                      </a:r>
                      <a:r>
                        <a:rPr lang="zh-TW" sz="1200" dirty="0">
                          <a:effectLst/>
                          <a:latin typeface="Times New Roman"/>
                          <a:ea typeface="標楷體"/>
                        </a:rPr>
                        <a:t>企業創新研發淬鍊計畫</a:t>
                      </a:r>
                      <a:endParaRPr lang="zh-TW" sz="1200" dirty="0">
                        <a:effectLst/>
                        <a:latin typeface="Times New Roman"/>
                        <a:ea typeface="細明體"/>
                      </a:endParaRPr>
                    </a:p>
                    <a:p>
                      <a:pPr marL="0" algn="l" defTabSz="914400" rtl="0" eaLnBrk="1" latinLnBrk="0" hangingPunct="1">
                        <a:lnSpc>
                          <a:spcPts val="2000"/>
                        </a:lnSpc>
                        <a:spcAft>
                          <a:spcPts val="0"/>
                        </a:spcAft>
                      </a:pPr>
                      <a:r>
                        <a:rPr lang="en-US" sz="1200" kern="1200" dirty="0">
                          <a:solidFill>
                            <a:schemeClr val="tx1"/>
                          </a:solidFill>
                          <a:effectLst/>
                          <a:latin typeface="Times New Roman"/>
                          <a:ea typeface="標楷體"/>
                          <a:cs typeface="+mn-cs"/>
                        </a:rPr>
                        <a:t>□</a:t>
                      </a:r>
                      <a:r>
                        <a:rPr lang="en-US" sz="1200" i="0" kern="1200" dirty="0" err="1">
                          <a:solidFill>
                            <a:schemeClr val="tx1"/>
                          </a:solidFill>
                          <a:effectLst/>
                          <a:latin typeface="Times New Roman"/>
                          <a:ea typeface="標楷體"/>
                          <a:cs typeface="+mn-cs"/>
                        </a:rPr>
                        <a:t>產業升級創新平台輔導計畫</a:t>
                      </a:r>
                      <a:endParaRPr lang="zh-TW" sz="1200" i="0" kern="1200" dirty="0">
                        <a:solidFill>
                          <a:schemeClr val="tx1"/>
                        </a:solidFill>
                        <a:effectLst/>
                        <a:latin typeface="Times New Roman"/>
                        <a:ea typeface="標楷體"/>
                        <a:cs typeface="+mn-cs"/>
                      </a:endParaRPr>
                    </a:p>
                    <a:p>
                      <a:pPr marL="0" algn="l" defTabSz="914400" rtl="0" eaLnBrk="1" latinLnBrk="0" hangingPunct="1">
                        <a:lnSpc>
                          <a:spcPts val="2000"/>
                        </a:lnSpc>
                        <a:spcAft>
                          <a:spcPts val="0"/>
                        </a:spcAft>
                      </a:pPr>
                      <a:r>
                        <a:rPr lang="en-US" sz="1200" kern="1200" dirty="0">
                          <a:solidFill>
                            <a:schemeClr val="tx1"/>
                          </a:solidFill>
                          <a:effectLst/>
                          <a:latin typeface="Times New Roman"/>
                          <a:ea typeface="標楷體"/>
                          <a:cs typeface="+mn-cs"/>
                        </a:rPr>
                        <a:t>□</a:t>
                      </a:r>
                      <a:r>
                        <a:rPr lang="zh-TW" sz="1200" kern="1200" dirty="0">
                          <a:solidFill>
                            <a:schemeClr val="tx1"/>
                          </a:solidFill>
                          <a:effectLst/>
                          <a:latin typeface="Times New Roman"/>
                          <a:ea typeface="標楷體"/>
                          <a:cs typeface="+mn-cs"/>
                        </a:rPr>
                        <a:t>標竿新產品創新研發補助計畫</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858626">
                <a:tc>
                  <a:txBody>
                    <a:bodyPr/>
                    <a:lstStyle/>
                    <a:p>
                      <a:pPr algn="just" fontAlgn="b">
                        <a:lnSpc>
                          <a:spcPts val="1800"/>
                        </a:lnSpc>
                        <a:spcAft>
                          <a:spcPts val="0"/>
                        </a:spcAft>
                        <a:tabLst>
                          <a:tab pos="90170" algn="l"/>
                        </a:tabLst>
                      </a:pPr>
                      <a:r>
                        <a:rPr lang="en-US" sz="1600">
                          <a:effectLst/>
                          <a:latin typeface="Times New Roman"/>
                          <a:ea typeface="標楷體"/>
                        </a:rPr>
                        <a:t> </a:t>
                      </a:r>
                      <a:endParaRPr lang="zh-TW" sz="120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
                        <a:lnSpc>
                          <a:spcPts val="1800"/>
                        </a:lnSpc>
                        <a:spcAft>
                          <a:spcPts val="0"/>
                        </a:spcAft>
                        <a:tabLst>
                          <a:tab pos="90170" algn="l"/>
                        </a:tabLst>
                      </a:pPr>
                      <a:r>
                        <a:rPr lang="en-US" sz="1600" dirty="0">
                          <a:effectLst/>
                          <a:latin typeface="Times New Roman"/>
                          <a:ea typeface="標楷體"/>
                        </a:rPr>
                        <a:t> </a:t>
                      </a:r>
                      <a:endParaRPr lang="zh-TW" sz="12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
                        <a:lnSpc>
                          <a:spcPts val="1800"/>
                        </a:lnSpc>
                        <a:spcAft>
                          <a:spcPts val="0"/>
                        </a:spcAft>
                        <a:tabLst>
                          <a:tab pos="90170" algn="l"/>
                        </a:tabLst>
                      </a:pPr>
                      <a:r>
                        <a:rPr lang="en-US" sz="1200" dirty="0">
                          <a:effectLst/>
                          <a:latin typeface="Times New Roman"/>
                          <a:ea typeface="標楷體"/>
                        </a:rPr>
                        <a:t>□</a:t>
                      </a:r>
                      <a:r>
                        <a:rPr lang="zh-TW" sz="1200" dirty="0">
                          <a:effectLst/>
                          <a:latin typeface="Times New Roman"/>
                          <a:ea typeface="標楷體"/>
                        </a:rPr>
                        <a:t>退件</a:t>
                      </a:r>
                      <a:r>
                        <a:rPr lang="en-US" sz="1200" dirty="0">
                          <a:effectLst/>
                          <a:latin typeface="Times New Roman"/>
                          <a:ea typeface="標楷體"/>
                        </a:rPr>
                        <a:t>□</a:t>
                      </a:r>
                      <a:r>
                        <a:rPr lang="zh-TW" sz="1200" dirty="0">
                          <a:effectLst/>
                          <a:latin typeface="Times New Roman"/>
                          <a:ea typeface="標楷體"/>
                        </a:rPr>
                        <a:t>撤件</a:t>
                      </a:r>
                      <a:endParaRPr lang="zh-TW" sz="1200" dirty="0">
                        <a:effectLst/>
                        <a:latin typeface="Times New Roman"/>
                        <a:ea typeface="細明體"/>
                      </a:endParaRPr>
                    </a:p>
                    <a:p>
                      <a:pPr algn="just" fontAlgn="b">
                        <a:lnSpc>
                          <a:spcPts val="1800"/>
                        </a:lnSpc>
                        <a:spcAft>
                          <a:spcPts val="0"/>
                        </a:spcAft>
                        <a:tabLst>
                          <a:tab pos="90170" algn="l"/>
                        </a:tabLst>
                      </a:pPr>
                      <a:r>
                        <a:rPr lang="en-US" sz="1200" dirty="0">
                          <a:effectLst/>
                          <a:latin typeface="Times New Roman"/>
                          <a:ea typeface="標楷體"/>
                        </a:rPr>
                        <a:t>□</a:t>
                      </a:r>
                      <a:r>
                        <a:rPr lang="zh-TW" sz="1200" dirty="0">
                          <a:effectLst/>
                          <a:latin typeface="Times New Roman"/>
                          <a:ea typeface="標楷體"/>
                        </a:rPr>
                        <a:t>不推薦</a:t>
                      </a:r>
                      <a:endParaRPr lang="zh-TW" sz="12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2000"/>
                        </a:lnSpc>
                        <a:spcAft>
                          <a:spcPts val="0"/>
                        </a:spcAft>
                      </a:pPr>
                      <a:r>
                        <a:rPr lang="en-US" sz="1200" dirty="0">
                          <a:effectLst/>
                          <a:latin typeface="Times New Roman"/>
                          <a:ea typeface="標楷體"/>
                        </a:rPr>
                        <a:t>□</a:t>
                      </a:r>
                      <a:r>
                        <a:rPr lang="en-US" sz="1200" i="0" dirty="0">
                          <a:effectLst/>
                          <a:latin typeface="Times New Roman"/>
                          <a:ea typeface="標楷體"/>
                        </a:rPr>
                        <a:t>A</a:t>
                      </a:r>
                      <a:r>
                        <a:rPr lang="en-US" sz="1200" i="0" baseline="30000" dirty="0">
                          <a:effectLst/>
                          <a:latin typeface="Times New Roman"/>
                          <a:ea typeface="標楷體"/>
                        </a:rPr>
                        <a:t>+</a:t>
                      </a:r>
                      <a:r>
                        <a:rPr lang="zh-TW" sz="1200" dirty="0">
                          <a:effectLst/>
                          <a:latin typeface="Times New Roman"/>
                          <a:ea typeface="標楷體"/>
                        </a:rPr>
                        <a:t>企業創新研發淬鍊計畫</a:t>
                      </a:r>
                      <a:endParaRPr lang="zh-TW" sz="1200" dirty="0">
                        <a:effectLst/>
                        <a:latin typeface="Times New Roman"/>
                        <a:ea typeface="細明體"/>
                      </a:endParaRPr>
                    </a:p>
                    <a:p>
                      <a:pPr>
                        <a:lnSpc>
                          <a:spcPts val="2000"/>
                        </a:lnSpc>
                        <a:spcAft>
                          <a:spcPts val="0"/>
                        </a:spcAft>
                      </a:pPr>
                      <a:r>
                        <a:rPr lang="en-US" sz="1200" dirty="0">
                          <a:effectLst/>
                          <a:latin typeface="Times New Roman"/>
                          <a:ea typeface="標楷體"/>
                        </a:rPr>
                        <a:t>□</a:t>
                      </a:r>
                      <a:r>
                        <a:rPr lang="en-US" sz="1200" u="none" strike="noStrike" dirty="0" err="1">
                          <a:solidFill>
                            <a:schemeClr val="tx1"/>
                          </a:solidFill>
                          <a:effectLst/>
                          <a:latin typeface="標楷體"/>
                          <a:ea typeface="標楷體"/>
                        </a:rPr>
                        <a:t>產業升級創新平台輔導計畫</a:t>
                      </a:r>
                      <a:endParaRPr lang="zh-TW" sz="1200" u="none" dirty="0">
                        <a:solidFill>
                          <a:schemeClr val="tx1"/>
                        </a:solidFill>
                        <a:effectLst/>
                        <a:latin typeface="Times New Roman"/>
                        <a:ea typeface="細明體"/>
                      </a:endParaRPr>
                    </a:p>
                    <a:p>
                      <a:pPr>
                        <a:lnSpc>
                          <a:spcPts val="2000"/>
                        </a:lnSpc>
                        <a:spcAft>
                          <a:spcPts val="0"/>
                        </a:spcAft>
                      </a:pPr>
                      <a:r>
                        <a:rPr lang="en-US" sz="1200" dirty="0">
                          <a:effectLst/>
                          <a:latin typeface="Times New Roman"/>
                          <a:ea typeface="標楷體"/>
                        </a:rPr>
                        <a:t>□</a:t>
                      </a:r>
                      <a:r>
                        <a:rPr lang="zh-TW" sz="1200" dirty="0">
                          <a:effectLst/>
                          <a:latin typeface="Times New Roman"/>
                          <a:ea typeface="標楷體"/>
                        </a:rPr>
                        <a:t>標竿新產品創新研發補助計畫</a:t>
                      </a:r>
                      <a:endParaRPr lang="zh-TW" sz="12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9" name="表格 18"/>
          <p:cNvGraphicFramePr>
            <a:graphicFrameLocks noGrp="1"/>
          </p:cNvGraphicFramePr>
          <p:nvPr>
            <p:extLst>
              <p:ext uri="{D42A27DB-BD31-4B8C-83A1-F6EECF244321}">
                <p14:modId xmlns:p14="http://schemas.microsoft.com/office/powerpoint/2010/main" val="2550341532"/>
              </p:ext>
            </p:extLst>
          </p:nvPr>
        </p:nvGraphicFramePr>
        <p:xfrm>
          <a:off x="827583" y="4348725"/>
          <a:ext cx="7488834" cy="1817751"/>
        </p:xfrm>
        <a:graphic>
          <a:graphicData uri="http://schemas.openxmlformats.org/drawingml/2006/table">
            <a:tbl>
              <a:tblPr/>
              <a:tblGrid>
                <a:gridCol w="1105152">
                  <a:extLst>
                    <a:ext uri="{9D8B030D-6E8A-4147-A177-3AD203B41FA5}">
                      <a16:colId xmlns:a16="http://schemas.microsoft.com/office/drawing/2014/main" val="20000"/>
                    </a:ext>
                  </a:extLst>
                </a:gridCol>
                <a:gridCol w="3191841">
                  <a:extLst>
                    <a:ext uri="{9D8B030D-6E8A-4147-A177-3AD203B41FA5}">
                      <a16:colId xmlns:a16="http://schemas.microsoft.com/office/drawing/2014/main" val="20001"/>
                    </a:ext>
                  </a:extLst>
                </a:gridCol>
                <a:gridCol w="3191841">
                  <a:extLst>
                    <a:ext uri="{9D8B030D-6E8A-4147-A177-3AD203B41FA5}">
                      <a16:colId xmlns:a16="http://schemas.microsoft.com/office/drawing/2014/main" val="20002"/>
                    </a:ext>
                  </a:extLst>
                </a:gridCol>
              </a:tblGrid>
              <a:tr h="0">
                <a:tc>
                  <a:txBody>
                    <a:bodyPr/>
                    <a:lstStyle/>
                    <a:p>
                      <a:pPr algn="ctr" fontAlgn="b">
                        <a:lnSpc>
                          <a:spcPts val="1800"/>
                        </a:lnSpc>
                        <a:spcAft>
                          <a:spcPts val="0"/>
                        </a:spcAft>
                        <a:tabLst>
                          <a:tab pos="90170" algn="l"/>
                        </a:tabLst>
                      </a:pPr>
                      <a:r>
                        <a:rPr lang="en-US" sz="1200" spc="600" dirty="0">
                          <a:effectLst/>
                          <a:latin typeface="Times New Roman"/>
                          <a:ea typeface="標楷體"/>
                        </a:rPr>
                        <a:t> </a:t>
                      </a:r>
                      <a:endParaRPr lang="zh-TW" sz="1200" dirty="0">
                        <a:effectLst/>
                        <a:latin typeface="Times New Roman"/>
                        <a:ea typeface="細明體"/>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tcPr>
                </a:tc>
                <a:tc>
                  <a:txBody>
                    <a:bodyPr/>
                    <a:lstStyle/>
                    <a:p>
                      <a:pPr algn="ctr" fontAlgn="b">
                        <a:lnSpc>
                          <a:spcPts val="1800"/>
                        </a:lnSpc>
                        <a:spcAft>
                          <a:spcPts val="0"/>
                        </a:spcAft>
                        <a:tabLst>
                          <a:tab pos="90170" algn="l"/>
                        </a:tabLst>
                      </a:pPr>
                      <a:r>
                        <a:rPr lang="zh-TW" sz="1400">
                          <a:effectLst/>
                          <a:latin typeface="Times New Roman"/>
                          <a:ea typeface="標楷體"/>
                        </a:rPr>
                        <a:t>前</a:t>
                      </a:r>
                      <a:r>
                        <a:rPr lang="en-US" sz="1400">
                          <a:effectLst/>
                          <a:latin typeface="Times New Roman"/>
                          <a:ea typeface="標楷體"/>
                        </a:rPr>
                        <a:t>  </a:t>
                      </a:r>
                      <a:r>
                        <a:rPr lang="zh-TW" sz="1400">
                          <a:effectLst/>
                          <a:latin typeface="Times New Roman"/>
                          <a:ea typeface="標楷體"/>
                        </a:rPr>
                        <a:t>次</a:t>
                      </a:r>
                      <a:endParaRPr lang="zh-TW" sz="1200">
                        <a:effectLst/>
                        <a:latin typeface="Times New Roman"/>
                        <a:ea typeface="細明體"/>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ts val="1800"/>
                        </a:lnSpc>
                        <a:spcAft>
                          <a:spcPts val="0"/>
                        </a:spcAft>
                        <a:tabLst>
                          <a:tab pos="90170" algn="l"/>
                        </a:tabLst>
                      </a:pPr>
                      <a:r>
                        <a:rPr lang="zh-TW" sz="1400">
                          <a:effectLst/>
                          <a:latin typeface="Times New Roman"/>
                          <a:ea typeface="標楷體"/>
                        </a:rPr>
                        <a:t>本</a:t>
                      </a:r>
                      <a:r>
                        <a:rPr lang="en-US" sz="1400">
                          <a:effectLst/>
                          <a:latin typeface="Times New Roman"/>
                          <a:ea typeface="標楷體"/>
                        </a:rPr>
                        <a:t>  </a:t>
                      </a:r>
                      <a:r>
                        <a:rPr lang="zh-TW" sz="1400">
                          <a:effectLst/>
                          <a:latin typeface="Times New Roman"/>
                          <a:ea typeface="標楷體"/>
                        </a:rPr>
                        <a:t>次</a:t>
                      </a:r>
                      <a:endParaRPr lang="zh-TW" sz="1200">
                        <a:effectLst/>
                        <a:latin typeface="Times New Roman"/>
                        <a:ea typeface="細明體"/>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04800">
                <a:tc>
                  <a:txBody>
                    <a:bodyPr/>
                    <a:lstStyle/>
                    <a:p>
                      <a:pPr algn="ctr" fontAlgn="b">
                        <a:lnSpc>
                          <a:spcPts val="1800"/>
                        </a:lnSpc>
                        <a:spcAft>
                          <a:spcPts val="0"/>
                        </a:spcAft>
                      </a:pPr>
                      <a:r>
                        <a:rPr lang="zh-TW" sz="1400">
                          <a:effectLst/>
                          <a:latin typeface="Times New Roman"/>
                          <a:ea typeface="標楷體"/>
                        </a:rPr>
                        <a:t>計畫名稱</a:t>
                      </a:r>
                      <a:endParaRPr lang="zh-TW" sz="1200">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b">
                        <a:lnSpc>
                          <a:spcPts val="1800"/>
                        </a:lnSpc>
                        <a:spcAft>
                          <a:spcPts val="0"/>
                        </a:spcAft>
                      </a:pPr>
                      <a:r>
                        <a:rPr lang="en-US" sz="1200" spc="600" dirty="0">
                          <a:effectLst/>
                          <a:latin typeface="Times New Roman"/>
                          <a:ea typeface="標楷體"/>
                        </a:rPr>
                        <a:t> </a:t>
                      </a:r>
                      <a:endParaRPr lang="zh-TW" sz="1200" dirty="0">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
                        <a:lnSpc>
                          <a:spcPts val="1800"/>
                        </a:lnSpc>
                        <a:spcAft>
                          <a:spcPts val="0"/>
                        </a:spcAft>
                        <a:tabLst>
                          <a:tab pos="90170" algn="l"/>
                        </a:tabLst>
                      </a:pPr>
                      <a:r>
                        <a:rPr lang="en-US" sz="1200" spc="600">
                          <a:effectLst/>
                          <a:latin typeface="Times New Roman"/>
                          <a:ea typeface="標楷體"/>
                        </a:rPr>
                        <a:t> </a:t>
                      </a:r>
                      <a:endParaRPr lang="zh-TW" sz="1200">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320165">
                <a:tc>
                  <a:txBody>
                    <a:bodyPr/>
                    <a:lstStyle/>
                    <a:p>
                      <a:pPr algn="ctr" fontAlgn="b">
                        <a:lnSpc>
                          <a:spcPts val="1800"/>
                        </a:lnSpc>
                        <a:spcAft>
                          <a:spcPts val="0"/>
                        </a:spcAft>
                      </a:pPr>
                      <a:r>
                        <a:rPr lang="zh-TW" sz="1400" dirty="0">
                          <a:effectLst/>
                          <a:latin typeface="Times New Roman"/>
                          <a:ea typeface="標楷體"/>
                        </a:rPr>
                        <a:t>計畫內容</a:t>
                      </a:r>
                      <a:endParaRPr lang="zh-TW" sz="1200" dirty="0">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b">
                        <a:lnSpc>
                          <a:spcPts val="1800"/>
                        </a:lnSpc>
                        <a:spcAft>
                          <a:spcPts val="0"/>
                        </a:spcAft>
                      </a:pPr>
                      <a:r>
                        <a:rPr lang="en-US" sz="1200" dirty="0">
                          <a:effectLst/>
                          <a:latin typeface="Times New Roman"/>
                          <a:ea typeface="標楷體"/>
                        </a:rPr>
                        <a:t> </a:t>
                      </a:r>
                      <a:endParaRPr lang="zh-TW" sz="1200" dirty="0">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
                        <a:lnSpc>
                          <a:spcPts val="1800"/>
                        </a:lnSpc>
                        <a:spcAft>
                          <a:spcPts val="0"/>
                        </a:spcAft>
                      </a:pPr>
                      <a:r>
                        <a:rPr lang="en-US" sz="1200" dirty="0">
                          <a:effectLst/>
                          <a:latin typeface="Times New Roman"/>
                          <a:ea typeface="標楷體"/>
                        </a:rPr>
                        <a:t> </a:t>
                      </a:r>
                      <a:endParaRPr lang="zh-TW" sz="1200" dirty="0">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20" name="Rectangle 6"/>
          <p:cNvSpPr>
            <a:spLocks noChangeArrowheads="1"/>
          </p:cNvSpPr>
          <p:nvPr/>
        </p:nvSpPr>
        <p:spPr bwMode="auto">
          <a:xfrm>
            <a:off x="467544" y="6309901"/>
            <a:ext cx="6271269"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90488" algn="l"/>
              </a:tabLst>
            </a:pPr>
            <a:r>
              <a:rPr kumimoji="1" lang="zh-TW" sz="11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註：</a:t>
            </a:r>
            <a:r>
              <a:rPr kumimoji="1" lang="en-US" altLang="zh-TW" sz="1100" b="0" i="0" u="none" strike="noStrike" cap="none" normalizeH="0" baseline="0" dirty="0">
                <a:ln>
                  <a:noFill/>
                </a:ln>
                <a:solidFill>
                  <a:schemeClr val="tx1"/>
                </a:solidFill>
                <a:effectLst/>
                <a:latin typeface="Times New Roman" pitchFamily="18" charset="0"/>
                <a:ea typeface="標楷體" pitchFamily="65" charset="-120"/>
                <a:cs typeface="Times New Roman" pitchFamily="18" charset="0"/>
              </a:rPr>
              <a:t>1.</a:t>
            </a:r>
            <a:r>
              <a:rPr kumimoji="1" lang="zh-TW" altLang="en-US" sz="11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「計畫內容」欄請註明計畫書章節</a:t>
            </a:r>
            <a:r>
              <a:rPr kumimoji="1" lang="en-US" altLang="zh-TW" sz="1100" b="0" i="0" u="none" strike="noStrike" cap="none" normalizeH="0" baseline="0" dirty="0">
                <a:ln>
                  <a:noFill/>
                </a:ln>
                <a:solidFill>
                  <a:schemeClr val="tx1"/>
                </a:solidFill>
                <a:effectLst/>
                <a:latin typeface="Times New Roman" pitchFamily="18" charset="0"/>
                <a:ea typeface="標楷體" pitchFamily="65" charset="-120"/>
                <a:cs typeface="Times New Roman" pitchFamily="18" charset="0"/>
              </a:rPr>
              <a:t>(</a:t>
            </a:r>
            <a:r>
              <a:rPr kumimoji="1" lang="zh-TW" altLang="en-US" sz="11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如：技術目標、預期效益、計畫架構</a:t>
            </a:r>
            <a:r>
              <a:rPr kumimoji="1" lang="en-US" altLang="zh-TW" sz="1100" b="0" i="0" u="none" strike="noStrike" cap="none" normalizeH="0" baseline="0" dirty="0">
                <a:ln>
                  <a:noFill/>
                </a:ln>
                <a:solidFill>
                  <a:schemeClr val="tx1"/>
                </a:solidFill>
                <a:effectLst/>
                <a:latin typeface="Arial"/>
                <a:ea typeface="標楷體" pitchFamily="65" charset="-120"/>
                <a:cs typeface="Times New Roman" pitchFamily="18" charset="0"/>
              </a:rPr>
              <a:t>……</a:t>
            </a:r>
            <a:r>
              <a:rPr kumimoji="1" lang="zh-TW" altLang="en-US" sz="11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等</a:t>
            </a:r>
            <a:r>
              <a:rPr kumimoji="1" lang="en-US" altLang="zh-TW" sz="1100" b="0" i="0" u="none" strike="noStrike" cap="none" normalizeH="0" baseline="0" dirty="0">
                <a:ln>
                  <a:noFill/>
                </a:ln>
                <a:solidFill>
                  <a:schemeClr val="tx1"/>
                </a:solidFill>
                <a:effectLst/>
                <a:latin typeface="Times New Roman" pitchFamily="18" charset="0"/>
                <a:ea typeface="標楷體" pitchFamily="65" charset="-120"/>
                <a:cs typeface="Times New Roman" pitchFamily="18" charset="0"/>
              </a:rPr>
              <a:t>)</a:t>
            </a:r>
            <a:r>
              <a:rPr kumimoji="1" lang="zh-TW" altLang="en-US" sz="11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a:t>
            </a:r>
            <a:endParaRPr kumimoji="1" lang="zh-TW" altLang="en-US" sz="1100" b="0" i="0" u="none" strike="noStrike" cap="none" normalizeH="0" baseline="0" dirty="0">
              <a:ln>
                <a:noFill/>
              </a:ln>
              <a:solidFill>
                <a:schemeClr val="tx1"/>
              </a:solidFill>
              <a:effectLst/>
              <a:latin typeface="Times New Roman" pitchFamily="18" charset="0"/>
              <a:ea typeface="標楷體" pitchFamily="65" charset="-12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90488" algn="l"/>
              </a:tabLst>
            </a:pPr>
            <a:r>
              <a:rPr kumimoji="1" lang="zh-TW" altLang="en-US" sz="1100" b="0" i="0" u="none" strike="noStrike" cap="none" normalizeH="0" baseline="0" dirty="0">
                <a:ln>
                  <a:noFill/>
                </a:ln>
                <a:solidFill>
                  <a:schemeClr val="tx1"/>
                </a:solidFill>
                <a:effectLst/>
                <a:latin typeface="Times New Roman" pitchFamily="18" charset="0"/>
                <a:ea typeface="標楷體" pitchFamily="65" charset="-120"/>
                <a:cs typeface="Times New Roman" pitchFamily="18" charset="0"/>
              </a:rPr>
              <a:t>         </a:t>
            </a:r>
            <a:r>
              <a:rPr kumimoji="1" lang="en-US" altLang="zh-TW" sz="1100" b="0" i="0" u="none" strike="noStrike" cap="none" normalizeH="0" baseline="0" dirty="0">
                <a:ln>
                  <a:noFill/>
                </a:ln>
                <a:solidFill>
                  <a:schemeClr val="tx1"/>
                </a:solidFill>
                <a:effectLst/>
                <a:latin typeface="Times New Roman" pitchFamily="18" charset="0"/>
                <a:ea typeface="標楷體" pitchFamily="65" charset="-120"/>
                <a:cs typeface="Times New Roman" pitchFamily="18" charset="0"/>
              </a:rPr>
              <a:t>2.</a:t>
            </a:r>
            <a:r>
              <a:rPr kumimoji="1" lang="zh-TW" altLang="en-US" sz="11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若技術項目不同，請概述本次及上次申請之技術內容，若相似，請說明計畫書之主要差異。</a:t>
            </a:r>
            <a:r>
              <a:rPr kumimoji="1" lang="zh-TW" altLang="en-US" sz="600" b="0" i="0" u="none" strike="noStrike" cap="none" normalizeH="0" baseline="0" dirty="0">
                <a:ln>
                  <a:noFill/>
                </a:ln>
                <a:solidFill>
                  <a:schemeClr val="tx1"/>
                </a:solidFill>
                <a:effectLst/>
                <a:latin typeface="Arial" pitchFamily="34" charset="0"/>
                <a:ea typeface="新細明體" pitchFamily="18" charset="-120"/>
                <a:cs typeface="新細明體" pitchFamily="18" charset="-120"/>
              </a:rPr>
              <a:t> </a:t>
            </a:r>
            <a:endParaRPr kumimoji="1" lang="zh-TW" altLang="en-US" sz="1800" b="0" i="0" u="none" strike="noStrike" cap="none" normalizeH="0" baseline="0" dirty="0">
              <a:ln>
                <a:noFill/>
              </a:ln>
              <a:solidFill>
                <a:schemeClr val="tx1"/>
              </a:solidFill>
              <a:effectLst/>
              <a:latin typeface="Arial" pitchFamily="34" charset="0"/>
              <a:ea typeface="新細明體" pitchFamily="18" charset="-120"/>
              <a:cs typeface="新細明體" pitchFamily="18" charset="-120"/>
            </a:endParaRPr>
          </a:p>
        </p:txBody>
      </p:sp>
    </p:spTree>
    <p:extLst>
      <p:ext uri="{BB962C8B-B14F-4D97-AF65-F5344CB8AC3E}">
        <p14:creationId xmlns:p14="http://schemas.microsoft.com/office/powerpoint/2010/main" val="1396270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fontAlgn="auto">
              <a:spcAft>
                <a:spcPts val="0"/>
              </a:spcAft>
              <a:defRPr/>
            </a:pPr>
            <a:r>
              <a:rPr lang="zh-TW" altLang="en-US" b="1" kern="2600" dirty="0">
                <a:latin typeface="Times New Roman"/>
                <a:ea typeface="標楷體"/>
              </a:rPr>
              <a:t>計畫主持人過去研發資歷說明</a:t>
            </a:r>
          </a:p>
        </p:txBody>
      </p:sp>
      <p:sp>
        <p:nvSpPr>
          <p:cNvPr id="3" name="文字版面配置區 2"/>
          <p:cNvSpPr>
            <a:spLocks noGrp="1"/>
          </p:cNvSpPr>
          <p:nvPr>
            <p:ph type="body" idx="1"/>
          </p:nvPr>
        </p:nvSpPr>
        <p:spPr/>
        <p:txBody>
          <a:bodyPr rtlCol="0">
            <a:normAutofit/>
          </a:bodyPr>
          <a:lstStyle/>
          <a:p>
            <a:pPr fontAlgn="auto">
              <a:spcAft>
                <a:spcPts val="0"/>
              </a:spcAft>
              <a:buFont typeface="Arial" pitchFamily="34" charset="0"/>
              <a:buChar char="•"/>
              <a:defRPr/>
            </a:pPr>
            <a:r>
              <a:rPr lang="zh-TW" altLang="en-US" kern="100" dirty="0">
                <a:latin typeface="Times New Roman"/>
                <a:ea typeface="標楷體"/>
              </a:rPr>
              <a:t>應包括姓名、職稱、年資、學經歷、專利及論文、重要成就或執行計畫之經驗等內容以佐證計畫主持人之適任性。</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fontScale="90000"/>
          </a:bodyPr>
          <a:lstStyle/>
          <a:p>
            <a:pPr fontAlgn="auto">
              <a:spcAft>
                <a:spcPts val="0"/>
              </a:spcAft>
              <a:defRPr/>
            </a:pPr>
            <a:r>
              <a:rPr lang="zh-TW" altLang="en-US" b="1" kern="2600" dirty="0">
                <a:latin typeface="Times New Roman"/>
                <a:ea typeface="標楷體"/>
              </a:rPr>
              <a:t>需求與應用分析及國內外競爭分析</a:t>
            </a:r>
          </a:p>
        </p:txBody>
      </p:sp>
      <p:sp>
        <p:nvSpPr>
          <p:cNvPr id="3" name="文字版面配置區 2"/>
          <p:cNvSpPr>
            <a:spLocks noGrp="1"/>
          </p:cNvSpPr>
          <p:nvPr>
            <p:ph type="body" idx="1"/>
          </p:nvPr>
        </p:nvSpPr>
        <p:spPr/>
        <p:txBody>
          <a:bodyPr rtlCol="0">
            <a:normAutofit fontScale="92500" lnSpcReduction="10000"/>
          </a:bodyPr>
          <a:lstStyle/>
          <a:p>
            <a:pPr fontAlgn="auto">
              <a:spcAft>
                <a:spcPts val="0"/>
              </a:spcAft>
              <a:buFont typeface="Arial" pitchFamily="34" charset="0"/>
              <a:buChar char="•"/>
              <a:defRPr/>
            </a:pPr>
            <a:r>
              <a:rPr lang="zh-TW" altLang="en-US" kern="100" dirty="0">
                <a:latin typeface="Times New Roman"/>
                <a:ea typeface="標楷體"/>
              </a:rPr>
              <a:t>請以數頁投影片說明</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以產業宏觀觀點，說明過去成長動力、現在阻力以及未來機會所在。</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分析未來</a:t>
            </a:r>
            <a:r>
              <a:rPr lang="en-US" altLang="zh-TW" kern="100" dirty="0">
                <a:latin typeface="Times New Roman"/>
                <a:ea typeface="標楷體"/>
              </a:rPr>
              <a:t>3-5</a:t>
            </a:r>
            <a:r>
              <a:rPr lang="zh-TW" altLang="en-US" kern="100" dirty="0">
                <a:latin typeface="Times New Roman"/>
                <a:ea typeface="標楷體"/>
              </a:rPr>
              <a:t>年之市場概況、消費者行為、社會型態及市場趨勢，並說明未來潛在需求與應用發展機會，針對這些問題及機會，分析各種解決方案，提出預估可實現時程。</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說明目前國內外產業現況、分析目前或未來有哪些競爭對象</a:t>
            </a:r>
            <a:r>
              <a:rPr lang="en-US" altLang="zh-TW" kern="100" dirty="0">
                <a:latin typeface="Times New Roman"/>
                <a:ea typeface="標楷體"/>
              </a:rPr>
              <a:t>(</a:t>
            </a:r>
            <a:r>
              <a:rPr lang="zh-TW" altLang="en-US" kern="100" dirty="0">
                <a:latin typeface="Times New Roman"/>
                <a:ea typeface="標楷體"/>
              </a:rPr>
              <a:t>既有產品或國際競爭研發團隊</a:t>
            </a:r>
            <a:r>
              <a:rPr lang="en-US" altLang="zh-TW" kern="100" dirty="0">
                <a:latin typeface="Times New Roman"/>
                <a:ea typeface="標楷體"/>
              </a:rPr>
              <a:t>)</a:t>
            </a:r>
            <a:r>
              <a:rPr lang="zh-TW" altLang="en-US" kern="100" dirty="0">
                <a:latin typeface="Times New Roman"/>
                <a:ea typeface="標楷體"/>
              </a:rPr>
              <a:t>、在國際市場上是否有競爭性</a:t>
            </a:r>
            <a:r>
              <a:rPr lang="en-US" altLang="zh-TW" kern="100" dirty="0">
                <a:latin typeface="Times New Roman"/>
                <a:ea typeface="標楷體"/>
              </a:rPr>
              <a:t>(</a:t>
            </a:r>
            <a:r>
              <a:rPr lang="zh-TW" altLang="en-US" kern="100" dirty="0">
                <a:latin typeface="Times New Roman"/>
                <a:ea typeface="標楷體"/>
              </a:rPr>
              <a:t>國內外技術概況、競爭分析比較</a:t>
            </a:r>
            <a:r>
              <a:rPr lang="en-US" altLang="zh-TW" kern="100" dirty="0">
                <a:latin typeface="Times New Roman"/>
                <a:ea typeface="標楷體"/>
              </a:rPr>
              <a:t>)</a:t>
            </a:r>
            <a:r>
              <a:rPr lang="zh-TW" altLang="en-US" kern="100" dirty="0">
                <a:latin typeface="Times New Roman"/>
                <a:ea typeface="標楷體"/>
              </a:rPr>
              <a:t>。</a:t>
            </a:r>
            <a:endParaRPr lang="en-US" altLang="zh-TW" kern="100" dirty="0">
              <a:latin typeface="Times New Roman"/>
              <a:ea typeface="標楷體"/>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fontAlgn="auto">
              <a:spcAft>
                <a:spcPts val="0"/>
              </a:spcAft>
              <a:defRPr/>
            </a:pPr>
            <a:r>
              <a:rPr lang="zh-TW" altLang="en-US" b="1" kern="2600" dirty="0">
                <a:latin typeface="Times New Roman"/>
                <a:ea typeface="標楷體"/>
              </a:rPr>
              <a:t>計畫構想與關鍵能力分析</a:t>
            </a:r>
          </a:p>
        </p:txBody>
      </p:sp>
      <p:sp>
        <p:nvSpPr>
          <p:cNvPr id="3" name="文字版面配置區 2"/>
          <p:cNvSpPr>
            <a:spLocks noGrp="1"/>
          </p:cNvSpPr>
          <p:nvPr>
            <p:ph type="body" idx="1"/>
          </p:nvPr>
        </p:nvSpPr>
        <p:spPr/>
        <p:txBody>
          <a:bodyPr rtlCol="0">
            <a:normAutofit/>
          </a:bodyPr>
          <a:lstStyle/>
          <a:p>
            <a:pPr fontAlgn="auto">
              <a:spcAft>
                <a:spcPts val="0"/>
              </a:spcAft>
              <a:buFont typeface="Arial" pitchFamily="34" charset="0"/>
              <a:buChar char="•"/>
              <a:defRPr/>
            </a:pPr>
            <a:r>
              <a:rPr lang="zh-TW" altLang="en-US" kern="100" dirty="0">
                <a:latin typeface="Times New Roman"/>
                <a:ea typeface="標楷體"/>
              </a:rPr>
              <a:t>請以數頁投影片說明</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本計畫之目標與研究範疇。</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計畫全程構想與架構、可行性分析評估結果、技術規格與時程規劃搭配、技術應用範圍。</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請概略（例如以魚骨圖）說明關鍵技術項目及公司掌握關鍵技術情形。</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與全球指標廠商或技術領先者進行分析比較。</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本計畫執行優勢或利基所在。</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eaLnBrk="1" fontAlgn="auto" hangingPunct="1">
              <a:spcAft>
                <a:spcPts val="0"/>
              </a:spcAft>
              <a:defRPr/>
            </a:pPr>
            <a:r>
              <a:rPr lang="zh-TW" altLang="en-US" b="1" kern="2600" dirty="0">
                <a:latin typeface="Times New Roman"/>
                <a:ea typeface="標楷體"/>
              </a:rPr>
              <a:t>預期效益與價值創造</a:t>
            </a:r>
          </a:p>
        </p:txBody>
      </p:sp>
      <p:sp>
        <p:nvSpPr>
          <p:cNvPr id="3" name="文字版面配置區 2"/>
          <p:cNvSpPr>
            <a:spLocks noGrp="1"/>
          </p:cNvSpPr>
          <p:nvPr>
            <p:ph type="body" idx="1"/>
          </p:nvPr>
        </p:nvSpPr>
        <p:spPr/>
        <p:txBody>
          <a:bodyPr rtlCol="0">
            <a:normAutofit lnSpcReduction="10000"/>
          </a:bodyPr>
          <a:lstStyle/>
          <a:p>
            <a:pPr eaLnBrk="1" fontAlgn="auto" hangingPunct="1">
              <a:spcAft>
                <a:spcPts val="0"/>
              </a:spcAft>
              <a:buFont typeface="Arial" pitchFamily="34" charset="0"/>
              <a:buChar char="•"/>
              <a:defRPr/>
            </a:pPr>
            <a:r>
              <a:rPr lang="zh-TW" altLang="en-US" kern="100" dirty="0">
                <a:latin typeface="Times New Roman"/>
                <a:ea typeface="標楷體"/>
              </a:rPr>
              <a:t>請以數頁投影片說明</a:t>
            </a:r>
          </a:p>
          <a:p>
            <a:pPr lvl="1" eaLnBrk="1" fontAlgn="auto" hangingPunct="1">
              <a:spcAft>
                <a:spcPts val="0"/>
              </a:spcAft>
              <a:buFont typeface="Arial" pitchFamily="34" charset="0"/>
              <a:buChar char="–"/>
              <a:defRPr/>
            </a:pPr>
            <a:r>
              <a:rPr lang="zh-TW" altLang="en-US" kern="100" dirty="0">
                <a:latin typeface="Times New Roman"/>
                <a:ea typeface="標楷體"/>
              </a:rPr>
              <a:t>執行本計畫對公司的影響（例如技術升級、人才培育、企業轉型等）。</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執行本計畫對產業所創造的價值（請分析短、中、長期各階段可能創造的價值，例如產業結構轉型或優化、提升附加價值、提高國際競爭力或市占率等）。</a:t>
            </a:r>
            <a:endParaRPr lang="en-US" altLang="zh-TW" kern="100" dirty="0">
              <a:latin typeface="Times New Roman"/>
              <a:ea typeface="標楷體"/>
            </a:endParaRPr>
          </a:p>
          <a:p>
            <a:pPr lvl="1" fontAlgn="auto">
              <a:spcAft>
                <a:spcPts val="0"/>
              </a:spcAft>
              <a:buFont typeface="Arial" pitchFamily="34" charset="0"/>
              <a:buChar char="–"/>
              <a:defRPr/>
            </a:pPr>
            <a:r>
              <a:rPr lang="zh-TW" altLang="zh-TW" kern="100" dirty="0">
                <a:latin typeface="Times New Roman"/>
                <a:ea typeface="標楷體"/>
              </a:rPr>
              <a:t>大型企業</a:t>
            </a:r>
            <a:r>
              <a:rPr lang="en-US" altLang="zh-TW" kern="100" dirty="0">
                <a:latin typeface="Times New Roman"/>
                <a:ea typeface="標楷體"/>
              </a:rPr>
              <a:t>(</a:t>
            </a:r>
            <a:r>
              <a:rPr lang="zh-TW" altLang="en-US" kern="100" dirty="0">
                <a:latin typeface="Times New Roman"/>
                <a:ea typeface="標楷體"/>
              </a:rPr>
              <a:t>申請計畫前一年度年營業額</a:t>
            </a:r>
            <a:r>
              <a:rPr lang="en-US" altLang="zh-TW" kern="100" dirty="0">
                <a:latin typeface="Times New Roman"/>
                <a:ea typeface="標楷體"/>
              </a:rPr>
              <a:t>200</a:t>
            </a:r>
            <a:r>
              <a:rPr lang="zh-TW" altLang="en-US" kern="100" dirty="0">
                <a:latin typeface="Times New Roman"/>
                <a:ea typeface="標楷體"/>
              </a:rPr>
              <a:t>億元以上</a:t>
            </a:r>
            <a:r>
              <a:rPr lang="en-US" altLang="zh-TW" kern="100" dirty="0">
                <a:latin typeface="Times New Roman"/>
                <a:ea typeface="標楷體"/>
              </a:rPr>
              <a:t>)</a:t>
            </a:r>
            <a:r>
              <a:rPr lang="zh-TW" altLang="zh-TW" kern="100" dirty="0">
                <a:latin typeface="Times New Roman"/>
                <a:ea typeface="標楷體"/>
              </a:rPr>
              <a:t>執行計畫期間引進國際人才需達計畫人力</a:t>
            </a:r>
            <a:r>
              <a:rPr lang="en-US" altLang="zh-TW" kern="100" dirty="0">
                <a:latin typeface="Times New Roman"/>
                <a:ea typeface="標楷體"/>
              </a:rPr>
              <a:t>20%</a:t>
            </a:r>
            <a:r>
              <a:rPr lang="zh-TW" altLang="zh-TW" kern="100" dirty="0">
                <a:latin typeface="Times New Roman"/>
                <a:ea typeface="標楷體"/>
              </a:rPr>
              <a:t>以上。</a:t>
            </a:r>
          </a:p>
          <a:p>
            <a:pPr marL="457200" lvl="1" indent="0" fontAlgn="auto">
              <a:spcAft>
                <a:spcPts val="0"/>
              </a:spcAft>
              <a:buNone/>
              <a:defRPr/>
            </a:pPr>
            <a:endParaRPr lang="zh-TW" altLang="en-US" kern="100" dirty="0">
              <a:latin typeface="Times New Roman"/>
              <a:ea typeface="標楷體"/>
            </a:endParaRPr>
          </a:p>
        </p:txBody>
      </p:sp>
    </p:spTree>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1973</TotalTime>
  <Words>1559</Words>
  <Application>Microsoft Office PowerPoint</Application>
  <PresentationFormat>如螢幕大小 (4:3)</PresentationFormat>
  <Paragraphs>162</Paragraphs>
  <Slides>12</Slides>
  <Notes>1</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12</vt:i4>
      </vt:variant>
    </vt:vector>
  </HeadingPairs>
  <TitlesOfParts>
    <vt:vector size="18" baseType="lpstr">
      <vt:lpstr>標楷體</vt:lpstr>
      <vt:lpstr>Arial</vt:lpstr>
      <vt:lpstr>Calibri</vt:lpstr>
      <vt:lpstr>Times New Roman</vt:lpstr>
      <vt:lpstr>Wingdings</vt:lpstr>
      <vt:lpstr>Office 佈景主題</vt:lpstr>
      <vt:lpstr>PowerPoint 簡報</vt:lpstr>
      <vt:lpstr>簡報注意事項</vt:lpstr>
      <vt:lpstr>公司概況及研發實績(1/3)</vt:lpstr>
      <vt:lpstr>公司概況及研發實績(2/3)</vt:lpstr>
      <vt:lpstr>公司概況及研發實績(3/3)</vt:lpstr>
      <vt:lpstr>計畫主持人過去研發資歷說明</vt:lpstr>
      <vt:lpstr>需求與應用分析及國內外競爭分析</vt:lpstr>
      <vt:lpstr>計畫構想與關鍵能力分析</vt:lpstr>
      <vt:lpstr>預期效益與價值創造</vt:lpstr>
      <vt:lpstr>資源投入與風險評估</vt:lpstr>
      <vt:lpstr>聯合申請單位之分工與角色說明</vt:lpstr>
      <vt:lpstr>附件</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簡報注意事項</dc:title>
  <dc:creator>990101</dc:creator>
  <cp:lastModifiedBy>林淑芬</cp:lastModifiedBy>
  <cp:revision>75</cp:revision>
  <cp:lastPrinted>2025-11-07T09:18:29Z</cp:lastPrinted>
  <dcterms:created xsi:type="dcterms:W3CDTF">2013-09-05T08:18:03Z</dcterms:created>
  <dcterms:modified xsi:type="dcterms:W3CDTF">2026-04-29T07:17:12Z</dcterms:modified>
</cp:coreProperties>
</file>