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 id="2147483691" r:id="rId3"/>
  </p:sldMasterIdLst>
  <p:sldIdLst>
    <p:sldId id="256" r:id="rId4"/>
    <p:sldId id="258" r:id="rId5"/>
    <p:sldId id="257" r:id="rId6"/>
    <p:sldId id="259" r:id="rId7"/>
    <p:sldId id="260" r:id="rId8"/>
    <p:sldId id="261" r:id="rId9"/>
    <p:sldId id="262" r:id="rId10"/>
    <p:sldId id="265" r:id="rId11"/>
    <p:sldId id="263" r:id="rId12"/>
    <p:sldId id="264" r:id="rId13"/>
    <p:sldId id="266" r:id="rId14"/>
    <p:sldId id="267" r:id="rId15"/>
  </p:sldIdLst>
  <p:sldSz cx="12192000" cy="6858000"/>
  <p:notesSz cx="6797675" cy="9928225"/>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82" d="100"/>
          <a:sy n="82" d="100"/>
        </p:scale>
        <p:origin x="691" y="82"/>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wmf"/><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9_自訂版面配置">
    <p:spTree>
      <p:nvGrpSpPr>
        <p:cNvPr id="1" name=""/>
        <p:cNvGrpSpPr/>
        <p:nvPr/>
      </p:nvGrpSpPr>
      <p:grpSpPr>
        <a:xfrm>
          <a:off x="0" y="0"/>
          <a:ext cx="0" cy="0"/>
          <a:chOff x="0" y="0"/>
          <a:chExt cx="0" cy="0"/>
        </a:xfrm>
      </p:grpSpPr>
      <p:pic>
        <p:nvPicPr>
          <p:cNvPr id="12" name="圖片 11">
            <a:extLst>
              <a:ext uri="{FF2B5EF4-FFF2-40B4-BE49-F238E27FC236}">
                <a16:creationId xmlns:a16="http://schemas.microsoft.com/office/drawing/2014/main" id="{6345DBD7-C70F-425F-B8A0-EAA24BA8D07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7999"/>
          </a:xfrm>
          <a:prstGeom prst="rect">
            <a:avLst/>
          </a:prstGeom>
        </p:spPr>
      </p:pic>
      <p:sp>
        <p:nvSpPr>
          <p:cNvPr id="8" name="標題 7">
            <a:extLst>
              <a:ext uri="{FF2B5EF4-FFF2-40B4-BE49-F238E27FC236}">
                <a16:creationId xmlns:a16="http://schemas.microsoft.com/office/drawing/2014/main" id="{2477C129-60E0-97D0-F05F-82A7B9EC87DF}"/>
              </a:ext>
            </a:extLst>
          </p:cNvPr>
          <p:cNvSpPr>
            <a:spLocks noGrp="1"/>
          </p:cNvSpPr>
          <p:nvPr>
            <p:ph type="title" hasCustomPrompt="1"/>
          </p:nvPr>
        </p:nvSpPr>
        <p:spPr>
          <a:xfrm>
            <a:off x="741218" y="1898119"/>
            <a:ext cx="9772650" cy="953193"/>
          </a:xfrm>
        </p:spPr>
        <p:txBody>
          <a:bodyPr>
            <a:normAutofit/>
          </a:bodyPr>
          <a:lstStyle>
            <a:lvl1pPr>
              <a:defRPr sz="5400" b="1" i="0">
                <a:latin typeface="Microsoft JhengHei" panose="020B0604030504040204" pitchFamily="34" charset="-120"/>
                <a:ea typeface="Microsoft JhengHei" panose="020B0604030504040204" pitchFamily="34" charset="-120"/>
              </a:defRPr>
            </a:lvl1pPr>
          </a:lstStyle>
          <a:p>
            <a:r>
              <a:rPr kumimoji="1" lang="zh-TW" altLang="en-US" dirty="0"/>
              <a:t>簡報標題</a:t>
            </a:r>
          </a:p>
        </p:txBody>
      </p:sp>
      <p:sp>
        <p:nvSpPr>
          <p:cNvPr id="10" name="Rectangle 22">
            <a:extLst>
              <a:ext uri="{FF2B5EF4-FFF2-40B4-BE49-F238E27FC236}">
                <a16:creationId xmlns:a16="http://schemas.microsoft.com/office/drawing/2014/main" id="{2C331F89-AC5E-4A0C-8824-6F6299299026}"/>
              </a:ext>
            </a:extLst>
          </p:cNvPr>
          <p:cNvSpPr>
            <a:spLocks noGrp="1" noChangeArrowheads="1"/>
          </p:cNvSpPr>
          <p:nvPr>
            <p:ph type="subTitle" idx="1" hasCustomPrompt="1"/>
          </p:nvPr>
        </p:nvSpPr>
        <p:spPr>
          <a:xfrm>
            <a:off x="741218" y="3868305"/>
            <a:ext cx="6770872" cy="432303"/>
          </a:xfrm>
        </p:spPr>
        <p:txBody>
          <a:bodyPr anchor="b" anchorCtr="0"/>
          <a:lstStyle>
            <a:lvl1pPr marL="0" indent="0" eaLnBrk="1" hangingPunct="1">
              <a:lnSpc>
                <a:spcPct val="80000"/>
              </a:lnSpc>
              <a:spcBef>
                <a:spcPct val="0"/>
              </a:spcBef>
              <a:buFontTx/>
              <a:buNone/>
              <a:defRPr sz="2000">
                <a:solidFill>
                  <a:schemeClr val="tx1"/>
                </a:solidFill>
                <a:latin typeface="微軟正黑體" panose="020B0604030504040204" pitchFamily="34" charset="-120"/>
                <a:ea typeface="微軟正黑體" panose="020B0604030504040204" pitchFamily="34" charset="-120"/>
              </a:defRPr>
            </a:lvl1pPr>
          </a:lstStyle>
          <a:p>
            <a:pPr eaLnBrk="1" hangingPunct="1">
              <a:lnSpc>
                <a:spcPct val="80000"/>
              </a:lnSpc>
              <a:spcBef>
                <a:spcPct val="0"/>
              </a:spcBef>
              <a:buFontTx/>
              <a:buNone/>
            </a:pPr>
            <a:r>
              <a:rPr lang="zh-TW" altLang="en-US" sz="2000" dirty="0"/>
              <a:t>簡報單位 簡報人名稱</a:t>
            </a:r>
            <a:r>
              <a:rPr lang="en-US" altLang="zh-TW" sz="2000" dirty="0"/>
              <a:t> </a:t>
            </a:r>
            <a:r>
              <a:rPr lang="zh-TW" altLang="en-US" sz="2000" dirty="0"/>
              <a:t>職稱</a:t>
            </a:r>
            <a:endParaRPr lang="en-US" altLang="zh-TW" sz="2000" dirty="0"/>
          </a:p>
        </p:txBody>
      </p:sp>
      <p:sp>
        <p:nvSpPr>
          <p:cNvPr id="13" name="文字版面配置區 8">
            <a:extLst>
              <a:ext uri="{FF2B5EF4-FFF2-40B4-BE49-F238E27FC236}">
                <a16:creationId xmlns:a16="http://schemas.microsoft.com/office/drawing/2014/main" id="{8757FE07-F997-4F2A-B74E-A2C1776D062D}"/>
              </a:ext>
            </a:extLst>
          </p:cNvPr>
          <p:cNvSpPr>
            <a:spLocks noGrp="1"/>
          </p:cNvSpPr>
          <p:nvPr>
            <p:ph type="body" sz="quarter" idx="13" hasCustomPrompt="1"/>
          </p:nvPr>
        </p:nvSpPr>
        <p:spPr>
          <a:xfrm>
            <a:off x="741218" y="4400206"/>
            <a:ext cx="3448647" cy="432303"/>
          </a:xfrm>
        </p:spPr>
        <p:txBody>
          <a:bodyPr/>
          <a:lstStyle>
            <a:lvl1pPr marL="0" indent="0">
              <a:buNone/>
              <a:defRPr sz="1600"/>
            </a:lvl1pPr>
          </a:lstStyle>
          <a:p>
            <a:pPr lvl="0"/>
            <a:r>
              <a:rPr lang="zh-TW" altLang="en-US" dirty="0"/>
              <a:t>簡報日期</a:t>
            </a:r>
          </a:p>
        </p:txBody>
      </p:sp>
    </p:spTree>
    <p:extLst>
      <p:ext uri="{BB962C8B-B14F-4D97-AF65-F5344CB8AC3E}">
        <p14:creationId xmlns:p14="http://schemas.microsoft.com/office/powerpoint/2010/main" val="2656048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cSld name="兩個內容">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592823"/>
            <a:ext cx="12192000" cy="265430"/>
          </a:xfrm>
          <a:custGeom>
            <a:avLst/>
            <a:gdLst/>
            <a:ahLst/>
            <a:cxnLst/>
            <a:rect l="l" t="t" r="r" b="b"/>
            <a:pathLst>
              <a:path w="12192000" h="265429">
                <a:moveTo>
                  <a:pt x="12192000" y="0"/>
                </a:moveTo>
                <a:lnTo>
                  <a:pt x="0" y="0"/>
                </a:lnTo>
                <a:lnTo>
                  <a:pt x="0" y="265176"/>
                </a:lnTo>
                <a:lnTo>
                  <a:pt x="12192000" y="265176"/>
                </a:lnTo>
                <a:lnTo>
                  <a:pt x="12192000" y="0"/>
                </a:lnTo>
                <a:close/>
              </a:path>
            </a:pathLst>
          </a:custGeom>
          <a:solidFill>
            <a:srgbClr val="EBECEE">
              <a:alpha val="59999"/>
            </a:srgbClr>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800" b="1" i="0">
                <a:solidFill>
                  <a:schemeClr val="tx1"/>
                </a:solidFill>
                <a:latin typeface="微軟正黑體"/>
                <a:cs typeface="微軟正黑體"/>
              </a:defRPr>
            </a:lvl1pPr>
          </a:lstStyle>
          <a:p>
            <a:r>
              <a:rPr lang="zh-TW" altLang="en-US"/>
              <a:t>按一下以編輯母片標題樣式</a:t>
            </a:r>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lang="zh-TW" altLang="en-US"/>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355C6295-8BCB-4876-86CE-58D051539B4A}" type="datetimeFigureOut">
              <a:rPr lang="zh-TW" altLang="en-US" smtClean="0"/>
              <a:t>2026/4/28</a:t>
            </a:fld>
            <a:endParaRPr lang="zh-TW" altLang="en-US"/>
          </a:p>
        </p:txBody>
      </p:sp>
      <p:sp>
        <p:nvSpPr>
          <p:cNvPr id="7" name="Holder 7"/>
          <p:cNvSpPr>
            <a:spLocks noGrp="1"/>
          </p:cNvSpPr>
          <p:nvPr>
            <p:ph type="sldNum" sz="quarter" idx="7"/>
          </p:nvPr>
        </p:nvSpPr>
        <p:spPr/>
        <p:txBody>
          <a:bodyPr lIns="0" tIns="0" rIns="0" bIns="0"/>
          <a:lstStyle>
            <a:lvl1pPr>
              <a:defRPr sz="1100" b="0" i="0">
                <a:solidFill>
                  <a:srgbClr val="767070"/>
                </a:solidFill>
                <a:latin typeface="Arial"/>
                <a:cs typeface="Arial"/>
              </a:defRPr>
            </a:lvl1pPr>
          </a:lstStyle>
          <a:p>
            <a:fld id="{0424A49A-7E5F-445A-AC89-2E1D4341B039}" type="slidenum">
              <a:rPr lang="zh-TW" altLang="en-US" smtClean="0"/>
              <a:t>‹#›</a:t>
            </a:fld>
            <a:endParaRPr lang="zh-TW" altLang="en-US"/>
          </a:p>
        </p:txBody>
      </p:sp>
    </p:spTree>
    <p:extLst>
      <p:ext uri="{BB962C8B-B14F-4D97-AF65-F5344CB8AC3E}">
        <p14:creationId xmlns:p14="http://schemas.microsoft.com/office/powerpoint/2010/main" val="115385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1_空白">
    <p:spTree>
      <p:nvGrpSpPr>
        <p:cNvPr id="1" name=""/>
        <p:cNvGrpSpPr/>
        <p:nvPr/>
      </p:nvGrpSpPr>
      <p:grpSpPr>
        <a:xfrm>
          <a:off x="0" y="0"/>
          <a:ext cx="0" cy="0"/>
          <a:chOff x="0" y="0"/>
          <a:chExt cx="0" cy="0"/>
        </a:xfrm>
      </p:grpSpPr>
      <p:sp>
        <p:nvSpPr>
          <p:cNvPr id="4" name="Rectangle 47"/>
          <p:cNvSpPr>
            <a:spLocks noGrp="1" noChangeArrowheads="1"/>
          </p:cNvSpPr>
          <p:nvPr>
            <p:ph type="sldNum" sz="quarter" idx="12"/>
          </p:nvPr>
        </p:nvSpPr>
        <p:spPr>
          <a:xfrm>
            <a:off x="11430000" y="6619876"/>
            <a:ext cx="762000" cy="238125"/>
          </a:xfrm>
          <a:prstGeom prst="rect">
            <a:avLst/>
          </a:prstGeom>
          <a:ln/>
        </p:spPr>
        <p:txBody>
          <a:bodyPr/>
          <a:lstStyle>
            <a:lvl1pPr>
              <a:defRPr/>
            </a:lvl1pPr>
          </a:lstStyle>
          <a:p>
            <a:fld id="{0424A49A-7E5F-445A-AC89-2E1D4341B039}" type="slidenum">
              <a:rPr lang="zh-TW" altLang="en-US" smtClean="0"/>
              <a:t>‹#›</a:t>
            </a:fld>
            <a:endParaRPr lang="zh-TW" altLang="en-US"/>
          </a:p>
        </p:txBody>
      </p:sp>
      <p:sp>
        <p:nvSpPr>
          <p:cNvPr id="5" name="Rectangle 43"/>
          <p:cNvSpPr>
            <a:spLocks noGrp="1" noChangeArrowheads="1"/>
          </p:cNvSpPr>
          <p:nvPr>
            <p:ph type="title"/>
          </p:nvPr>
        </p:nvSpPr>
        <p:spPr bwMode="auto">
          <a:xfrm>
            <a:off x="601133" y="0"/>
            <a:ext cx="11159067" cy="120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7" name="文字方塊 6"/>
          <p:cNvSpPr txBox="1"/>
          <p:nvPr/>
        </p:nvSpPr>
        <p:spPr>
          <a:xfrm>
            <a:off x="601134" y="1430868"/>
            <a:ext cx="5743223" cy="72327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endParaRPr kumimoji="0" lang="en-US" altLang="zh-TW" sz="1800" b="1" i="0" u="none" strike="noStrike" kern="1200" cap="none" spc="0" normalizeH="0" baseline="0" noProof="0">
              <a:ln>
                <a:noFill/>
              </a:ln>
              <a:solidFill>
                <a:prstClr val="black"/>
              </a:solidFill>
              <a:effectLst/>
              <a:uLnTx/>
              <a:uFillTx/>
              <a:latin typeface="新細明體" panose="02020500000000000000" pitchFamily="18" charset="-120"/>
              <a:ea typeface="新細明體" panose="02020500000000000000" pitchFamily="18" charset="-120"/>
              <a:cs typeface="+mn-cs"/>
            </a:endParaRPr>
          </a:p>
          <a:p>
            <a:pPr marL="285750" marR="0" lvl="0" indent="-285750" algn="l" defTabSz="914400" rtl="0" eaLnBrk="1" fontAlgn="auto" latinLnBrk="0" hangingPunct="1">
              <a:lnSpc>
                <a:spcPct val="100000"/>
              </a:lnSpc>
              <a:spcBef>
                <a:spcPts val="0"/>
              </a:spcBef>
              <a:spcAft>
                <a:spcPts val="600"/>
              </a:spcAft>
              <a:buClrTx/>
              <a:buSzTx/>
              <a:buFont typeface="Calibri" panose="020F0502020204030204" pitchFamily="34" charset="0"/>
              <a:buChar char="−"/>
              <a:tabLst/>
              <a:defRPr/>
            </a:pPr>
            <a:endParaRPr kumimoji="0" lang="zh-TW" altLang="en-US" sz="1800" b="0" i="0" u="none" strike="noStrike" kern="1200" cap="none" spc="0" normalizeH="0" baseline="0" noProof="0">
              <a:ln>
                <a:noFill/>
              </a:ln>
              <a:solidFill>
                <a:prstClr val="black"/>
              </a:solidFill>
              <a:effectLst/>
              <a:uLnTx/>
              <a:uFillTx/>
              <a:latin typeface="新細明體" panose="02020500000000000000" pitchFamily="18" charset="-120"/>
              <a:ea typeface="新細明體" panose="02020500000000000000" pitchFamily="18" charset="-120"/>
              <a:cs typeface="+mn-cs"/>
            </a:endParaRPr>
          </a:p>
        </p:txBody>
      </p:sp>
    </p:spTree>
    <p:extLst>
      <p:ext uri="{BB962C8B-B14F-4D97-AF65-F5344CB8AC3E}">
        <p14:creationId xmlns:p14="http://schemas.microsoft.com/office/powerpoint/2010/main" val="35867370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2_標題及內容">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733" b="1" i="0">
                <a:solidFill>
                  <a:schemeClr val="bg1"/>
                </a:solidFill>
                <a:latin typeface="Microsoft YaHei"/>
                <a:cs typeface="Microsoft YaHei"/>
              </a:defRPr>
            </a:lvl1pPr>
          </a:lstStyle>
          <a:p>
            <a:r>
              <a:rPr lang="zh-TW" altLang="en-US"/>
              <a:t>按一下以編輯母片標題樣式</a:t>
            </a:r>
            <a:endParaRPr/>
          </a:p>
        </p:txBody>
      </p:sp>
      <p:sp>
        <p:nvSpPr>
          <p:cNvPr id="3" name="Holder 3"/>
          <p:cNvSpPr>
            <a:spLocks noGrp="1"/>
          </p:cNvSpPr>
          <p:nvPr>
            <p:ph type="body" idx="1"/>
          </p:nvPr>
        </p:nvSpPr>
        <p:spPr/>
        <p:txBody>
          <a:bodyPr lIns="0" tIns="0" rIns="0" bIns="0"/>
          <a:lstStyle>
            <a:lvl1pPr>
              <a:defRPr sz="5867" b="1" i="0">
                <a:solidFill>
                  <a:schemeClr val="tx1"/>
                </a:solidFill>
                <a:latin typeface="微軟正黑體"/>
                <a:cs typeface="微軟正黑體"/>
              </a:defRPr>
            </a:lvl1pPr>
          </a:lstStyle>
          <a:p>
            <a:pPr lvl="0"/>
            <a:r>
              <a:rPr lang="zh-TW" altLang="en-US"/>
              <a:t>按一下以編輯母片文字樣式</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lang="zh-TW" altLang="en-US"/>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355C6295-8BCB-4876-86CE-58D051539B4A}" type="datetimeFigureOut">
              <a:rPr lang="zh-TW" altLang="en-US" smtClean="0"/>
              <a:t>2026/4/28</a:t>
            </a:fld>
            <a:endParaRPr lang="zh-TW" alt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0424A49A-7E5F-445A-AC89-2E1D4341B039}" type="slidenum">
              <a:rPr lang="zh-TW" altLang="en-US" smtClean="0"/>
              <a:t>‹#›</a:t>
            </a:fld>
            <a:endParaRPr lang="zh-TW" altLang="en-US"/>
          </a:p>
        </p:txBody>
      </p:sp>
    </p:spTree>
    <p:extLst>
      <p:ext uri="{BB962C8B-B14F-4D97-AF65-F5344CB8AC3E}">
        <p14:creationId xmlns:p14="http://schemas.microsoft.com/office/powerpoint/2010/main" val="2479742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9D1F603-2E19-49ED-8601-D0EC3838EE42}"/>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5F29F971-4C2C-4692-8BC5-D7A5EE2D214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71F680A9-4195-4C47-8884-46F4C0CB90F1}"/>
              </a:ext>
            </a:extLst>
          </p:cNvPr>
          <p:cNvSpPr>
            <a:spLocks noGrp="1"/>
          </p:cNvSpPr>
          <p:nvPr>
            <p:ph type="dt" sz="half" idx="10"/>
          </p:nvPr>
        </p:nvSpPr>
        <p:spPr/>
        <p:txBody>
          <a:bodyPr/>
          <a:lstStyle/>
          <a:p>
            <a:fld id="{355C6295-8BCB-4876-86CE-58D051539B4A}" type="datetimeFigureOut">
              <a:rPr lang="zh-TW" altLang="en-US" smtClean="0"/>
              <a:t>2026/4/28</a:t>
            </a:fld>
            <a:endParaRPr lang="zh-TW" altLang="en-US"/>
          </a:p>
        </p:txBody>
      </p:sp>
      <p:sp>
        <p:nvSpPr>
          <p:cNvPr id="5" name="頁尾版面配置區 4">
            <a:extLst>
              <a:ext uri="{FF2B5EF4-FFF2-40B4-BE49-F238E27FC236}">
                <a16:creationId xmlns:a16="http://schemas.microsoft.com/office/drawing/2014/main" id="{0CD4B780-48B4-4833-8701-F4D15C6799F1}"/>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38D70256-E6F3-45FF-8B2B-2CC436C22C4C}"/>
              </a:ext>
            </a:extLst>
          </p:cNvPr>
          <p:cNvSpPr>
            <a:spLocks noGrp="1"/>
          </p:cNvSpPr>
          <p:nvPr>
            <p:ph type="sldNum" sz="quarter" idx="12"/>
          </p:nvPr>
        </p:nvSpPr>
        <p:spPr/>
        <p:txBody>
          <a:bodyPr/>
          <a:lstStyle/>
          <a:p>
            <a:fld id="{0424A49A-7E5F-445A-AC89-2E1D4341B039}" type="slidenum">
              <a:rPr lang="zh-TW" altLang="en-US" smtClean="0"/>
              <a:t>‹#›</a:t>
            </a:fld>
            <a:endParaRPr lang="zh-TW" altLang="en-US"/>
          </a:p>
        </p:txBody>
      </p:sp>
    </p:spTree>
    <p:extLst>
      <p:ext uri="{BB962C8B-B14F-4D97-AF65-F5344CB8AC3E}">
        <p14:creationId xmlns:p14="http://schemas.microsoft.com/office/powerpoint/2010/main" val="22761812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標題投影片">
    <p:spTree>
      <p:nvGrpSpPr>
        <p:cNvPr id="1" name=""/>
        <p:cNvGrpSpPr/>
        <p:nvPr/>
      </p:nvGrpSpPr>
      <p:grpSpPr>
        <a:xfrm>
          <a:off x="0" y="0"/>
          <a:ext cx="0" cy="0"/>
          <a:chOff x="0" y="0"/>
          <a:chExt cx="0" cy="0"/>
        </a:xfrm>
      </p:grpSpPr>
      <p:sp>
        <p:nvSpPr>
          <p:cNvPr id="10" name="Rectangle 42"/>
          <p:cNvSpPr>
            <a:spLocks noChangeArrowheads="1"/>
          </p:cNvSpPr>
          <p:nvPr userDrawn="1"/>
        </p:nvSpPr>
        <p:spPr bwMode="auto">
          <a:xfrm>
            <a:off x="-1" y="6618288"/>
            <a:ext cx="12192000" cy="239712"/>
          </a:xfrm>
          <a:prstGeom prst="rect">
            <a:avLst/>
          </a:prstGeom>
          <a:solidFill>
            <a:srgbClr val="00B2B3"/>
          </a:solidFill>
          <a:ln>
            <a:noFill/>
          </a:ln>
        </p:spPr>
        <p:txBody>
          <a:bodyPr wrap="none" anchor="ctr"/>
          <a:ls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a:lstStyle>
          <a:p>
            <a:pPr eaLnBrk="1" hangingPunct="1">
              <a:defRPr/>
            </a:pPr>
            <a:endParaRPr lang="zh-TW" altLang="en-US"/>
          </a:p>
        </p:txBody>
      </p:sp>
      <p:pic>
        <p:nvPicPr>
          <p:cNvPr id="11" name="Picture 26" descr="itri_CEL_A_W"/>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58851" y="579438"/>
            <a:ext cx="3328988" cy="104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 name="群組 2"/>
          <p:cNvGrpSpPr/>
          <p:nvPr userDrawn="1"/>
        </p:nvGrpSpPr>
        <p:grpSpPr>
          <a:xfrm>
            <a:off x="10074276" y="0"/>
            <a:ext cx="2117723" cy="6858000"/>
            <a:chOff x="10074276" y="0"/>
            <a:chExt cx="2117723" cy="6858000"/>
          </a:xfrm>
        </p:grpSpPr>
        <p:pic>
          <p:nvPicPr>
            <p:cNvPr id="15" name="圖片 1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0074276" y="0"/>
              <a:ext cx="2117723" cy="6858000"/>
            </a:xfrm>
            <a:prstGeom prst="rect">
              <a:avLst/>
            </a:prstGeom>
          </p:spPr>
        </p:pic>
        <p:pic>
          <p:nvPicPr>
            <p:cNvPr id="16" name="圖片 16" descr="氣球.gif"/>
            <p:cNvPicPr>
              <a:picLocks noChangeAspect="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10493173" y="660401"/>
              <a:ext cx="1436687" cy="159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ctangle 21"/>
          <p:cNvSpPr>
            <a:spLocks noGrp="1" noChangeArrowheads="1"/>
          </p:cNvSpPr>
          <p:nvPr>
            <p:ph type="ctrTitle" hasCustomPrompt="1"/>
          </p:nvPr>
        </p:nvSpPr>
        <p:spPr>
          <a:xfrm>
            <a:off x="836698" y="2584703"/>
            <a:ext cx="6596065" cy="1219201"/>
          </a:xfrm>
        </p:spPr>
        <p:txBody>
          <a:bodyPr anchor="t" anchorCtr="0"/>
          <a:lstStyle>
            <a:lvl1pPr>
              <a:defRPr sz="4400" b="1">
                <a:solidFill>
                  <a:srgbClr val="00B2B3"/>
                </a:solidFill>
              </a:defRPr>
            </a:lvl1pPr>
          </a:lstStyle>
          <a:p>
            <a:r>
              <a:rPr lang="zh-TW" altLang="en-US" dirty="0"/>
              <a:t>簡報標題</a:t>
            </a:r>
          </a:p>
        </p:txBody>
      </p:sp>
      <p:sp>
        <p:nvSpPr>
          <p:cNvPr id="14" name="Rectangle 22"/>
          <p:cNvSpPr>
            <a:spLocks noGrp="1" noChangeArrowheads="1"/>
          </p:cNvSpPr>
          <p:nvPr>
            <p:ph type="subTitle" idx="1" hasCustomPrompt="1"/>
          </p:nvPr>
        </p:nvSpPr>
        <p:spPr>
          <a:xfrm>
            <a:off x="853791" y="5059680"/>
            <a:ext cx="6770872" cy="755904"/>
          </a:xfrm>
        </p:spPr>
        <p:txBody>
          <a:bodyPr anchor="b" anchorCtr="0"/>
          <a:lstStyle>
            <a:lvl1pPr marL="0" indent="0" eaLnBrk="1" hangingPunct="1">
              <a:lnSpc>
                <a:spcPct val="80000"/>
              </a:lnSpc>
              <a:spcBef>
                <a:spcPct val="0"/>
              </a:spcBef>
              <a:buFontTx/>
              <a:buNone/>
              <a:defRPr sz="2000">
                <a:solidFill>
                  <a:schemeClr val="tx1"/>
                </a:solidFill>
                <a:latin typeface="+mn-ea"/>
                <a:ea typeface="+mn-ea"/>
              </a:defRPr>
            </a:lvl1pPr>
          </a:lstStyle>
          <a:p>
            <a:pPr eaLnBrk="1" hangingPunct="1">
              <a:lnSpc>
                <a:spcPct val="80000"/>
              </a:lnSpc>
              <a:spcBef>
                <a:spcPct val="0"/>
              </a:spcBef>
              <a:buFontTx/>
              <a:buNone/>
            </a:pPr>
            <a:r>
              <a:rPr lang="zh-TW" altLang="en-US" sz="2000" dirty="0"/>
              <a:t>簡報單位 簡報人名稱</a:t>
            </a:r>
            <a:r>
              <a:rPr lang="en-US" altLang="zh-TW" sz="2000" dirty="0"/>
              <a:t> </a:t>
            </a:r>
            <a:r>
              <a:rPr lang="zh-TW" altLang="en-US" sz="2000" dirty="0"/>
              <a:t>職稱</a:t>
            </a:r>
            <a:endParaRPr lang="en-US" altLang="zh-TW" sz="2000" dirty="0"/>
          </a:p>
        </p:txBody>
      </p:sp>
      <p:sp>
        <p:nvSpPr>
          <p:cNvPr id="17" name="投影片編號版面配置區 3"/>
          <p:cNvSpPr>
            <a:spLocks noGrp="1"/>
          </p:cNvSpPr>
          <p:nvPr>
            <p:ph type="sldNum" sz="quarter" idx="11"/>
          </p:nvPr>
        </p:nvSpPr>
        <p:spPr>
          <a:xfrm>
            <a:off x="11614808" y="6619875"/>
            <a:ext cx="571500" cy="238125"/>
          </a:xfrm>
        </p:spPr>
        <p:txBody>
          <a:bodyPr/>
          <a:lstStyle/>
          <a:p>
            <a:pPr>
              <a:defRPr/>
            </a:pPr>
            <a:fld id="{1A71FFAD-F905-4792-971B-681FA4F61CA8}" type="slidenum">
              <a:rPr lang="en-US" altLang="zh-TW" smtClean="0"/>
              <a:pPr>
                <a:defRPr/>
              </a:pPr>
              <a:t>‹#›</a:t>
            </a:fld>
            <a:endParaRPr lang="en-US" altLang="zh-TW"/>
          </a:p>
        </p:txBody>
      </p:sp>
      <p:sp>
        <p:nvSpPr>
          <p:cNvPr id="18" name="文字版面配置區 8"/>
          <p:cNvSpPr>
            <a:spLocks noGrp="1"/>
          </p:cNvSpPr>
          <p:nvPr>
            <p:ph type="body" sz="quarter" idx="12" hasCustomPrompt="1"/>
          </p:nvPr>
        </p:nvSpPr>
        <p:spPr>
          <a:xfrm>
            <a:off x="853790" y="5902262"/>
            <a:ext cx="2788603" cy="432303"/>
          </a:xfrm>
        </p:spPr>
        <p:txBody>
          <a:bodyPr/>
          <a:lstStyle>
            <a:lvl1pPr marL="0" indent="0">
              <a:buNone/>
              <a:defRPr sz="1600"/>
            </a:lvl1pPr>
          </a:lstStyle>
          <a:p>
            <a:pPr lvl="0"/>
            <a:r>
              <a:rPr lang="zh-TW" altLang="en-US" dirty="0"/>
              <a:t>簡報日期</a:t>
            </a:r>
          </a:p>
        </p:txBody>
      </p:sp>
      <p:sp>
        <p:nvSpPr>
          <p:cNvPr id="13" name="Text Box 48"/>
          <p:cNvSpPr txBox="1">
            <a:spLocks noChangeArrowheads="1"/>
          </p:cNvSpPr>
          <p:nvPr userDrawn="1"/>
        </p:nvSpPr>
        <p:spPr bwMode="auto">
          <a:xfrm>
            <a:off x="-1" y="6616092"/>
            <a:ext cx="356716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a:lstStyle>
          <a:p>
            <a:pPr algn="l" eaLnBrk="1" hangingPunct="1">
              <a:defRPr/>
            </a:pPr>
            <a:r>
              <a:rPr lang="en-US" altLang="zh-TW" sz="1000" dirty="0">
                <a:solidFill>
                  <a:schemeClr val="bg1"/>
                </a:solidFill>
                <a:ea typeface="微軟正黑體" panose="020B0604030504040204" pitchFamily="34" charset="-120"/>
              </a:rPr>
              <a:t>©ITRI. </a:t>
            </a:r>
            <a:r>
              <a:rPr lang="zh-TW" altLang="en-US" sz="1000" dirty="0">
                <a:solidFill>
                  <a:schemeClr val="bg1"/>
                </a:solidFill>
                <a:ea typeface="微軟正黑體" panose="020B0604030504040204" pitchFamily="34" charset="-120"/>
              </a:rPr>
              <a:t>工業技術研究院著作</a:t>
            </a:r>
          </a:p>
        </p:txBody>
      </p:sp>
    </p:spTree>
    <p:extLst>
      <p:ext uri="{BB962C8B-B14F-4D97-AF65-F5344CB8AC3E}">
        <p14:creationId xmlns:p14="http://schemas.microsoft.com/office/powerpoint/2010/main" val="1682533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Tree>
    <p:extLst>
      <p:ext uri="{BB962C8B-B14F-4D97-AF65-F5344CB8AC3E}">
        <p14:creationId xmlns:p14="http://schemas.microsoft.com/office/powerpoint/2010/main" val="77525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a:xfrm>
            <a:off x="609601" y="1439864"/>
            <a:ext cx="7981506" cy="4757737"/>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圖片版面配置區 2"/>
          <p:cNvSpPr>
            <a:spLocks noGrp="1"/>
          </p:cNvSpPr>
          <p:nvPr>
            <p:ph type="pic" idx="11"/>
          </p:nvPr>
        </p:nvSpPr>
        <p:spPr>
          <a:xfrm>
            <a:off x="8825023" y="1439864"/>
            <a:ext cx="2822033" cy="47577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zh-TW" altLang="en-US" dirty="0"/>
          </a:p>
        </p:txBody>
      </p:sp>
    </p:spTree>
    <p:extLst>
      <p:ext uri="{BB962C8B-B14F-4D97-AF65-F5344CB8AC3E}">
        <p14:creationId xmlns:p14="http://schemas.microsoft.com/office/powerpoint/2010/main" val="10508532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a:xfrm>
            <a:off x="609600" y="1439865"/>
            <a:ext cx="11037455" cy="28556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圖片版面配置區 2"/>
          <p:cNvSpPr>
            <a:spLocks noGrp="1"/>
          </p:cNvSpPr>
          <p:nvPr>
            <p:ph type="pic" idx="11"/>
          </p:nvPr>
        </p:nvSpPr>
        <p:spPr>
          <a:xfrm>
            <a:off x="609601" y="4444409"/>
            <a:ext cx="11037456" cy="1753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zh-TW" altLang="en-US" dirty="0"/>
          </a:p>
        </p:txBody>
      </p:sp>
    </p:spTree>
    <p:extLst>
      <p:ext uri="{BB962C8B-B14F-4D97-AF65-F5344CB8AC3E}">
        <p14:creationId xmlns:p14="http://schemas.microsoft.com/office/powerpoint/2010/main" val="33496030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區段標題">
    <p:spTree>
      <p:nvGrpSpPr>
        <p:cNvPr id="1" name=""/>
        <p:cNvGrpSpPr/>
        <p:nvPr/>
      </p:nvGrpSpPr>
      <p:grpSpPr>
        <a:xfrm>
          <a:off x="0" y="0"/>
          <a:ext cx="0" cy="0"/>
          <a:chOff x="0" y="0"/>
          <a:chExt cx="0" cy="0"/>
        </a:xfrm>
      </p:grpSpPr>
      <p:sp>
        <p:nvSpPr>
          <p:cNvPr id="10" name="投影片編號版面配置區 9"/>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
        <p:nvSpPr>
          <p:cNvPr id="11" name="標題 1"/>
          <p:cNvSpPr>
            <a:spLocks noGrp="1"/>
          </p:cNvSpPr>
          <p:nvPr>
            <p:ph type="ctrTitle"/>
          </p:nvPr>
        </p:nvSpPr>
        <p:spPr>
          <a:xfrm>
            <a:off x="2174355" y="2564904"/>
            <a:ext cx="7772400" cy="1035546"/>
          </a:xfrm>
        </p:spPr>
        <p:txBody>
          <a:bodyPr anchor="t" anchorCtr="0">
            <a:noAutofit/>
          </a:bodyPr>
          <a:lstStyle>
            <a:lvl1pPr algn="ctr">
              <a:defRPr/>
            </a:lvl1pPr>
          </a:lstStyle>
          <a:p>
            <a:r>
              <a:rPr lang="zh-TW" altLang="en-US"/>
              <a:t>按一下以編輯母片標題樣式</a:t>
            </a:r>
            <a:endParaRPr lang="zh-TW" altLang="en-US" dirty="0"/>
          </a:p>
        </p:txBody>
      </p:sp>
      <p:sp>
        <p:nvSpPr>
          <p:cNvPr id="12" name="副標題 2"/>
          <p:cNvSpPr>
            <a:spLocks noGrp="1"/>
          </p:cNvSpPr>
          <p:nvPr>
            <p:ph type="subTitle" idx="1"/>
          </p:nvPr>
        </p:nvSpPr>
        <p:spPr>
          <a:xfrm>
            <a:off x="2860155"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p>
        </p:txBody>
      </p:sp>
    </p:spTree>
    <p:extLst>
      <p:ext uri="{BB962C8B-B14F-4D97-AF65-F5344CB8AC3E}">
        <p14:creationId xmlns:p14="http://schemas.microsoft.com/office/powerpoint/2010/main" val="40791473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1_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963084" y="4406903"/>
            <a:ext cx="103632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10" name="投影片編號版面配置區 9"/>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2043524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標題投影片">
    <p:spTree>
      <p:nvGrpSpPr>
        <p:cNvPr id="1" name=""/>
        <p:cNvGrpSpPr/>
        <p:nvPr/>
      </p:nvGrpSpPr>
      <p:grpSpPr>
        <a:xfrm>
          <a:off x="0" y="0"/>
          <a:ext cx="0" cy="0"/>
          <a:chOff x="0" y="0"/>
          <a:chExt cx="0" cy="0"/>
        </a:xfrm>
      </p:grpSpPr>
      <p:pic>
        <p:nvPicPr>
          <p:cNvPr id="12" name="圖片 11">
            <a:extLst>
              <a:ext uri="{FF2B5EF4-FFF2-40B4-BE49-F238E27FC236}">
                <a16:creationId xmlns:a16="http://schemas.microsoft.com/office/drawing/2014/main" id="{B783A307-2808-4127-BF5D-A72EE8F5425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70631"/>
            <a:ext cx="12192000" cy="6857999"/>
          </a:xfrm>
          <a:prstGeom prst="rect">
            <a:avLst/>
          </a:prstGeom>
        </p:spPr>
      </p:pic>
      <p:sp>
        <p:nvSpPr>
          <p:cNvPr id="2" name="矩形 1">
            <a:extLst>
              <a:ext uri="{FF2B5EF4-FFF2-40B4-BE49-F238E27FC236}">
                <a16:creationId xmlns:a16="http://schemas.microsoft.com/office/drawing/2014/main" id="{6611701F-B26F-430F-8319-34B23AD3DA83}"/>
              </a:ext>
            </a:extLst>
          </p:cNvPr>
          <p:cNvSpPr/>
          <p:nvPr/>
        </p:nvSpPr>
        <p:spPr>
          <a:xfrm>
            <a:off x="10579395" y="0"/>
            <a:ext cx="1612605" cy="10419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6" name="標題 1">
            <a:extLst>
              <a:ext uri="{FF2B5EF4-FFF2-40B4-BE49-F238E27FC236}">
                <a16:creationId xmlns:a16="http://schemas.microsoft.com/office/drawing/2014/main" id="{7F2380AD-D6A3-4F6A-8853-6084CCAEB374}"/>
              </a:ext>
            </a:extLst>
          </p:cNvPr>
          <p:cNvSpPr>
            <a:spLocks noGrp="1"/>
          </p:cNvSpPr>
          <p:nvPr>
            <p:ph type="title"/>
          </p:nvPr>
        </p:nvSpPr>
        <p:spPr>
          <a:xfrm>
            <a:off x="121428" y="613873"/>
            <a:ext cx="11045923" cy="941580"/>
          </a:xfrm>
        </p:spPr>
        <p:txBody>
          <a:bodyPr/>
          <a:lstStyle>
            <a:lvl1pPr>
              <a:defRPr b="1">
                <a:solidFill>
                  <a:schemeClr val="tx1"/>
                </a:solidFill>
              </a:defRPr>
            </a:lvl1pPr>
          </a:lstStyle>
          <a:p>
            <a:r>
              <a:rPr lang="zh-TW" altLang="en-US"/>
              <a:t>按一下以編輯母片標題樣式</a:t>
            </a:r>
            <a:endParaRPr lang="zh-TW" altLang="en-US" dirty="0"/>
          </a:p>
        </p:txBody>
      </p:sp>
      <p:sp>
        <p:nvSpPr>
          <p:cNvPr id="8" name="內容版面配置區 2">
            <a:extLst>
              <a:ext uri="{FF2B5EF4-FFF2-40B4-BE49-F238E27FC236}">
                <a16:creationId xmlns:a16="http://schemas.microsoft.com/office/drawing/2014/main" id="{FFED061B-282A-4B74-973C-4CE788C253DD}"/>
              </a:ext>
            </a:extLst>
          </p:cNvPr>
          <p:cNvSpPr>
            <a:spLocks noGrp="1"/>
          </p:cNvSpPr>
          <p:nvPr>
            <p:ph idx="1"/>
          </p:nvPr>
        </p:nvSpPr>
        <p:spPr>
          <a:xfrm>
            <a:off x="121428" y="1655863"/>
            <a:ext cx="11037455" cy="4757737"/>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14" name="投影片編號版面配置區 9">
            <a:extLst>
              <a:ext uri="{FF2B5EF4-FFF2-40B4-BE49-F238E27FC236}">
                <a16:creationId xmlns:a16="http://schemas.microsoft.com/office/drawing/2014/main" id="{9F545D95-DECD-40D4-88EF-7D56B9645918}"/>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12529427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609602" y="1439864"/>
            <a:ext cx="5473700" cy="4757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6286502" y="1439864"/>
            <a:ext cx="5475817" cy="4757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8" name="投影片編號版面配置區 7"/>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17722425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09600" y="274638"/>
            <a:ext cx="10972800" cy="1143000"/>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 name="投影片編號版面配置區 9"/>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6669869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6" name="投影片編號版面配置區 5"/>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9675717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投影片編號版面配置區 4"/>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26066752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含標題的內容">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766733" y="1435103"/>
            <a:ext cx="6815667" cy="46910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4" name="文字版面配置區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8" name="投影片編號版面配置區 7"/>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
        <p:nvSpPr>
          <p:cNvPr id="6" name="標題 1">
            <a:extLst>
              <a:ext uri="{FF2B5EF4-FFF2-40B4-BE49-F238E27FC236}">
                <a16:creationId xmlns:a16="http://schemas.microsoft.com/office/drawing/2014/main" id="{82205E28-A9D9-4930-9559-BB70C8E041F4}"/>
              </a:ext>
            </a:extLst>
          </p:cNvPr>
          <p:cNvSpPr>
            <a:spLocks noGrp="1"/>
          </p:cNvSpPr>
          <p:nvPr>
            <p:ph type="title"/>
          </p:nvPr>
        </p:nvSpPr>
        <p:spPr>
          <a:xfrm>
            <a:off x="601133" y="264920"/>
            <a:ext cx="11045923" cy="941580"/>
          </a:xfrm>
        </p:spPr>
        <p:txBody>
          <a:bodyPr/>
          <a:lstStyle/>
          <a:p>
            <a:r>
              <a:rPr lang="zh-TW" altLang="en-US"/>
              <a:t>按一下以編輯母片標題樣式</a:t>
            </a:r>
          </a:p>
        </p:txBody>
      </p:sp>
    </p:spTree>
    <p:extLst>
      <p:ext uri="{BB962C8B-B14F-4D97-AF65-F5344CB8AC3E}">
        <p14:creationId xmlns:p14="http://schemas.microsoft.com/office/powerpoint/2010/main" val="42056517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389717" y="4800600"/>
            <a:ext cx="73152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p>
        </p:txBody>
      </p:sp>
      <p:sp>
        <p:nvSpPr>
          <p:cNvPr id="4" name="文字版面配置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8" name="投影片編號版面配置區 7"/>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42553632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投影片編號版面配置區 6"/>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65169516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972553" y="425301"/>
            <a:ext cx="2789767" cy="5665973"/>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601136" y="425301"/>
            <a:ext cx="8168217" cy="5665973"/>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7" name="投影片編號版面配置區 6"/>
          <p:cNvSpPr>
            <a:spLocks noGrp="1"/>
          </p:cNvSpPr>
          <p:nvPr>
            <p:ph type="sldNum" sz="quarter" idx="10"/>
          </p:nvPr>
        </p:nvSpPr>
        <p:spPr/>
        <p:txBody>
          <a:bodyPr/>
          <a:lstStyle/>
          <a:p>
            <a:pPr>
              <a:defRPr/>
            </a:pPr>
            <a:fld id="{1A71FFAD-F905-4792-971B-681FA4F61CA8}" type="slidenum">
              <a:rPr lang="en-US" altLang="zh-TW" smtClean="0"/>
              <a:pPr>
                <a:defRPr/>
              </a:pPr>
              <a:t>‹#›</a:t>
            </a:fld>
            <a:endParaRPr lang="en-US" altLang="zh-TW"/>
          </a:p>
        </p:txBody>
      </p:sp>
    </p:spTree>
    <p:extLst>
      <p:ext uri="{BB962C8B-B14F-4D97-AF65-F5344CB8AC3E}">
        <p14:creationId xmlns:p14="http://schemas.microsoft.com/office/powerpoint/2010/main" val="14737914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標題及內容">
    <p:spTree>
      <p:nvGrpSpPr>
        <p:cNvPr id="1" name=""/>
        <p:cNvGrpSpPr/>
        <p:nvPr/>
      </p:nvGrpSpPr>
      <p:grpSpPr>
        <a:xfrm>
          <a:off x="0" y="0"/>
          <a:ext cx="0" cy="0"/>
          <a:chOff x="0" y="0"/>
          <a:chExt cx="0" cy="0"/>
        </a:xfrm>
      </p:grpSpPr>
      <p:sp>
        <p:nvSpPr>
          <p:cNvPr id="3" name="標題 1">
            <a:extLst>
              <a:ext uri="{FF2B5EF4-FFF2-40B4-BE49-F238E27FC236}">
                <a16:creationId xmlns:a16="http://schemas.microsoft.com/office/drawing/2014/main" id="{A4B48D2E-7248-4C84-954F-95536E977349}"/>
              </a:ext>
            </a:extLst>
          </p:cNvPr>
          <p:cNvSpPr>
            <a:spLocks noGrp="1"/>
          </p:cNvSpPr>
          <p:nvPr>
            <p:ph type="title"/>
          </p:nvPr>
        </p:nvSpPr>
        <p:spPr>
          <a:xfrm>
            <a:off x="601133" y="264920"/>
            <a:ext cx="11045923" cy="941580"/>
          </a:xfrm>
        </p:spPr>
        <p:txBody>
          <a:bodyPr/>
          <a:lstStyle>
            <a:lvl1pPr>
              <a:defRPr b="1">
                <a:solidFill>
                  <a:schemeClr val="tx1"/>
                </a:solidFill>
              </a:defRPr>
            </a:lvl1pPr>
          </a:lstStyle>
          <a:p>
            <a:r>
              <a:rPr lang="zh-TW" altLang="en-US"/>
              <a:t>按一下以編輯母片標題樣式</a:t>
            </a:r>
            <a:endParaRPr lang="zh-TW" altLang="en-US" dirty="0"/>
          </a:p>
        </p:txBody>
      </p:sp>
      <p:sp>
        <p:nvSpPr>
          <p:cNvPr id="4" name="內容版面配置區 2">
            <a:extLst>
              <a:ext uri="{FF2B5EF4-FFF2-40B4-BE49-F238E27FC236}">
                <a16:creationId xmlns:a16="http://schemas.microsoft.com/office/drawing/2014/main" id="{04E26B22-6B8F-4A8B-B629-FA44FC45F399}"/>
              </a:ext>
            </a:extLst>
          </p:cNvPr>
          <p:cNvSpPr>
            <a:spLocks noGrp="1"/>
          </p:cNvSpPr>
          <p:nvPr>
            <p:ph idx="1"/>
          </p:nvPr>
        </p:nvSpPr>
        <p:spPr>
          <a:xfrm>
            <a:off x="609600" y="1439865"/>
            <a:ext cx="11037455" cy="28556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圖片版面配置區 2">
            <a:extLst>
              <a:ext uri="{FF2B5EF4-FFF2-40B4-BE49-F238E27FC236}">
                <a16:creationId xmlns:a16="http://schemas.microsoft.com/office/drawing/2014/main" id="{DFF1E73B-ABEB-4677-A0BA-364CBD6564A1}"/>
              </a:ext>
            </a:extLst>
          </p:cNvPr>
          <p:cNvSpPr>
            <a:spLocks noGrp="1"/>
          </p:cNvSpPr>
          <p:nvPr>
            <p:ph type="pic" idx="11"/>
          </p:nvPr>
        </p:nvSpPr>
        <p:spPr>
          <a:xfrm>
            <a:off x="609601" y="4444409"/>
            <a:ext cx="11037456" cy="1753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zh-TW" altLang="en-US" dirty="0"/>
          </a:p>
        </p:txBody>
      </p:sp>
      <p:sp>
        <p:nvSpPr>
          <p:cNvPr id="6" name="投影片編號版面配置區 9">
            <a:extLst>
              <a:ext uri="{FF2B5EF4-FFF2-40B4-BE49-F238E27FC236}">
                <a16:creationId xmlns:a16="http://schemas.microsoft.com/office/drawing/2014/main" id="{6F5B8960-659A-45DE-8737-E3DCC0E27942}"/>
              </a:ext>
            </a:extLst>
          </p:cNvPr>
          <p:cNvSpPr txBox="1">
            <a:spLocks/>
          </p:cNvSpPr>
          <p:nvPr userDrawn="1"/>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39791935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obj" preserve="1">
  <p:cSld name="兩個內容">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592823"/>
            <a:ext cx="12192000" cy="265430"/>
          </a:xfrm>
          <a:custGeom>
            <a:avLst/>
            <a:gdLst/>
            <a:ahLst/>
            <a:cxnLst/>
            <a:rect l="l" t="t" r="r" b="b"/>
            <a:pathLst>
              <a:path w="12192000" h="265429">
                <a:moveTo>
                  <a:pt x="12192000" y="0"/>
                </a:moveTo>
                <a:lnTo>
                  <a:pt x="0" y="0"/>
                </a:lnTo>
                <a:lnTo>
                  <a:pt x="0" y="265176"/>
                </a:lnTo>
                <a:lnTo>
                  <a:pt x="12192000" y="265176"/>
                </a:lnTo>
                <a:lnTo>
                  <a:pt x="12192000" y="0"/>
                </a:lnTo>
                <a:close/>
              </a:path>
            </a:pathLst>
          </a:custGeom>
          <a:solidFill>
            <a:srgbClr val="EBECEE">
              <a:alpha val="59999"/>
            </a:srgbClr>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4800" b="1" i="0">
                <a:solidFill>
                  <a:schemeClr val="tx1"/>
                </a:solidFill>
                <a:latin typeface="微軟正黑體"/>
                <a:cs typeface="微軟正黑體"/>
              </a:defRPr>
            </a:lvl1pPr>
          </a:lstStyle>
          <a:p>
            <a:r>
              <a:rPr lang="zh-TW" altLang="en-US"/>
              <a:t>按一下以編輯母片標題樣式</a:t>
            </a:r>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6C16BBE-700F-4DD3-A8EF-7202BD2208A5}" type="datetime1">
              <a:rPr lang="en-US" altLang="zh-TW" smtClean="0"/>
              <a:t>4/28/2026</a:t>
            </a:fld>
            <a:endParaRPr lang="en-US"/>
          </a:p>
        </p:txBody>
      </p:sp>
      <p:sp>
        <p:nvSpPr>
          <p:cNvPr id="7" name="Holder 7"/>
          <p:cNvSpPr>
            <a:spLocks noGrp="1"/>
          </p:cNvSpPr>
          <p:nvPr>
            <p:ph type="sldNum" sz="quarter" idx="7"/>
          </p:nvPr>
        </p:nvSpPr>
        <p:spPr/>
        <p:txBody>
          <a:bodyPr lIns="0" tIns="0" rIns="0" bIns="0"/>
          <a:lstStyle>
            <a:lvl1pPr>
              <a:defRPr sz="1100" b="0" i="0">
                <a:solidFill>
                  <a:srgbClr val="767070"/>
                </a:solidFill>
                <a:latin typeface="Arial"/>
                <a:cs typeface="Arial"/>
              </a:defRPr>
            </a:lvl1pPr>
          </a:lstStyle>
          <a:p>
            <a:pPr marL="38100">
              <a:lnSpc>
                <a:spcPct val="100000"/>
              </a:lnSpc>
            </a:pPr>
            <a:fld id="{81D60167-4931-47E6-BA6A-407CBD079E47}" type="slidenum">
              <a:rPr spc="-50" dirty="0"/>
              <a:t>‹#›</a:t>
            </a:fld>
            <a:endParaRPr spc="-50" dirty="0"/>
          </a:p>
        </p:txBody>
      </p:sp>
    </p:spTree>
    <p:extLst>
      <p:ext uri="{BB962C8B-B14F-4D97-AF65-F5344CB8AC3E}">
        <p14:creationId xmlns:p14="http://schemas.microsoft.com/office/powerpoint/2010/main" val="2412804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標題及內容">
    <p:spTree>
      <p:nvGrpSpPr>
        <p:cNvPr id="1" name=""/>
        <p:cNvGrpSpPr/>
        <p:nvPr/>
      </p:nvGrpSpPr>
      <p:grpSpPr>
        <a:xfrm>
          <a:off x="0" y="0"/>
          <a:ext cx="0" cy="0"/>
          <a:chOff x="0" y="0"/>
          <a:chExt cx="0" cy="0"/>
        </a:xfrm>
      </p:grpSpPr>
      <p:sp>
        <p:nvSpPr>
          <p:cNvPr id="4" name="標題 1">
            <a:extLst>
              <a:ext uri="{FF2B5EF4-FFF2-40B4-BE49-F238E27FC236}">
                <a16:creationId xmlns:a16="http://schemas.microsoft.com/office/drawing/2014/main" id="{D6638297-D7A6-4EB1-B785-25474173E0AA}"/>
              </a:ext>
            </a:extLst>
          </p:cNvPr>
          <p:cNvSpPr>
            <a:spLocks noGrp="1"/>
          </p:cNvSpPr>
          <p:nvPr>
            <p:ph type="title"/>
          </p:nvPr>
        </p:nvSpPr>
        <p:spPr>
          <a:xfrm>
            <a:off x="601133" y="264920"/>
            <a:ext cx="11045923" cy="941580"/>
          </a:xfrm>
        </p:spPr>
        <p:txBody>
          <a:bodyPr/>
          <a:lstStyle>
            <a:lvl1pPr>
              <a:defRPr b="1">
                <a:solidFill>
                  <a:schemeClr val="tx1"/>
                </a:solidFill>
              </a:defRPr>
            </a:lvl1pPr>
          </a:lstStyle>
          <a:p>
            <a:r>
              <a:rPr lang="zh-TW" altLang="en-US"/>
              <a:t>按一下以編輯母片標題樣式</a:t>
            </a:r>
            <a:endParaRPr lang="zh-TW" altLang="en-US" dirty="0"/>
          </a:p>
        </p:txBody>
      </p:sp>
      <p:sp>
        <p:nvSpPr>
          <p:cNvPr id="5" name="內容版面配置區 2">
            <a:extLst>
              <a:ext uri="{FF2B5EF4-FFF2-40B4-BE49-F238E27FC236}">
                <a16:creationId xmlns:a16="http://schemas.microsoft.com/office/drawing/2014/main" id="{B235E99D-2C93-438C-A916-CE2C6E6D96C7}"/>
              </a:ext>
            </a:extLst>
          </p:cNvPr>
          <p:cNvSpPr>
            <a:spLocks noGrp="1"/>
          </p:cNvSpPr>
          <p:nvPr>
            <p:ph idx="1"/>
          </p:nvPr>
        </p:nvSpPr>
        <p:spPr>
          <a:xfrm>
            <a:off x="609601" y="1439864"/>
            <a:ext cx="7981506" cy="4757737"/>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圖片版面配置區 2">
            <a:extLst>
              <a:ext uri="{FF2B5EF4-FFF2-40B4-BE49-F238E27FC236}">
                <a16:creationId xmlns:a16="http://schemas.microsoft.com/office/drawing/2014/main" id="{86027FA7-7516-4E3A-B82D-70B48D9D3F5F}"/>
              </a:ext>
            </a:extLst>
          </p:cNvPr>
          <p:cNvSpPr>
            <a:spLocks noGrp="1"/>
          </p:cNvSpPr>
          <p:nvPr>
            <p:ph type="pic" idx="11"/>
          </p:nvPr>
        </p:nvSpPr>
        <p:spPr>
          <a:xfrm>
            <a:off x="8825023" y="1439864"/>
            <a:ext cx="2822033" cy="47577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zh-TW" altLang="en-US" dirty="0"/>
          </a:p>
        </p:txBody>
      </p:sp>
      <p:sp>
        <p:nvSpPr>
          <p:cNvPr id="7" name="投影片編號版面配置區 9">
            <a:extLst>
              <a:ext uri="{FF2B5EF4-FFF2-40B4-BE49-F238E27FC236}">
                <a16:creationId xmlns:a16="http://schemas.microsoft.com/office/drawing/2014/main" id="{A4DF81AA-9645-4821-AFC7-090A7432091C}"/>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32224783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標題投影片">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1"/>
            <a:ext cx="10363200" cy="574453"/>
          </a:xfrm>
          <a:prstGeom prst="rect">
            <a:avLst/>
          </a:prstGeom>
        </p:spPr>
        <p:txBody>
          <a:bodyPr wrap="square" lIns="0" tIns="0" rIns="0" bIns="0">
            <a:spAutoFit/>
          </a:bodyPr>
          <a:lstStyle>
            <a:lvl1pPr>
              <a:defRPr sz="3733" b="1" i="0">
                <a:solidFill>
                  <a:schemeClr val="bg1"/>
                </a:solidFill>
                <a:latin typeface="Microsoft YaHei"/>
                <a:cs typeface="Microsoft YaHei"/>
              </a:defRPr>
            </a:lvl1pPr>
          </a:lstStyle>
          <a:p>
            <a:r>
              <a:rPr lang="zh-TW" altLang="en-US"/>
              <a:t>按一下以編輯母片標題樣式</a:t>
            </a:r>
            <a:endParaRPr/>
          </a:p>
        </p:txBody>
      </p:sp>
      <p:sp>
        <p:nvSpPr>
          <p:cNvPr id="3" name="Holder 3"/>
          <p:cNvSpPr>
            <a:spLocks noGrp="1"/>
          </p:cNvSpPr>
          <p:nvPr>
            <p:ph type="subTitle" idx="4"/>
          </p:nvPr>
        </p:nvSpPr>
        <p:spPr>
          <a:xfrm>
            <a:off x="1828800" y="3840481"/>
            <a:ext cx="8534400" cy="902876"/>
          </a:xfrm>
          <a:prstGeom prst="rect">
            <a:avLst/>
          </a:prstGeom>
        </p:spPr>
        <p:txBody>
          <a:bodyPr wrap="square" lIns="0" tIns="0" rIns="0" bIns="0">
            <a:spAutoFit/>
          </a:bodyPr>
          <a:lstStyle>
            <a:lvl1pPr>
              <a:defRPr sz="5867" b="1" i="0">
                <a:solidFill>
                  <a:schemeClr val="tx1"/>
                </a:solidFill>
                <a:latin typeface="微軟正黑體"/>
                <a:cs typeface="微軟正黑體"/>
              </a:defRPr>
            </a:lvl1pPr>
          </a:lstStyle>
          <a:p>
            <a:r>
              <a:rPr lang="zh-TW" altLang="en-US"/>
              <a:t>按一下以編輯母片子標題樣式</a:t>
            </a:r>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A686B5C2-C974-4AAF-BE65-E0735E2593B9}" type="datetime1">
              <a:rPr lang="en-US" altLang="zh-TW" smtClean="0"/>
              <a:t>4/28/2026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0560178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Holder 2"/>
          <p:cNvSpPr>
            <a:spLocks noGrp="1"/>
          </p:cNvSpPr>
          <p:nvPr>
            <p:ph type="title"/>
          </p:nvPr>
        </p:nvSpPr>
        <p:spPr>
          <a:xfrm>
            <a:off x="3557693" y="81889"/>
            <a:ext cx="5242560" cy="574453"/>
          </a:xfrm>
        </p:spPr>
        <p:txBody>
          <a:bodyPr lIns="0" tIns="0" rIns="0" bIns="0"/>
          <a:lstStyle>
            <a:lvl1pPr>
              <a:defRPr sz="3733" b="1" i="0">
                <a:solidFill>
                  <a:schemeClr val="bg1"/>
                </a:solidFill>
                <a:latin typeface="Microsoft YaHei"/>
                <a:cs typeface="Microsoft YaHei"/>
              </a:defRPr>
            </a:lvl1pPr>
          </a:lstStyle>
          <a:p>
            <a:r>
              <a:rPr lang="zh-TW" altLang="en-US"/>
              <a:t>按一下以編輯母片標題樣式</a:t>
            </a:r>
            <a:endParaRPr/>
          </a:p>
        </p:txBody>
      </p:sp>
      <p:sp>
        <p:nvSpPr>
          <p:cNvPr id="3" name="Holder 3"/>
          <p:cNvSpPr>
            <a:spLocks noGrp="1"/>
          </p:cNvSpPr>
          <p:nvPr>
            <p:ph type="body" idx="1"/>
          </p:nvPr>
        </p:nvSpPr>
        <p:spPr>
          <a:xfrm>
            <a:off x="407620" y="2019571"/>
            <a:ext cx="11376761" cy="902876"/>
          </a:xfrm>
        </p:spPr>
        <p:txBody>
          <a:bodyPr lIns="0" tIns="0" rIns="0" bIns="0"/>
          <a:lstStyle>
            <a:lvl1pPr>
              <a:defRPr sz="5867" b="1" i="0">
                <a:solidFill>
                  <a:schemeClr val="tx1"/>
                </a:solidFill>
                <a:latin typeface="微軟正黑體"/>
                <a:cs typeface="微軟正黑體"/>
              </a:defRPr>
            </a:lvl1pPr>
          </a:lstStyle>
          <a:p>
            <a:pPr lvl="0"/>
            <a:r>
              <a:rPr lang="zh-TW" altLang="en-US"/>
              <a:t>按一下以編輯母片文字樣式</a:t>
            </a: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C40CCAB9-C12F-4CAA-85DD-D32B4C4C7216}" type="datetime1">
              <a:rPr lang="en-US" altLang="zh-TW" smtClean="0"/>
              <a:t>4/28/2026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41570537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兩個內容">
    <p:spTree>
      <p:nvGrpSpPr>
        <p:cNvPr id="1" name=""/>
        <p:cNvGrpSpPr/>
        <p:nvPr/>
      </p:nvGrpSpPr>
      <p:grpSpPr>
        <a:xfrm>
          <a:off x="0" y="0"/>
          <a:ext cx="0" cy="0"/>
          <a:chOff x="0" y="0"/>
          <a:chExt cx="0" cy="0"/>
        </a:xfrm>
      </p:grpSpPr>
      <p:sp>
        <p:nvSpPr>
          <p:cNvPr id="2" name="Holder 2"/>
          <p:cNvSpPr>
            <a:spLocks noGrp="1"/>
          </p:cNvSpPr>
          <p:nvPr>
            <p:ph type="title"/>
          </p:nvPr>
        </p:nvSpPr>
        <p:spPr>
          <a:xfrm>
            <a:off x="3557693" y="81889"/>
            <a:ext cx="5242560" cy="574453"/>
          </a:xfrm>
        </p:spPr>
        <p:txBody>
          <a:bodyPr lIns="0" tIns="0" rIns="0" bIns="0"/>
          <a:lstStyle>
            <a:lvl1pPr>
              <a:defRPr sz="3733" b="1" i="0">
                <a:solidFill>
                  <a:schemeClr val="bg1"/>
                </a:solidFill>
                <a:latin typeface="Microsoft YaHei"/>
                <a:cs typeface="Microsoft YaHei"/>
              </a:defRPr>
            </a:lvl1pPr>
          </a:lstStyle>
          <a:p>
            <a:r>
              <a:rPr lang="zh-TW" altLang="en-US"/>
              <a:t>按一下以編輯母片標題樣式</a:t>
            </a:r>
            <a:endParaRPr/>
          </a:p>
        </p:txBody>
      </p:sp>
      <p:sp>
        <p:nvSpPr>
          <p:cNvPr id="3" name="Holder 3"/>
          <p:cNvSpPr>
            <a:spLocks noGrp="1"/>
          </p:cNvSpPr>
          <p:nvPr>
            <p:ph sz="half" idx="2"/>
          </p:nvPr>
        </p:nvSpPr>
        <p:spPr>
          <a:xfrm>
            <a:off x="609600" y="1577340"/>
            <a:ext cx="5303520" cy="677108"/>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4" name="Holder 4"/>
          <p:cNvSpPr>
            <a:spLocks noGrp="1"/>
          </p:cNvSpPr>
          <p:nvPr>
            <p:ph sz="half" idx="3"/>
          </p:nvPr>
        </p:nvSpPr>
        <p:spPr>
          <a:xfrm>
            <a:off x="6278880" y="1577340"/>
            <a:ext cx="5303520" cy="677108"/>
          </a:xfrm>
          <a:prstGeom prst="rect">
            <a:avLst/>
          </a:prstGeom>
        </p:spPr>
        <p:txBody>
          <a:bodyPr wrap="square" lIns="0" tIns="0" rIns="0" bIns="0">
            <a:spAutoFit/>
          </a:bodyPr>
          <a:lstStyle>
            <a:lvl1pPr>
              <a:defRPr/>
            </a:lvl1pPr>
          </a:lstStyle>
          <a:p>
            <a:pPr lvl="0"/>
            <a:r>
              <a:rPr lang="zh-TW" altLang="en-US"/>
              <a:t>按一下以編輯母片文字樣式</a:t>
            </a: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C268A114-3BD8-45D8-8F46-84C6A88EAFC4}" type="datetime1">
              <a:rPr lang="en-US" altLang="zh-TW" smtClean="0"/>
              <a:t>4/28/2026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0821394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只有標題">
    <p:spTree>
      <p:nvGrpSpPr>
        <p:cNvPr id="1" name=""/>
        <p:cNvGrpSpPr/>
        <p:nvPr/>
      </p:nvGrpSpPr>
      <p:grpSpPr>
        <a:xfrm>
          <a:off x="0" y="0"/>
          <a:ext cx="0" cy="0"/>
          <a:chOff x="0" y="0"/>
          <a:chExt cx="0" cy="0"/>
        </a:xfrm>
      </p:grpSpPr>
      <p:sp>
        <p:nvSpPr>
          <p:cNvPr id="2" name="Holder 2"/>
          <p:cNvSpPr>
            <a:spLocks noGrp="1"/>
          </p:cNvSpPr>
          <p:nvPr>
            <p:ph type="title"/>
          </p:nvPr>
        </p:nvSpPr>
        <p:spPr>
          <a:xfrm>
            <a:off x="3557693" y="81889"/>
            <a:ext cx="5242560" cy="574453"/>
          </a:xfrm>
        </p:spPr>
        <p:txBody>
          <a:bodyPr lIns="0" tIns="0" rIns="0" bIns="0"/>
          <a:lstStyle>
            <a:lvl1pPr>
              <a:defRPr sz="3733" b="1" i="0">
                <a:solidFill>
                  <a:schemeClr val="bg1"/>
                </a:solidFill>
                <a:latin typeface="Microsoft YaHei"/>
                <a:cs typeface="Microsoft YaHei"/>
              </a:defRPr>
            </a:lvl1pPr>
          </a:lstStyle>
          <a:p>
            <a:r>
              <a:rPr lang="zh-TW" altLang="en-US"/>
              <a:t>按一下以編輯母片標題樣式</a:t>
            </a:r>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EC1FED6B-8D10-4754-B25B-251A97507EDF}" type="datetime1">
              <a:rPr lang="en-US" altLang="zh-TW" smtClean="0"/>
              <a:t>4/28/2026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0124224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obj" preserve="1">
  <p:cSld name="空白">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9144000" h="5143500">
                <a:moveTo>
                  <a:pt x="9144000" y="0"/>
                </a:moveTo>
                <a:lnTo>
                  <a:pt x="0" y="0"/>
                </a:lnTo>
                <a:lnTo>
                  <a:pt x="0" y="5143500"/>
                </a:lnTo>
                <a:lnTo>
                  <a:pt x="9144000" y="5143500"/>
                </a:lnTo>
                <a:lnTo>
                  <a:pt x="9144000" y="0"/>
                </a:lnTo>
                <a:close/>
              </a:path>
            </a:pathLst>
          </a:custGeom>
          <a:solidFill>
            <a:srgbClr val="00AF50"/>
          </a:solidFill>
        </p:spPr>
        <p:txBody>
          <a:bodyPr wrap="square" lIns="0" tIns="0" rIns="0" bIns="0" rtlCol="0"/>
          <a:lstStyle/>
          <a:p>
            <a:endParaRPr sz="2400"/>
          </a:p>
        </p:txBody>
      </p:sp>
      <p:sp>
        <p:nvSpPr>
          <p:cNvPr id="17" name="bg object 17"/>
          <p:cNvSpPr/>
          <p:nvPr/>
        </p:nvSpPr>
        <p:spPr>
          <a:xfrm>
            <a:off x="219456" y="804673"/>
            <a:ext cx="11773747" cy="5651500"/>
          </a:xfrm>
          <a:custGeom>
            <a:avLst/>
            <a:gdLst/>
            <a:ahLst/>
            <a:cxnLst/>
            <a:rect l="l" t="t" r="r" b="b"/>
            <a:pathLst>
              <a:path w="8830310" h="4238625">
                <a:moveTo>
                  <a:pt x="8123682" y="0"/>
                </a:moveTo>
                <a:lnTo>
                  <a:pt x="706374" y="0"/>
                </a:lnTo>
                <a:lnTo>
                  <a:pt x="658011" y="1629"/>
                </a:lnTo>
                <a:lnTo>
                  <a:pt x="610523" y="6447"/>
                </a:lnTo>
                <a:lnTo>
                  <a:pt x="564015" y="14350"/>
                </a:lnTo>
                <a:lnTo>
                  <a:pt x="518592" y="25230"/>
                </a:lnTo>
                <a:lnTo>
                  <a:pt x="474359" y="38984"/>
                </a:lnTo>
                <a:lnTo>
                  <a:pt x="431421" y="55506"/>
                </a:lnTo>
                <a:lnTo>
                  <a:pt x="389884" y="74692"/>
                </a:lnTo>
                <a:lnTo>
                  <a:pt x="349853" y="96435"/>
                </a:lnTo>
                <a:lnTo>
                  <a:pt x="311434" y="120631"/>
                </a:lnTo>
                <a:lnTo>
                  <a:pt x="274730" y="147174"/>
                </a:lnTo>
                <a:lnTo>
                  <a:pt x="239848" y="175960"/>
                </a:lnTo>
                <a:lnTo>
                  <a:pt x="206892" y="206882"/>
                </a:lnTo>
                <a:lnTo>
                  <a:pt x="175968" y="239837"/>
                </a:lnTo>
                <a:lnTo>
                  <a:pt x="147182" y="274719"/>
                </a:lnTo>
                <a:lnTo>
                  <a:pt x="120637" y="311422"/>
                </a:lnTo>
                <a:lnTo>
                  <a:pt x="96440" y="349842"/>
                </a:lnTo>
                <a:lnTo>
                  <a:pt x="74696" y="389873"/>
                </a:lnTo>
                <a:lnTo>
                  <a:pt x="55510" y="431411"/>
                </a:lnTo>
                <a:lnTo>
                  <a:pt x="38987" y="474349"/>
                </a:lnTo>
                <a:lnTo>
                  <a:pt x="25232" y="518583"/>
                </a:lnTo>
                <a:lnTo>
                  <a:pt x="14351" y="564007"/>
                </a:lnTo>
                <a:lnTo>
                  <a:pt x="6448" y="610518"/>
                </a:lnTo>
                <a:lnTo>
                  <a:pt x="1629" y="658008"/>
                </a:lnTo>
                <a:lnTo>
                  <a:pt x="0" y="706374"/>
                </a:lnTo>
                <a:lnTo>
                  <a:pt x="0" y="3531870"/>
                </a:lnTo>
                <a:lnTo>
                  <a:pt x="1629" y="3580232"/>
                </a:lnTo>
                <a:lnTo>
                  <a:pt x="6448" y="3627720"/>
                </a:lnTo>
                <a:lnTo>
                  <a:pt x="14351" y="3674228"/>
                </a:lnTo>
                <a:lnTo>
                  <a:pt x="25232" y="3719651"/>
                </a:lnTo>
                <a:lnTo>
                  <a:pt x="38987" y="3763884"/>
                </a:lnTo>
                <a:lnTo>
                  <a:pt x="55510" y="3806822"/>
                </a:lnTo>
                <a:lnTo>
                  <a:pt x="74696" y="3848359"/>
                </a:lnTo>
                <a:lnTo>
                  <a:pt x="96440" y="3888390"/>
                </a:lnTo>
                <a:lnTo>
                  <a:pt x="120637" y="3926809"/>
                </a:lnTo>
                <a:lnTo>
                  <a:pt x="147182" y="3963513"/>
                </a:lnTo>
                <a:lnTo>
                  <a:pt x="175968" y="3998395"/>
                </a:lnTo>
                <a:lnTo>
                  <a:pt x="206892" y="4031351"/>
                </a:lnTo>
                <a:lnTo>
                  <a:pt x="239848" y="4062275"/>
                </a:lnTo>
                <a:lnTo>
                  <a:pt x="274730" y="4091061"/>
                </a:lnTo>
                <a:lnTo>
                  <a:pt x="311434" y="4117606"/>
                </a:lnTo>
                <a:lnTo>
                  <a:pt x="349853" y="4141803"/>
                </a:lnTo>
                <a:lnTo>
                  <a:pt x="389884" y="4163547"/>
                </a:lnTo>
                <a:lnTo>
                  <a:pt x="431421" y="4182733"/>
                </a:lnTo>
                <a:lnTo>
                  <a:pt x="474359" y="4199256"/>
                </a:lnTo>
                <a:lnTo>
                  <a:pt x="518592" y="4213011"/>
                </a:lnTo>
                <a:lnTo>
                  <a:pt x="564015" y="4223892"/>
                </a:lnTo>
                <a:lnTo>
                  <a:pt x="610523" y="4231795"/>
                </a:lnTo>
                <a:lnTo>
                  <a:pt x="658011" y="4236614"/>
                </a:lnTo>
                <a:lnTo>
                  <a:pt x="706374" y="4238244"/>
                </a:lnTo>
                <a:lnTo>
                  <a:pt x="8123682" y="4238244"/>
                </a:lnTo>
                <a:lnTo>
                  <a:pt x="8172047" y="4236614"/>
                </a:lnTo>
                <a:lnTo>
                  <a:pt x="8219537" y="4231795"/>
                </a:lnTo>
                <a:lnTo>
                  <a:pt x="8266048" y="4223892"/>
                </a:lnTo>
                <a:lnTo>
                  <a:pt x="8311472" y="4213011"/>
                </a:lnTo>
                <a:lnTo>
                  <a:pt x="8355706" y="4199256"/>
                </a:lnTo>
                <a:lnTo>
                  <a:pt x="8398644" y="4182733"/>
                </a:lnTo>
                <a:lnTo>
                  <a:pt x="8440182" y="4163547"/>
                </a:lnTo>
                <a:lnTo>
                  <a:pt x="8480213" y="4141803"/>
                </a:lnTo>
                <a:lnTo>
                  <a:pt x="8518633" y="4117606"/>
                </a:lnTo>
                <a:lnTo>
                  <a:pt x="8555336" y="4091061"/>
                </a:lnTo>
                <a:lnTo>
                  <a:pt x="8590218" y="4062275"/>
                </a:lnTo>
                <a:lnTo>
                  <a:pt x="8623173" y="4031351"/>
                </a:lnTo>
                <a:lnTo>
                  <a:pt x="8654095" y="3998395"/>
                </a:lnTo>
                <a:lnTo>
                  <a:pt x="8682881" y="3963513"/>
                </a:lnTo>
                <a:lnTo>
                  <a:pt x="8709424" y="3926809"/>
                </a:lnTo>
                <a:lnTo>
                  <a:pt x="8733620" y="3888390"/>
                </a:lnTo>
                <a:lnTo>
                  <a:pt x="8755363" y="3848359"/>
                </a:lnTo>
                <a:lnTo>
                  <a:pt x="8774549" y="3806822"/>
                </a:lnTo>
                <a:lnTo>
                  <a:pt x="8791071" y="3763884"/>
                </a:lnTo>
                <a:lnTo>
                  <a:pt x="8804825" y="3719651"/>
                </a:lnTo>
                <a:lnTo>
                  <a:pt x="8815705" y="3674228"/>
                </a:lnTo>
                <a:lnTo>
                  <a:pt x="8823608" y="3627720"/>
                </a:lnTo>
                <a:lnTo>
                  <a:pt x="8828426" y="3580232"/>
                </a:lnTo>
                <a:lnTo>
                  <a:pt x="8830056" y="3531870"/>
                </a:lnTo>
                <a:lnTo>
                  <a:pt x="8830056" y="706374"/>
                </a:lnTo>
                <a:lnTo>
                  <a:pt x="8828426" y="658008"/>
                </a:lnTo>
                <a:lnTo>
                  <a:pt x="8823608" y="610518"/>
                </a:lnTo>
                <a:lnTo>
                  <a:pt x="8815705" y="564007"/>
                </a:lnTo>
                <a:lnTo>
                  <a:pt x="8804825" y="518583"/>
                </a:lnTo>
                <a:lnTo>
                  <a:pt x="8791071" y="474349"/>
                </a:lnTo>
                <a:lnTo>
                  <a:pt x="8774549" y="431411"/>
                </a:lnTo>
                <a:lnTo>
                  <a:pt x="8755363" y="389873"/>
                </a:lnTo>
                <a:lnTo>
                  <a:pt x="8733620" y="349842"/>
                </a:lnTo>
                <a:lnTo>
                  <a:pt x="8709424" y="311422"/>
                </a:lnTo>
                <a:lnTo>
                  <a:pt x="8682881" y="274719"/>
                </a:lnTo>
                <a:lnTo>
                  <a:pt x="8654095" y="239837"/>
                </a:lnTo>
                <a:lnTo>
                  <a:pt x="8623173" y="206882"/>
                </a:lnTo>
                <a:lnTo>
                  <a:pt x="8590218" y="175960"/>
                </a:lnTo>
                <a:lnTo>
                  <a:pt x="8555336" y="147174"/>
                </a:lnTo>
                <a:lnTo>
                  <a:pt x="8518633" y="120631"/>
                </a:lnTo>
                <a:lnTo>
                  <a:pt x="8480213" y="96435"/>
                </a:lnTo>
                <a:lnTo>
                  <a:pt x="8440182" y="74692"/>
                </a:lnTo>
                <a:lnTo>
                  <a:pt x="8398644" y="55506"/>
                </a:lnTo>
                <a:lnTo>
                  <a:pt x="8355706" y="38984"/>
                </a:lnTo>
                <a:lnTo>
                  <a:pt x="8311472" y="25230"/>
                </a:lnTo>
                <a:lnTo>
                  <a:pt x="8266048" y="14350"/>
                </a:lnTo>
                <a:lnTo>
                  <a:pt x="8219537" y="6447"/>
                </a:lnTo>
                <a:lnTo>
                  <a:pt x="8172047" y="1629"/>
                </a:lnTo>
                <a:lnTo>
                  <a:pt x="8123682" y="0"/>
                </a:lnTo>
                <a:close/>
              </a:path>
            </a:pathLst>
          </a:custGeom>
          <a:solidFill>
            <a:srgbClr val="FFFFFF"/>
          </a:solidFill>
        </p:spPr>
        <p:txBody>
          <a:bodyPr wrap="square" lIns="0" tIns="0" rIns="0" bIns="0" rtlCol="0"/>
          <a:lstStyle/>
          <a:p>
            <a:endParaRPr sz="2400"/>
          </a:p>
        </p:txBody>
      </p:sp>
      <p:pic>
        <p:nvPicPr>
          <p:cNvPr id="18" name="bg object 18"/>
          <p:cNvPicPr/>
          <p:nvPr/>
        </p:nvPicPr>
        <p:blipFill>
          <a:blip r:embed="rId2" cstate="email">
            <a:extLst>
              <a:ext uri="{28A0092B-C50C-407E-A947-70E740481C1C}">
                <a14:useLocalDpi xmlns:a14="http://schemas.microsoft.com/office/drawing/2010/main"/>
              </a:ext>
            </a:extLst>
          </a:blip>
          <a:stretch>
            <a:fillRect/>
          </a:stretch>
        </p:blipFill>
        <p:spPr>
          <a:xfrm>
            <a:off x="5169407" y="2594865"/>
            <a:ext cx="2236216" cy="1492503"/>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62A73D57-9695-4624-BDAA-CB23CF72344A}" type="datetime1">
              <a:rPr lang="en-US" altLang="zh-TW" smtClean="0"/>
              <a:t>4/28/2026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2479828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標題及內容">
    <p:spTree>
      <p:nvGrpSpPr>
        <p:cNvPr id="1" name=""/>
        <p:cNvGrpSpPr/>
        <p:nvPr/>
      </p:nvGrpSpPr>
      <p:grpSpPr>
        <a:xfrm>
          <a:off x="0" y="0"/>
          <a:ext cx="0" cy="0"/>
          <a:chOff x="0" y="0"/>
          <a:chExt cx="0" cy="0"/>
        </a:xfrm>
      </p:grpSpPr>
      <p:sp>
        <p:nvSpPr>
          <p:cNvPr id="3" name="標題 1">
            <a:extLst>
              <a:ext uri="{FF2B5EF4-FFF2-40B4-BE49-F238E27FC236}">
                <a16:creationId xmlns:a16="http://schemas.microsoft.com/office/drawing/2014/main" id="{A4B48D2E-7248-4C84-954F-95536E977349}"/>
              </a:ext>
            </a:extLst>
          </p:cNvPr>
          <p:cNvSpPr>
            <a:spLocks noGrp="1"/>
          </p:cNvSpPr>
          <p:nvPr>
            <p:ph type="title"/>
          </p:nvPr>
        </p:nvSpPr>
        <p:spPr>
          <a:xfrm>
            <a:off x="2090057" y="264920"/>
            <a:ext cx="9556999" cy="941580"/>
          </a:xfrm>
        </p:spPr>
        <p:txBody>
          <a:bodyPr/>
          <a:lstStyle>
            <a:lvl1pPr>
              <a:defRPr b="1">
                <a:solidFill>
                  <a:schemeClr val="tx1"/>
                </a:solidFill>
              </a:defRPr>
            </a:lvl1pPr>
          </a:lstStyle>
          <a:p>
            <a:r>
              <a:rPr lang="zh-TW" altLang="en-US"/>
              <a:t>按一下以編輯母片標題樣式</a:t>
            </a:r>
            <a:endParaRPr lang="zh-TW" altLang="en-US" dirty="0"/>
          </a:p>
        </p:txBody>
      </p:sp>
      <p:sp>
        <p:nvSpPr>
          <p:cNvPr id="4" name="內容版面配置區 2">
            <a:extLst>
              <a:ext uri="{FF2B5EF4-FFF2-40B4-BE49-F238E27FC236}">
                <a16:creationId xmlns:a16="http://schemas.microsoft.com/office/drawing/2014/main" id="{04E26B22-6B8F-4A8B-B629-FA44FC45F399}"/>
              </a:ext>
            </a:extLst>
          </p:cNvPr>
          <p:cNvSpPr>
            <a:spLocks noGrp="1"/>
          </p:cNvSpPr>
          <p:nvPr>
            <p:ph idx="1"/>
          </p:nvPr>
        </p:nvSpPr>
        <p:spPr>
          <a:xfrm>
            <a:off x="609600" y="1439865"/>
            <a:ext cx="11037455" cy="28556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圖片版面配置區 2">
            <a:extLst>
              <a:ext uri="{FF2B5EF4-FFF2-40B4-BE49-F238E27FC236}">
                <a16:creationId xmlns:a16="http://schemas.microsoft.com/office/drawing/2014/main" id="{DFF1E73B-ABEB-4677-A0BA-364CBD6564A1}"/>
              </a:ext>
            </a:extLst>
          </p:cNvPr>
          <p:cNvSpPr>
            <a:spLocks noGrp="1"/>
          </p:cNvSpPr>
          <p:nvPr>
            <p:ph type="pic" idx="11"/>
          </p:nvPr>
        </p:nvSpPr>
        <p:spPr>
          <a:xfrm>
            <a:off x="609601" y="4444409"/>
            <a:ext cx="11037456" cy="175319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zh-TW" altLang="en-US" dirty="0"/>
          </a:p>
        </p:txBody>
      </p:sp>
      <p:sp>
        <p:nvSpPr>
          <p:cNvPr id="6" name="投影片編號版面配置區 9">
            <a:extLst>
              <a:ext uri="{FF2B5EF4-FFF2-40B4-BE49-F238E27FC236}">
                <a16:creationId xmlns:a16="http://schemas.microsoft.com/office/drawing/2014/main" id="{6F5B8960-659A-45DE-8737-E3DCC0E27942}"/>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pic>
        <p:nvPicPr>
          <p:cNvPr id="7" name="圖片 6">
            <a:extLst>
              <a:ext uri="{FF2B5EF4-FFF2-40B4-BE49-F238E27FC236}">
                <a16:creationId xmlns:a16="http://schemas.microsoft.com/office/drawing/2014/main" id="{1B32E235-58CE-F33A-7315-A1077F95F1DD}"/>
              </a:ext>
            </a:extLst>
          </p:cNvPr>
          <p:cNvPicPr>
            <a:picLocks noChangeAspect="1"/>
          </p:cNvPicPr>
          <p:nvPr/>
        </p:nvPicPr>
        <p:blipFill>
          <a:blip r:embed="rId2"/>
          <a:stretch>
            <a:fillRect/>
          </a:stretch>
        </p:blipFill>
        <p:spPr>
          <a:xfrm>
            <a:off x="0" y="0"/>
            <a:ext cx="1447622" cy="856992"/>
          </a:xfrm>
          <a:prstGeom prst="rect">
            <a:avLst/>
          </a:prstGeom>
        </p:spPr>
      </p:pic>
      <p:sp>
        <p:nvSpPr>
          <p:cNvPr id="8" name="矩形 7">
            <a:extLst>
              <a:ext uri="{FF2B5EF4-FFF2-40B4-BE49-F238E27FC236}">
                <a16:creationId xmlns:a16="http://schemas.microsoft.com/office/drawing/2014/main" id="{79732E20-1BE8-2280-2C2B-7C88FAECDEA9}"/>
              </a:ext>
            </a:extLst>
          </p:cNvPr>
          <p:cNvSpPr/>
          <p:nvPr/>
        </p:nvSpPr>
        <p:spPr>
          <a:xfrm>
            <a:off x="10557164" y="5605153"/>
            <a:ext cx="1496291" cy="94158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3378168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_自訂版面配置">
    <p:spTree>
      <p:nvGrpSpPr>
        <p:cNvPr id="1" name=""/>
        <p:cNvGrpSpPr/>
        <p:nvPr/>
      </p:nvGrpSpPr>
      <p:grpSpPr>
        <a:xfrm>
          <a:off x="0" y="0"/>
          <a:ext cx="0" cy="0"/>
          <a:chOff x="0" y="0"/>
          <a:chExt cx="0" cy="0"/>
        </a:xfrm>
      </p:grpSpPr>
      <p:sp>
        <p:nvSpPr>
          <p:cNvPr id="5" name="投影片編號版面配置區 4">
            <a:extLst>
              <a:ext uri="{FF2B5EF4-FFF2-40B4-BE49-F238E27FC236}">
                <a16:creationId xmlns:a16="http://schemas.microsoft.com/office/drawing/2014/main" id="{1110F1DE-EB24-41D7-85BE-09A945AC5AE7}"/>
              </a:ext>
            </a:extLst>
          </p:cNvPr>
          <p:cNvSpPr>
            <a:spLocks noGrp="1"/>
          </p:cNvSpPr>
          <p:nvPr>
            <p:ph type="sldNum" sz="quarter" idx="12"/>
          </p:nvPr>
        </p:nvSpPr>
        <p:spPr/>
        <p:txBody>
          <a:bodyPr/>
          <a:lstStyle/>
          <a:p>
            <a:fld id="{0424A49A-7E5F-445A-AC89-2E1D4341B039}" type="slidenum">
              <a:rPr lang="zh-TW" altLang="en-US" smtClean="0"/>
              <a:t>‹#›</a:t>
            </a:fld>
            <a:endParaRPr lang="zh-TW" altLang="en-US"/>
          </a:p>
        </p:txBody>
      </p:sp>
      <p:sp>
        <p:nvSpPr>
          <p:cNvPr id="7" name="標題 1">
            <a:extLst>
              <a:ext uri="{FF2B5EF4-FFF2-40B4-BE49-F238E27FC236}">
                <a16:creationId xmlns:a16="http://schemas.microsoft.com/office/drawing/2014/main" id="{8085A778-9FD4-489B-BCD0-A24A66210A49}"/>
              </a:ext>
            </a:extLst>
          </p:cNvPr>
          <p:cNvSpPr>
            <a:spLocks noGrp="1"/>
          </p:cNvSpPr>
          <p:nvPr>
            <p:ph type="ctrTitle"/>
          </p:nvPr>
        </p:nvSpPr>
        <p:spPr>
          <a:xfrm>
            <a:off x="2174355" y="2564904"/>
            <a:ext cx="7772400" cy="1035546"/>
          </a:xfrm>
        </p:spPr>
        <p:txBody>
          <a:bodyPr anchor="t" anchorCtr="0">
            <a:noAutofit/>
          </a:bodyPr>
          <a:lstStyle>
            <a:lvl1pPr algn="ctr">
              <a:defRPr b="1">
                <a:solidFill>
                  <a:schemeClr val="tx1"/>
                </a:solidFill>
              </a:defRPr>
            </a:lvl1pPr>
          </a:lstStyle>
          <a:p>
            <a:r>
              <a:rPr lang="zh-TW" altLang="en-US"/>
              <a:t>按一下以編輯母片標題樣式</a:t>
            </a:r>
            <a:endParaRPr lang="zh-TW" altLang="en-US" dirty="0"/>
          </a:p>
        </p:txBody>
      </p:sp>
      <p:sp>
        <p:nvSpPr>
          <p:cNvPr id="8" name="副標題 2">
            <a:extLst>
              <a:ext uri="{FF2B5EF4-FFF2-40B4-BE49-F238E27FC236}">
                <a16:creationId xmlns:a16="http://schemas.microsoft.com/office/drawing/2014/main" id="{727F2F0B-37CF-4AA3-B3A1-5C714617DAFA}"/>
              </a:ext>
            </a:extLst>
          </p:cNvPr>
          <p:cNvSpPr>
            <a:spLocks noGrp="1"/>
          </p:cNvSpPr>
          <p:nvPr>
            <p:ph type="subTitle" idx="1"/>
          </p:nvPr>
        </p:nvSpPr>
        <p:spPr>
          <a:xfrm>
            <a:off x="2860155"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p>
        </p:txBody>
      </p:sp>
    </p:spTree>
    <p:extLst>
      <p:ext uri="{BB962C8B-B14F-4D97-AF65-F5344CB8AC3E}">
        <p14:creationId xmlns:p14="http://schemas.microsoft.com/office/powerpoint/2010/main" val="235118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自訂版面配置">
    <p:spTree>
      <p:nvGrpSpPr>
        <p:cNvPr id="1" name=""/>
        <p:cNvGrpSpPr/>
        <p:nvPr/>
      </p:nvGrpSpPr>
      <p:grpSpPr>
        <a:xfrm>
          <a:off x="0" y="0"/>
          <a:ext cx="0" cy="0"/>
          <a:chOff x="0" y="0"/>
          <a:chExt cx="0" cy="0"/>
        </a:xfrm>
      </p:grpSpPr>
      <p:sp>
        <p:nvSpPr>
          <p:cNvPr id="6" name="標題 1">
            <a:extLst>
              <a:ext uri="{FF2B5EF4-FFF2-40B4-BE49-F238E27FC236}">
                <a16:creationId xmlns:a16="http://schemas.microsoft.com/office/drawing/2014/main" id="{C506775F-0502-4A2F-954B-8832BCA9BAEC}"/>
              </a:ext>
            </a:extLst>
          </p:cNvPr>
          <p:cNvSpPr>
            <a:spLocks noGrp="1"/>
          </p:cNvSpPr>
          <p:nvPr>
            <p:ph type="title"/>
          </p:nvPr>
        </p:nvSpPr>
        <p:spPr>
          <a:xfrm>
            <a:off x="963084" y="4406903"/>
            <a:ext cx="10363200" cy="1362075"/>
          </a:xfrm>
        </p:spPr>
        <p:txBody>
          <a:bodyPr anchor="t"/>
          <a:lstStyle>
            <a:lvl1pPr algn="l">
              <a:defRPr sz="4000" b="1" cap="all">
                <a:solidFill>
                  <a:schemeClr val="tx1"/>
                </a:solidFill>
              </a:defRPr>
            </a:lvl1pPr>
          </a:lstStyle>
          <a:p>
            <a:r>
              <a:rPr lang="zh-TW" altLang="en-US"/>
              <a:t>按一下以編輯母片標題樣式</a:t>
            </a:r>
            <a:endParaRPr lang="zh-TW" altLang="en-US" dirty="0"/>
          </a:p>
        </p:txBody>
      </p:sp>
      <p:sp>
        <p:nvSpPr>
          <p:cNvPr id="7" name="文字版面配置區 2">
            <a:extLst>
              <a:ext uri="{FF2B5EF4-FFF2-40B4-BE49-F238E27FC236}">
                <a16:creationId xmlns:a16="http://schemas.microsoft.com/office/drawing/2014/main" id="{AAA85EB1-B7C0-4656-9C2A-F2A5D736B6F9}"/>
              </a:ext>
            </a:extLst>
          </p:cNvPr>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8" name="投影片編號版面配置區 9">
            <a:extLst>
              <a:ext uri="{FF2B5EF4-FFF2-40B4-BE49-F238E27FC236}">
                <a16:creationId xmlns:a16="http://schemas.microsoft.com/office/drawing/2014/main" id="{7ED1850A-AAB7-48E4-A036-71BAD4B16A85}"/>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1146774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_自訂版面配置">
    <p:spTree>
      <p:nvGrpSpPr>
        <p:cNvPr id="1" name=""/>
        <p:cNvGrpSpPr/>
        <p:nvPr/>
      </p:nvGrpSpPr>
      <p:grpSpPr>
        <a:xfrm>
          <a:off x="0" y="0"/>
          <a:ext cx="0" cy="0"/>
          <a:chOff x="0" y="0"/>
          <a:chExt cx="0" cy="0"/>
        </a:xfrm>
      </p:grpSpPr>
      <p:sp>
        <p:nvSpPr>
          <p:cNvPr id="6" name="標題 1">
            <a:extLst>
              <a:ext uri="{FF2B5EF4-FFF2-40B4-BE49-F238E27FC236}">
                <a16:creationId xmlns:a16="http://schemas.microsoft.com/office/drawing/2014/main" id="{42C1CAB3-B0F2-4BF9-ADE6-A1B9450FE976}"/>
              </a:ext>
            </a:extLst>
          </p:cNvPr>
          <p:cNvSpPr>
            <a:spLocks noGrp="1"/>
          </p:cNvSpPr>
          <p:nvPr>
            <p:ph type="title"/>
          </p:nvPr>
        </p:nvSpPr>
        <p:spPr>
          <a:xfrm>
            <a:off x="601133" y="264920"/>
            <a:ext cx="11045923" cy="941580"/>
          </a:xfrm>
        </p:spPr>
        <p:txBody>
          <a:bodyPr/>
          <a:lstStyle>
            <a:lvl1pPr>
              <a:defRPr b="1">
                <a:solidFill>
                  <a:schemeClr val="tx1"/>
                </a:solidFill>
              </a:defRPr>
            </a:lvl1pPr>
          </a:lstStyle>
          <a:p>
            <a:r>
              <a:rPr lang="zh-TW" altLang="en-US"/>
              <a:t>按一下以編輯母片標題樣式</a:t>
            </a:r>
          </a:p>
        </p:txBody>
      </p:sp>
      <p:sp>
        <p:nvSpPr>
          <p:cNvPr id="7" name="內容版面配置區 2">
            <a:extLst>
              <a:ext uri="{FF2B5EF4-FFF2-40B4-BE49-F238E27FC236}">
                <a16:creationId xmlns:a16="http://schemas.microsoft.com/office/drawing/2014/main" id="{DECC8130-AAA3-46A2-81F0-F3415BA8DC4B}"/>
              </a:ext>
            </a:extLst>
          </p:cNvPr>
          <p:cNvSpPr>
            <a:spLocks noGrp="1"/>
          </p:cNvSpPr>
          <p:nvPr>
            <p:ph sz="half" idx="1"/>
          </p:nvPr>
        </p:nvSpPr>
        <p:spPr>
          <a:xfrm>
            <a:off x="609602" y="1439864"/>
            <a:ext cx="5473700" cy="4757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8" name="內容版面配置區 3">
            <a:extLst>
              <a:ext uri="{FF2B5EF4-FFF2-40B4-BE49-F238E27FC236}">
                <a16:creationId xmlns:a16="http://schemas.microsoft.com/office/drawing/2014/main" id="{01B37318-4B6E-4A74-B99F-63CEAFE176D6}"/>
              </a:ext>
            </a:extLst>
          </p:cNvPr>
          <p:cNvSpPr>
            <a:spLocks noGrp="1"/>
          </p:cNvSpPr>
          <p:nvPr>
            <p:ph sz="half" idx="2"/>
          </p:nvPr>
        </p:nvSpPr>
        <p:spPr>
          <a:xfrm>
            <a:off x="6286502" y="1439864"/>
            <a:ext cx="5475817" cy="4757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9" name="投影片編號版面配置區 9">
            <a:extLst>
              <a:ext uri="{FF2B5EF4-FFF2-40B4-BE49-F238E27FC236}">
                <a16:creationId xmlns:a16="http://schemas.microsoft.com/office/drawing/2014/main" id="{A2CE47B6-F24B-45A9-B698-557C728315BD}"/>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3540308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_自訂版面配置">
    <p:spTree>
      <p:nvGrpSpPr>
        <p:cNvPr id="1" name=""/>
        <p:cNvGrpSpPr/>
        <p:nvPr/>
      </p:nvGrpSpPr>
      <p:grpSpPr>
        <a:xfrm>
          <a:off x="0" y="0"/>
          <a:ext cx="0" cy="0"/>
          <a:chOff x="0" y="0"/>
          <a:chExt cx="0" cy="0"/>
        </a:xfrm>
      </p:grpSpPr>
      <p:sp>
        <p:nvSpPr>
          <p:cNvPr id="6" name="標題 1">
            <a:extLst>
              <a:ext uri="{FF2B5EF4-FFF2-40B4-BE49-F238E27FC236}">
                <a16:creationId xmlns:a16="http://schemas.microsoft.com/office/drawing/2014/main" id="{2836908C-30C1-4459-A4F4-0860987100BB}"/>
              </a:ext>
            </a:extLst>
          </p:cNvPr>
          <p:cNvSpPr>
            <a:spLocks noGrp="1"/>
          </p:cNvSpPr>
          <p:nvPr>
            <p:ph type="title"/>
          </p:nvPr>
        </p:nvSpPr>
        <p:spPr>
          <a:xfrm>
            <a:off x="609600" y="274638"/>
            <a:ext cx="10972800" cy="1143000"/>
          </a:xfrm>
        </p:spPr>
        <p:txBody>
          <a:bodyPr/>
          <a:lstStyle>
            <a:lvl1pPr>
              <a:defRPr b="1">
                <a:solidFill>
                  <a:schemeClr val="tx1"/>
                </a:solidFill>
              </a:defRPr>
            </a:lvl1pPr>
          </a:lstStyle>
          <a:p>
            <a:r>
              <a:rPr lang="zh-TW" altLang="en-US"/>
              <a:t>按一下以編輯母片標題樣式</a:t>
            </a:r>
            <a:endParaRPr lang="zh-TW" altLang="en-US" dirty="0"/>
          </a:p>
        </p:txBody>
      </p:sp>
      <p:sp>
        <p:nvSpPr>
          <p:cNvPr id="7" name="文字版面配置區 2">
            <a:extLst>
              <a:ext uri="{FF2B5EF4-FFF2-40B4-BE49-F238E27FC236}">
                <a16:creationId xmlns:a16="http://schemas.microsoft.com/office/drawing/2014/main" id="{C52D5F86-D203-42B6-8DD1-7CB10429FB1C}"/>
              </a:ext>
            </a:extLst>
          </p:cNvPr>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8" name="內容版面配置區 3">
            <a:extLst>
              <a:ext uri="{FF2B5EF4-FFF2-40B4-BE49-F238E27FC236}">
                <a16:creationId xmlns:a16="http://schemas.microsoft.com/office/drawing/2014/main" id="{94F73E7E-F32C-43D8-9298-33770BA122C4}"/>
              </a:ext>
            </a:extLst>
          </p:cNvPr>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9" name="文字版面配置區 4">
            <a:extLst>
              <a:ext uri="{FF2B5EF4-FFF2-40B4-BE49-F238E27FC236}">
                <a16:creationId xmlns:a16="http://schemas.microsoft.com/office/drawing/2014/main" id="{508A7E97-3AFA-4DA8-B9B4-08107626FD4B}"/>
              </a:ext>
            </a:extLst>
          </p:cNvPr>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10" name="內容版面配置區 5">
            <a:extLst>
              <a:ext uri="{FF2B5EF4-FFF2-40B4-BE49-F238E27FC236}">
                <a16:creationId xmlns:a16="http://schemas.microsoft.com/office/drawing/2014/main" id="{1519F2B3-A013-4054-A6A7-BA66EF454143}"/>
              </a:ext>
            </a:extLst>
          </p:cNvPr>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1" name="投影片編號版面配置區 9">
            <a:extLst>
              <a:ext uri="{FF2B5EF4-FFF2-40B4-BE49-F238E27FC236}">
                <a16:creationId xmlns:a16="http://schemas.microsoft.com/office/drawing/2014/main" id="{788C7771-ED66-4143-999F-3D2E89D8CD02}"/>
              </a:ext>
            </a:extLst>
          </p:cNvPr>
          <p:cNvSpPr txBox="1">
            <a:spLocks/>
          </p:cNvSpPr>
          <p:nvPr/>
        </p:nvSpPr>
        <p:spPr>
          <a:xfrm>
            <a:off x="11430000" y="6619878"/>
            <a:ext cx="762000" cy="238125"/>
          </a:xfrm>
          <a:prstGeom prst="rect">
            <a:avLst/>
          </a:prstGeom>
        </p:spPr>
        <p:txBody>
          <a:bodyPr vert="horz" lIns="91440" tIns="45720" rIns="91440" bIns="45720" rtlCol="0" anchor="ctr"/>
          <a:lstStyle>
            <a:defPPr>
              <a:defRPr lang="zh-TW"/>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A71FFAD-F905-4792-971B-681FA4F61CA8}" type="slidenum">
              <a:rPr lang="en-US" altLang="zh-TW" smtClean="0"/>
              <a:pPr>
                <a:defRPr/>
              </a:pPr>
              <a:t>‹#›</a:t>
            </a:fld>
            <a:endParaRPr lang="en-US" altLang="zh-TW" dirty="0"/>
          </a:p>
        </p:txBody>
      </p:sp>
    </p:spTree>
    <p:extLst>
      <p:ext uri="{BB962C8B-B14F-4D97-AF65-F5344CB8AC3E}">
        <p14:creationId xmlns:p14="http://schemas.microsoft.com/office/powerpoint/2010/main" val="398641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13_標題及物件">
    <p:spTree>
      <p:nvGrpSpPr>
        <p:cNvPr id="1" name=""/>
        <p:cNvGrpSpPr/>
        <p:nvPr/>
      </p:nvGrpSpPr>
      <p:grpSpPr>
        <a:xfrm>
          <a:off x="0" y="0"/>
          <a:ext cx="0" cy="0"/>
          <a:chOff x="0" y="0"/>
          <a:chExt cx="0" cy="0"/>
        </a:xfrm>
      </p:grpSpPr>
      <p:sp>
        <p:nvSpPr>
          <p:cNvPr id="9" name="內容版面配置區 8"/>
          <p:cNvSpPr>
            <a:spLocks noGrp="1"/>
          </p:cNvSpPr>
          <p:nvPr>
            <p:ph sz="quarter" idx="12"/>
          </p:nvPr>
        </p:nvSpPr>
        <p:spPr>
          <a:xfrm>
            <a:off x="601133" y="1304926"/>
            <a:ext cx="11159067" cy="5309628"/>
          </a:xfrm>
        </p:spPr>
        <p:txBody>
          <a:bodyPr/>
          <a:lstStyle>
            <a:lvl1pPr>
              <a:lnSpc>
                <a:spcPct val="120000"/>
              </a:lnSpc>
              <a:defRPr/>
            </a:lvl1pPr>
            <a:lvl4pPr>
              <a:spcBef>
                <a:spcPts val="48"/>
              </a:spcBef>
              <a:defRPr/>
            </a:lvl4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2" name="標題 1"/>
          <p:cNvSpPr>
            <a:spLocks noGrp="1"/>
          </p:cNvSpPr>
          <p:nvPr>
            <p:ph type="title"/>
          </p:nvPr>
        </p:nvSpPr>
        <p:spPr/>
        <p:txBody>
          <a:bodyPr>
            <a:normAutofit/>
          </a:bodyPr>
          <a:lstStyle>
            <a:lvl1pPr algn="ctr">
              <a:defRPr/>
            </a:lvl1pPr>
          </a:lstStyle>
          <a:p>
            <a:r>
              <a:rPr lang="zh-TW" altLang="en-US"/>
              <a:t>按一下以編輯母片標題樣式</a:t>
            </a:r>
            <a:endParaRPr lang="zh-TW" altLang="en-US" dirty="0"/>
          </a:p>
        </p:txBody>
      </p:sp>
      <p:sp>
        <p:nvSpPr>
          <p:cNvPr id="3" name="頁尾版面配置區 2"/>
          <p:cNvSpPr>
            <a:spLocks noGrp="1"/>
          </p:cNvSpPr>
          <p:nvPr>
            <p:ph type="ftr" sz="quarter" idx="10"/>
          </p:nvPr>
        </p:nvSpPr>
        <p:spPr/>
        <p:txBody>
          <a:bodyPr/>
          <a:lstStyle/>
          <a:p>
            <a:endParaRPr lang="zh-TW" altLang="en-US"/>
          </a:p>
        </p:txBody>
      </p:sp>
      <p:sp>
        <p:nvSpPr>
          <p:cNvPr id="4" name="日期版面配置區 3"/>
          <p:cNvSpPr>
            <a:spLocks noGrp="1"/>
          </p:cNvSpPr>
          <p:nvPr>
            <p:ph type="dt" sz="half" idx="11"/>
          </p:nvPr>
        </p:nvSpPr>
        <p:spPr/>
        <p:txBody>
          <a:bodyPr/>
          <a:lstStyle/>
          <a:p>
            <a:fld id="{355C6295-8BCB-4876-86CE-58D051539B4A}" type="datetimeFigureOut">
              <a:rPr lang="zh-TW" altLang="en-US" smtClean="0"/>
              <a:t>2026/4/28</a:t>
            </a:fld>
            <a:endParaRPr lang="zh-TW" altLang="en-US"/>
          </a:p>
        </p:txBody>
      </p:sp>
      <p:sp>
        <p:nvSpPr>
          <p:cNvPr id="7" name="Slide Number Placeholder 5">
            <a:extLst>
              <a:ext uri="{FF2B5EF4-FFF2-40B4-BE49-F238E27FC236}">
                <a16:creationId xmlns:a16="http://schemas.microsoft.com/office/drawing/2014/main" id="{C6E856AE-9DED-4C7F-AA85-85DB28E1FCC1}"/>
              </a:ext>
            </a:extLst>
          </p:cNvPr>
          <p:cNvSpPr>
            <a:spLocks noGrp="1"/>
          </p:cNvSpPr>
          <p:nvPr>
            <p:ph type="sldNum" sz="quarter" idx="4"/>
          </p:nvPr>
        </p:nvSpPr>
        <p:spPr>
          <a:xfrm>
            <a:off x="9445111" y="642037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4A49A-7E5F-445A-AC89-2E1D4341B039}" type="slidenum">
              <a:rPr lang="zh-TW" altLang="en-US" smtClean="0"/>
              <a:t>‹#›</a:t>
            </a:fld>
            <a:endParaRPr lang="zh-TW" altLang="en-US"/>
          </a:p>
        </p:txBody>
      </p:sp>
    </p:spTree>
    <p:extLst>
      <p:ext uri="{BB962C8B-B14F-4D97-AF65-F5344CB8AC3E}">
        <p14:creationId xmlns:p14="http://schemas.microsoft.com/office/powerpoint/2010/main" val="3046373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image" Target="../media/image4.jpe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heme" Target="../theme/theme2.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2.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theme" Target="../theme/theme3.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日期版面配置區 3">
            <a:extLst>
              <a:ext uri="{FF2B5EF4-FFF2-40B4-BE49-F238E27FC236}">
                <a16:creationId xmlns:a16="http://schemas.microsoft.com/office/drawing/2014/main" id="{0212B78E-1697-2FBC-C768-413CE03DA6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5C6295-8BCB-4876-86CE-58D051539B4A}" type="datetimeFigureOut">
              <a:rPr lang="zh-TW" altLang="en-US" smtClean="0"/>
              <a:t>2026/4/28</a:t>
            </a:fld>
            <a:endParaRPr lang="zh-TW" altLang="en-US"/>
          </a:p>
        </p:txBody>
      </p:sp>
      <p:sp>
        <p:nvSpPr>
          <p:cNvPr id="5" name="頁尾版面配置區 4">
            <a:extLst>
              <a:ext uri="{FF2B5EF4-FFF2-40B4-BE49-F238E27FC236}">
                <a16:creationId xmlns:a16="http://schemas.microsoft.com/office/drawing/2014/main" id="{0B893751-4458-8CB7-5307-F9CBA0975F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B387BBB7-904B-BB51-BE39-CA25912B6C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24A49A-7E5F-445A-AC89-2E1D4341B039}" type="slidenum">
              <a:rPr lang="zh-TW" altLang="en-US" smtClean="0"/>
              <a:t>‹#›</a:t>
            </a:fld>
            <a:endParaRPr lang="zh-TW" altLang="en-US"/>
          </a:p>
        </p:txBody>
      </p:sp>
      <p:pic>
        <p:nvPicPr>
          <p:cNvPr id="7" name="圖片 6">
            <a:extLst>
              <a:ext uri="{FF2B5EF4-FFF2-40B4-BE49-F238E27FC236}">
                <a16:creationId xmlns:a16="http://schemas.microsoft.com/office/drawing/2014/main" id="{126F579E-4F94-8AB3-544F-43423D4A0EEE}"/>
              </a:ext>
            </a:extLst>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0" y="-20914"/>
            <a:ext cx="12192000" cy="6878914"/>
          </a:xfrm>
          <a:prstGeom prst="rect">
            <a:avLst/>
          </a:prstGeom>
        </p:spPr>
      </p:pic>
      <p:sp>
        <p:nvSpPr>
          <p:cNvPr id="3" name="文字版面配置區 2">
            <a:extLst>
              <a:ext uri="{FF2B5EF4-FFF2-40B4-BE49-F238E27FC236}">
                <a16:creationId xmlns:a16="http://schemas.microsoft.com/office/drawing/2014/main" id="{60F33986-7C65-DE5B-2561-FF0C05B3870F}"/>
              </a:ext>
            </a:extLst>
          </p:cNvPr>
          <p:cNvSpPr>
            <a:spLocks noGrp="1"/>
          </p:cNvSpPr>
          <p:nvPr>
            <p:ph type="body" idx="1"/>
          </p:nvPr>
        </p:nvSpPr>
        <p:spPr>
          <a:xfrm>
            <a:off x="1378224" y="1825625"/>
            <a:ext cx="9975575" cy="4351338"/>
          </a:xfrm>
          <a:prstGeom prst="rect">
            <a:avLst/>
          </a:prstGeom>
        </p:spPr>
        <p:txBody>
          <a:bodyPr vert="horz" lIns="91440" tIns="45720" rIns="91440" bIns="45720" rtlCol="0">
            <a:normAutofit/>
          </a:bodyPr>
          <a:lstStyle/>
          <a:p>
            <a:pPr lvl="0"/>
            <a:r>
              <a:rPr kumimoji="1" lang="zh-TW" altLang="en-US" dirty="0"/>
              <a:t>按一下以編輯母片文字樣式</a:t>
            </a:r>
          </a:p>
          <a:p>
            <a:pPr lvl="1"/>
            <a:r>
              <a:rPr kumimoji="1" lang="zh-TW" altLang="en-US" dirty="0"/>
              <a:t>第二層</a:t>
            </a:r>
          </a:p>
          <a:p>
            <a:pPr lvl="2"/>
            <a:r>
              <a:rPr kumimoji="1" lang="zh-TW" altLang="en-US" dirty="0"/>
              <a:t>第三層</a:t>
            </a:r>
          </a:p>
          <a:p>
            <a:pPr lvl="3"/>
            <a:r>
              <a:rPr kumimoji="1" lang="zh-TW" altLang="en-US" dirty="0"/>
              <a:t>第四層</a:t>
            </a:r>
          </a:p>
          <a:p>
            <a:pPr lvl="4"/>
            <a:r>
              <a:rPr kumimoji="1" lang="zh-TW" altLang="en-US" dirty="0"/>
              <a:t>第五層</a:t>
            </a:r>
          </a:p>
        </p:txBody>
      </p:sp>
      <p:sp>
        <p:nvSpPr>
          <p:cNvPr id="8" name="矩形 7">
            <a:extLst>
              <a:ext uri="{FF2B5EF4-FFF2-40B4-BE49-F238E27FC236}">
                <a16:creationId xmlns:a16="http://schemas.microsoft.com/office/drawing/2014/main" id="{72AB5C25-7F36-1B2A-C8E9-6AFC9A8CED93}"/>
              </a:ext>
            </a:extLst>
          </p:cNvPr>
          <p:cNvSpPr/>
          <p:nvPr/>
        </p:nvSpPr>
        <p:spPr>
          <a:xfrm>
            <a:off x="10545417" y="33993"/>
            <a:ext cx="1616765" cy="99391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10" name="矩形 9">
            <a:extLst>
              <a:ext uri="{FF2B5EF4-FFF2-40B4-BE49-F238E27FC236}">
                <a16:creationId xmlns:a16="http://schemas.microsoft.com/office/drawing/2014/main" id="{50F1FBF8-079E-B479-D3B3-E3981CD3B175}"/>
              </a:ext>
            </a:extLst>
          </p:cNvPr>
          <p:cNvSpPr/>
          <p:nvPr/>
        </p:nvSpPr>
        <p:spPr>
          <a:xfrm>
            <a:off x="64175" y="5446"/>
            <a:ext cx="2334641" cy="99391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標題版面配置區 1">
            <a:extLst>
              <a:ext uri="{FF2B5EF4-FFF2-40B4-BE49-F238E27FC236}">
                <a16:creationId xmlns:a16="http://schemas.microsoft.com/office/drawing/2014/main" id="{6A859102-A351-3401-E2AB-92581DC7D41B}"/>
              </a:ext>
            </a:extLst>
          </p:cNvPr>
          <p:cNvSpPr>
            <a:spLocks noGrp="1"/>
          </p:cNvSpPr>
          <p:nvPr>
            <p:ph type="title"/>
          </p:nvPr>
        </p:nvSpPr>
        <p:spPr>
          <a:xfrm>
            <a:off x="1743083" y="420031"/>
            <a:ext cx="10150741" cy="1325563"/>
          </a:xfrm>
          <a:prstGeom prst="rect">
            <a:avLst/>
          </a:prstGeom>
        </p:spPr>
        <p:txBody>
          <a:bodyPr vert="horz" lIns="91440" tIns="45720" rIns="91440" bIns="45720" rtlCol="0" anchor="ctr">
            <a:normAutofit/>
          </a:bodyPr>
          <a:lstStyle/>
          <a:p>
            <a:r>
              <a:rPr kumimoji="1" lang="zh-TW" altLang="en-US" dirty="0"/>
              <a:t>按一下以編輯母片標題樣式</a:t>
            </a:r>
          </a:p>
        </p:txBody>
      </p:sp>
      <p:pic>
        <p:nvPicPr>
          <p:cNvPr id="12" name="圖片 11">
            <a:extLst>
              <a:ext uri="{FF2B5EF4-FFF2-40B4-BE49-F238E27FC236}">
                <a16:creationId xmlns:a16="http://schemas.microsoft.com/office/drawing/2014/main" id="{89D735F0-03DF-D307-A063-D6F5EAF9B0EE}"/>
              </a:ext>
            </a:extLst>
          </p:cNvPr>
          <p:cNvPicPr>
            <a:picLocks noChangeAspect="1"/>
          </p:cNvPicPr>
          <p:nvPr/>
        </p:nvPicPr>
        <p:blipFill>
          <a:blip r:embed="rId16"/>
          <a:stretch>
            <a:fillRect/>
          </a:stretch>
        </p:blipFill>
        <p:spPr>
          <a:xfrm>
            <a:off x="0" y="0"/>
            <a:ext cx="1678909" cy="993913"/>
          </a:xfrm>
          <a:prstGeom prst="rect">
            <a:avLst/>
          </a:prstGeom>
        </p:spPr>
      </p:pic>
      <p:sp>
        <p:nvSpPr>
          <p:cNvPr id="13" name="矩形 12">
            <a:extLst>
              <a:ext uri="{FF2B5EF4-FFF2-40B4-BE49-F238E27FC236}">
                <a16:creationId xmlns:a16="http://schemas.microsoft.com/office/drawing/2014/main" id="{89020B57-54E4-1A2A-3C10-E1D0C61517DF}"/>
              </a:ext>
            </a:extLst>
          </p:cNvPr>
          <p:cNvSpPr/>
          <p:nvPr/>
        </p:nvSpPr>
        <p:spPr>
          <a:xfrm>
            <a:off x="10664042" y="5605153"/>
            <a:ext cx="1401288" cy="83281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5051651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b="1" kern="1200">
          <a:solidFill>
            <a:schemeClr val="tx1"/>
          </a:solidFill>
          <a:latin typeface="微軟正黑體" panose="020B0604030504040204" pitchFamily="34" charset="-120"/>
          <a:ea typeface="微軟正黑體" panose="020B0604030504040204" pitchFamily="34" charset="-12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微軟正黑體" panose="020B0604030504040204" pitchFamily="34" charset="-120"/>
          <a:ea typeface="微軟正黑體" panose="020B0604030504040204" pitchFamily="34" charset="-12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微軟正黑體" panose="020B0604030504040204" pitchFamily="34" charset="-120"/>
          <a:ea typeface="微軟正黑體" panose="020B0604030504040204" pitchFamily="34" charset="-12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微軟正黑體" panose="020B0604030504040204" pitchFamily="34" charset="-120"/>
          <a:ea typeface="微軟正黑體" panose="020B0604030504040204" pitchFamily="34" charset="-12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軟正黑體" panose="020B0604030504040204" pitchFamily="34" charset="-120"/>
          <a:ea typeface="微軟正黑體" panose="020B0604030504040204" pitchFamily="34" charset="-12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軟正黑體" panose="020B0604030504040204" pitchFamily="34" charset="-120"/>
          <a:ea typeface="微軟正黑體"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 name="Rectangle 42"/>
          <p:cNvSpPr>
            <a:spLocks noChangeArrowheads="1"/>
          </p:cNvSpPr>
          <p:nvPr/>
        </p:nvSpPr>
        <p:spPr bwMode="auto">
          <a:xfrm>
            <a:off x="0" y="6618288"/>
            <a:ext cx="12192000" cy="239712"/>
          </a:xfrm>
          <a:prstGeom prst="rect">
            <a:avLst/>
          </a:prstGeom>
          <a:solidFill>
            <a:srgbClr val="00B2B3"/>
          </a:solidFill>
          <a:ln>
            <a:noFill/>
          </a:ln>
        </p:spPr>
        <p:txBody>
          <a:bodyPr wrap="none" anchor="ctr"/>
          <a:lstStyle>
            <a:lvl1pPr algn="ctr">
              <a:defRPr kumimoji="1">
                <a:solidFill>
                  <a:schemeClr val="tx1"/>
                </a:solidFill>
                <a:latin typeface="Arial" panose="020B0604020202020204" pitchFamily="34" charset="0"/>
                <a:ea typeface="新細明體" panose="02020500000000000000" pitchFamily="18" charset="-120"/>
              </a:defRPr>
            </a:lvl1pPr>
            <a:lvl2pPr marL="742950" indent="-285750" algn="ctr">
              <a:defRPr kumimoji="1">
                <a:solidFill>
                  <a:schemeClr val="tx1"/>
                </a:solidFill>
                <a:latin typeface="Arial" panose="020B0604020202020204" pitchFamily="34" charset="0"/>
                <a:ea typeface="新細明體" panose="02020500000000000000" pitchFamily="18" charset="-120"/>
              </a:defRPr>
            </a:lvl2pPr>
            <a:lvl3pPr marL="1143000" indent="-228600" algn="ctr">
              <a:defRPr kumimoji="1">
                <a:solidFill>
                  <a:schemeClr val="tx1"/>
                </a:solidFill>
                <a:latin typeface="Arial" panose="020B0604020202020204" pitchFamily="34" charset="0"/>
                <a:ea typeface="新細明體" panose="02020500000000000000" pitchFamily="18" charset="-120"/>
              </a:defRPr>
            </a:lvl3pPr>
            <a:lvl4pPr marL="1600200" indent="-228600" algn="ctr">
              <a:defRPr kumimoji="1">
                <a:solidFill>
                  <a:schemeClr val="tx1"/>
                </a:solidFill>
                <a:latin typeface="Arial" panose="020B0604020202020204" pitchFamily="34" charset="0"/>
                <a:ea typeface="新細明體" panose="02020500000000000000" pitchFamily="18" charset="-120"/>
              </a:defRPr>
            </a:lvl4pPr>
            <a:lvl5pPr marL="2057400" indent="-228600" algn="ctr">
              <a:defRPr kumimoji="1">
                <a:solidFill>
                  <a:schemeClr val="tx1"/>
                </a:solidFill>
                <a:latin typeface="Arial" panose="020B0604020202020204" pitchFamily="34" charset="0"/>
                <a:ea typeface="新細明體" panose="02020500000000000000" pitchFamily="18" charset="-120"/>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endParaRPr lang="zh-TW" altLang="en-US"/>
          </a:p>
        </p:txBody>
      </p:sp>
      <p:sp>
        <p:nvSpPr>
          <p:cNvPr id="1027" name="Rectangle 43"/>
          <p:cNvSpPr>
            <a:spLocks noGrp="1" noChangeArrowheads="1"/>
          </p:cNvSpPr>
          <p:nvPr>
            <p:ph type="title"/>
          </p:nvPr>
        </p:nvSpPr>
        <p:spPr bwMode="auto">
          <a:xfrm>
            <a:off x="601133" y="264920"/>
            <a:ext cx="11045923" cy="941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dirty="0"/>
              <a:t>按一下以編輯母片標題樣式</a:t>
            </a:r>
          </a:p>
        </p:txBody>
      </p:sp>
      <p:sp>
        <p:nvSpPr>
          <p:cNvPr id="1028" name="Rectangle 44"/>
          <p:cNvSpPr>
            <a:spLocks noGrp="1" noChangeArrowheads="1"/>
          </p:cNvSpPr>
          <p:nvPr>
            <p:ph type="body" idx="1"/>
          </p:nvPr>
        </p:nvSpPr>
        <p:spPr bwMode="auto">
          <a:xfrm>
            <a:off x="609601" y="1439864"/>
            <a:ext cx="11037455" cy="4757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dirty="0"/>
              <a:t>按一下以編輯母片</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29743" name="Rectangle 47"/>
          <p:cNvSpPr>
            <a:spLocks noGrp="1" noChangeArrowheads="1"/>
          </p:cNvSpPr>
          <p:nvPr>
            <p:ph type="sldNum" sz="quarter" idx="4"/>
          </p:nvPr>
        </p:nvSpPr>
        <p:spPr bwMode="auto">
          <a:xfrm>
            <a:off x="11430000" y="6619878"/>
            <a:ext cx="762000" cy="2381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eaLnBrk="1" fontAlgn="ctr" hangingPunct="1">
              <a:defRPr sz="1200">
                <a:solidFill>
                  <a:schemeClr val="bg1"/>
                </a:solidFill>
                <a:ea typeface="微軟正黑體" panose="020B0604030504040204" pitchFamily="34" charset="-120"/>
              </a:defRPr>
            </a:lvl1pPr>
          </a:lstStyle>
          <a:p>
            <a:pPr>
              <a:defRPr/>
            </a:pPr>
            <a:fld id="{1A71FFAD-F905-4792-971B-681FA4F61CA8}" type="slidenum">
              <a:rPr lang="en-US" altLang="zh-TW"/>
              <a:pPr>
                <a:defRPr/>
              </a:pPr>
              <a:t>‹#›</a:t>
            </a:fld>
            <a:endParaRPr lang="en-US" altLang="zh-TW"/>
          </a:p>
        </p:txBody>
      </p:sp>
      <p:sp>
        <p:nvSpPr>
          <p:cNvPr id="1033" name="Line 50"/>
          <p:cNvSpPr>
            <a:spLocks noChangeShapeType="1"/>
          </p:cNvSpPr>
          <p:nvPr/>
        </p:nvSpPr>
        <p:spPr bwMode="auto">
          <a:xfrm>
            <a:off x="12194119" y="6202363"/>
            <a:ext cx="11557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034" name="Line 51"/>
          <p:cNvSpPr>
            <a:spLocks noChangeShapeType="1"/>
          </p:cNvSpPr>
          <p:nvPr/>
        </p:nvSpPr>
        <p:spPr bwMode="auto">
          <a:xfrm rot="5400000">
            <a:off x="10084331" y="7127876"/>
            <a:ext cx="536575"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036" name="Text Box 52"/>
          <p:cNvSpPr txBox="1">
            <a:spLocks noChangeArrowheads="1"/>
          </p:cNvSpPr>
          <p:nvPr/>
        </p:nvSpPr>
        <p:spPr bwMode="auto">
          <a:xfrm>
            <a:off x="0" y="7200900"/>
            <a:ext cx="721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ctr">
              <a:defRPr kumimoji="1">
                <a:solidFill>
                  <a:schemeClr val="tx1"/>
                </a:solidFill>
                <a:latin typeface="Arial" panose="020B0604020202020204" pitchFamily="34" charset="0"/>
                <a:ea typeface="新細明體" panose="02020500000000000000" pitchFamily="18" charset="-120"/>
              </a:defRPr>
            </a:lvl1pPr>
            <a:lvl2pPr marL="742950" indent="-285750" algn="ctr">
              <a:defRPr kumimoji="1">
                <a:solidFill>
                  <a:schemeClr val="tx1"/>
                </a:solidFill>
                <a:latin typeface="Arial" panose="020B0604020202020204" pitchFamily="34" charset="0"/>
                <a:ea typeface="新細明體" panose="02020500000000000000" pitchFamily="18" charset="-120"/>
              </a:defRPr>
            </a:lvl2pPr>
            <a:lvl3pPr marL="1143000" indent="-228600" algn="ctr">
              <a:defRPr kumimoji="1">
                <a:solidFill>
                  <a:schemeClr val="tx1"/>
                </a:solidFill>
                <a:latin typeface="Arial" panose="020B0604020202020204" pitchFamily="34" charset="0"/>
                <a:ea typeface="新細明體" panose="02020500000000000000" pitchFamily="18" charset="-120"/>
              </a:defRPr>
            </a:lvl3pPr>
            <a:lvl4pPr marL="1600200" indent="-228600" algn="ctr">
              <a:defRPr kumimoji="1">
                <a:solidFill>
                  <a:schemeClr val="tx1"/>
                </a:solidFill>
                <a:latin typeface="Arial" panose="020B0604020202020204" pitchFamily="34" charset="0"/>
                <a:ea typeface="新細明體" panose="02020500000000000000" pitchFamily="18" charset="-120"/>
              </a:defRPr>
            </a:lvl4pPr>
            <a:lvl5pPr marL="2057400" indent="-228600" algn="ctr">
              <a:defRPr kumimoji="1">
                <a:solidFill>
                  <a:schemeClr val="tx1"/>
                </a:solidFill>
                <a:latin typeface="Arial" panose="020B0604020202020204" pitchFamily="34" charset="0"/>
                <a:ea typeface="新細明體" panose="02020500000000000000" pitchFamily="18" charset="-120"/>
              </a:defRPr>
            </a:lvl5pPr>
            <a:lvl6pPr marL="25146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algn="ctr"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l" eaLnBrk="1" hangingPunct="1">
              <a:spcBef>
                <a:spcPct val="50000"/>
              </a:spcBef>
              <a:defRPr/>
            </a:pPr>
            <a:r>
              <a:rPr lang="zh-TW" altLang="en-US" sz="2400">
                <a:ea typeface="微軟正黑體" panose="020B0604030504040204" pitchFamily="34" charset="-120"/>
              </a:rPr>
              <a:t>建議字型：中文微軟正黑體，英文</a:t>
            </a:r>
            <a:r>
              <a:rPr lang="en-US" altLang="zh-TW" sz="2400">
                <a:ea typeface="微軟正黑體" panose="020B0604030504040204" pitchFamily="34" charset="-120"/>
              </a:rPr>
              <a:t>Arial</a:t>
            </a:r>
          </a:p>
        </p:txBody>
      </p:sp>
      <p:pic>
        <p:nvPicPr>
          <p:cNvPr id="14" name="Picture 28" descr="itri_CEL_A"/>
          <p:cNvPicPr>
            <a:picLocks noChangeAspect="1" noChangeArrowheads="1"/>
          </p:cNvPicPr>
          <p:nvPr/>
        </p:nvPicPr>
        <p:blipFill>
          <a:blip r:embed="rId18" cstate="email">
            <a:extLst>
              <a:ext uri="{28A0092B-C50C-407E-A947-70E740481C1C}">
                <a14:useLocalDpi xmlns:a14="http://schemas.microsoft.com/office/drawing/2010/main"/>
              </a:ext>
            </a:extLst>
          </a:blip>
          <a:srcRect/>
          <a:stretch>
            <a:fillRect/>
          </a:stretch>
        </p:blipFill>
        <p:spPr bwMode="auto">
          <a:xfrm>
            <a:off x="10544178" y="6159948"/>
            <a:ext cx="1476375" cy="34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 Box 48"/>
          <p:cNvSpPr txBox="1">
            <a:spLocks noChangeArrowheads="1"/>
          </p:cNvSpPr>
          <p:nvPr/>
        </p:nvSpPr>
        <p:spPr bwMode="auto">
          <a:xfrm>
            <a:off x="-1" y="6616092"/>
            <a:ext cx="356716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a:lstStyle>
          <a:p>
            <a:pPr algn="l" eaLnBrk="1" hangingPunct="1">
              <a:defRPr/>
            </a:pPr>
            <a:r>
              <a:rPr lang="en-US" altLang="zh-TW" sz="1000" dirty="0">
                <a:solidFill>
                  <a:schemeClr val="bg1"/>
                </a:solidFill>
                <a:ea typeface="微軟正黑體" panose="020B0604030504040204" pitchFamily="34" charset="-120"/>
              </a:rPr>
              <a:t>©ITRI. </a:t>
            </a:r>
            <a:r>
              <a:rPr lang="zh-TW" altLang="en-US" sz="1000" dirty="0">
                <a:solidFill>
                  <a:schemeClr val="bg1"/>
                </a:solidFill>
                <a:ea typeface="微軟正黑體" panose="020B0604030504040204" pitchFamily="34" charset="-120"/>
              </a:rPr>
              <a:t>工業技術研究院著作</a:t>
            </a:r>
          </a:p>
        </p:txBody>
      </p:sp>
    </p:spTree>
    <p:extLst>
      <p:ext uri="{BB962C8B-B14F-4D97-AF65-F5344CB8AC3E}">
        <p14:creationId xmlns:p14="http://schemas.microsoft.com/office/powerpoint/2010/main" val="335433775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Lst>
  <p:hf hdr="0" ftr="0" dt="0"/>
  <p:txStyles>
    <p:titleStyle>
      <a:lvl1pPr algn="l" rtl="0" eaLnBrk="1" fontAlgn="base" hangingPunct="1">
        <a:spcBef>
          <a:spcPct val="0"/>
        </a:spcBef>
        <a:spcAft>
          <a:spcPct val="0"/>
        </a:spcAft>
        <a:defRPr kumimoji="1" sz="3600">
          <a:solidFill>
            <a:srgbClr val="00B2B3"/>
          </a:solidFill>
          <a:latin typeface="+mj-lt"/>
          <a:ea typeface="+mj-ea"/>
          <a:cs typeface="+mj-cs"/>
        </a:defRPr>
      </a:lvl1pPr>
      <a:lvl2pPr algn="l" rtl="0" eaLnBrk="1" fontAlgn="base" hangingPunct="1">
        <a:spcBef>
          <a:spcPct val="0"/>
        </a:spcBef>
        <a:spcAft>
          <a:spcPct val="0"/>
        </a:spcAft>
        <a:defRPr kumimoji="1" sz="4600">
          <a:solidFill>
            <a:schemeClr val="tx2"/>
          </a:solidFill>
          <a:latin typeface="Arial" charset="0"/>
          <a:ea typeface="微軟正黑體" pitchFamily="34" charset="-120"/>
        </a:defRPr>
      </a:lvl2pPr>
      <a:lvl3pPr algn="l" rtl="0" eaLnBrk="1" fontAlgn="base" hangingPunct="1">
        <a:spcBef>
          <a:spcPct val="0"/>
        </a:spcBef>
        <a:spcAft>
          <a:spcPct val="0"/>
        </a:spcAft>
        <a:defRPr kumimoji="1" sz="4600">
          <a:solidFill>
            <a:schemeClr val="tx2"/>
          </a:solidFill>
          <a:latin typeface="Arial" charset="0"/>
          <a:ea typeface="微軟正黑體" pitchFamily="34" charset="-120"/>
        </a:defRPr>
      </a:lvl3pPr>
      <a:lvl4pPr algn="l" rtl="0" eaLnBrk="1" fontAlgn="base" hangingPunct="1">
        <a:spcBef>
          <a:spcPct val="0"/>
        </a:spcBef>
        <a:spcAft>
          <a:spcPct val="0"/>
        </a:spcAft>
        <a:defRPr kumimoji="1" sz="4600">
          <a:solidFill>
            <a:schemeClr val="tx2"/>
          </a:solidFill>
          <a:latin typeface="Arial" charset="0"/>
          <a:ea typeface="微軟正黑體" pitchFamily="34" charset="-120"/>
        </a:defRPr>
      </a:lvl4pPr>
      <a:lvl5pPr algn="l" rtl="0" eaLnBrk="1" fontAlgn="base" hangingPunct="1">
        <a:spcBef>
          <a:spcPct val="0"/>
        </a:spcBef>
        <a:spcAft>
          <a:spcPct val="0"/>
        </a:spcAft>
        <a:defRPr kumimoji="1" sz="4600">
          <a:solidFill>
            <a:schemeClr val="tx2"/>
          </a:solidFill>
          <a:latin typeface="Arial" charset="0"/>
          <a:ea typeface="微軟正黑體" pitchFamily="34" charset="-120"/>
        </a:defRPr>
      </a:lvl5pPr>
      <a:lvl6pPr marL="457200" algn="l" rtl="0" eaLnBrk="1" fontAlgn="base" hangingPunct="1">
        <a:spcBef>
          <a:spcPct val="0"/>
        </a:spcBef>
        <a:spcAft>
          <a:spcPct val="0"/>
        </a:spcAft>
        <a:defRPr kumimoji="1" sz="4600">
          <a:solidFill>
            <a:schemeClr val="tx2"/>
          </a:solidFill>
          <a:latin typeface="Arial" charset="0"/>
          <a:ea typeface="微軟正黑體" pitchFamily="34" charset="-120"/>
        </a:defRPr>
      </a:lvl6pPr>
      <a:lvl7pPr marL="914400" algn="l" rtl="0" eaLnBrk="1" fontAlgn="base" hangingPunct="1">
        <a:spcBef>
          <a:spcPct val="0"/>
        </a:spcBef>
        <a:spcAft>
          <a:spcPct val="0"/>
        </a:spcAft>
        <a:defRPr kumimoji="1" sz="4600">
          <a:solidFill>
            <a:schemeClr val="tx2"/>
          </a:solidFill>
          <a:latin typeface="Arial" charset="0"/>
          <a:ea typeface="微軟正黑體" pitchFamily="34" charset="-120"/>
        </a:defRPr>
      </a:lvl7pPr>
      <a:lvl8pPr marL="1371600" algn="l" rtl="0" eaLnBrk="1" fontAlgn="base" hangingPunct="1">
        <a:spcBef>
          <a:spcPct val="0"/>
        </a:spcBef>
        <a:spcAft>
          <a:spcPct val="0"/>
        </a:spcAft>
        <a:defRPr kumimoji="1" sz="4600">
          <a:solidFill>
            <a:schemeClr val="tx2"/>
          </a:solidFill>
          <a:latin typeface="Arial" charset="0"/>
          <a:ea typeface="微軟正黑體" pitchFamily="34" charset="-120"/>
        </a:defRPr>
      </a:lvl8pPr>
      <a:lvl9pPr marL="1828800" algn="l" rtl="0" eaLnBrk="1" fontAlgn="base" hangingPunct="1">
        <a:spcBef>
          <a:spcPct val="0"/>
        </a:spcBef>
        <a:spcAft>
          <a:spcPct val="0"/>
        </a:spcAft>
        <a:defRPr kumimoji="1" sz="4600">
          <a:solidFill>
            <a:schemeClr val="tx2"/>
          </a:solidFill>
          <a:latin typeface="Arial" charset="0"/>
          <a:ea typeface="微軟正黑體" pitchFamily="34" charset="-120"/>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8000"/>
          </a:xfrm>
          <a:custGeom>
            <a:avLst/>
            <a:gdLst/>
            <a:ahLst/>
            <a:cxnLst/>
            <a:rect l="l" t="t" r="r" b="b"/>
            <a:pathLst>
              <a:path w="9144000" h="5143500">
                <a:moveTo>
                  <a:pt x="9144000" y="0"/>
                </a:moveTo>
                <a:lnTo>
                  <a:pt x="0" y="0"/>
                </a:lnTo>
                <a:lnTo>
                  <a:pt x="0" y="5143500"/>
                </a:lnTo>
                <a:lnTo>
                  <a:pt x="9144000" y="5143500"/>
                </a:lnTo>
                <a:lnTo>
                  <a:pt x="9144000" y="0"/>
                </a:lnTo>
                <a:close/>
              </a:path>
            </a:pathLst>
          </a:custGeom>
          <a:solidFill>
            <a:srgbClr val="00AF50"/>
          </a:solidFill>
        </p:spPr>
        <p:txBody>
          <a:bodyPr wrap="square" lIns="0" tIns="0" rIns="0" bIns="0" rtlCol="0"/>
          <a:lstStyle/>
          <a:p>
            <a:endParaRPr sz="2400"/>
          </a:p>
        </p:txBody>
      </p:sp>
      <p:sp>
        <p:nvSpPr>
          <p:cNvPr id="17" name="bg object 17"/>
          <p:cNvSpPr/>
          <p:nvPr/>
        </p:nvSpPr>
        <p:spPr>
          <a:xfrm>
            <a:off x="219456" y="804673"/>
            <a:ext cx="11773747" cy="5651500"/>
          </a:xfrm>
          <a:custGeom>
            <a:avLst/>
            <a:gdLst/>
            <a:ahLst/>
            <a:cxnLst/>
            <a:rect l="l" t="t" r="r" b="b"/>
            <a:pathLst>
              <a:path w="8830310" h="4238625">
                <a:moveTo>
                  <a:pt x="8123682" y="0"/>
                </a:moveTo>
                <a:lnTo>
                  <a:pt x="706374" y="0"/>
                </a:lnTo>
                <a:lnTo>
                  <a:pt x="658011" y="1629"/>
                </a:lnTo>
                <a:lnTo>
                  <a:pt x="610523" y="6447"/>
                </a:lnTo>
                <a:lnTo>
                  <a:pt x="564015" y="14350"/>
                </a:lnTo>
                <a:lnTo>
                  <a:pt x="518592" y="25230"/>
                </a:lnTo>
                <a:lnTo>
                  <a:pt x="474359" y="38984"/>
                </a:lnTo>
                <a:lnTo>
                  <a:pt x="431421" y="55506"/>
                </a:lnTo>
                <a:lnTo>
                  <a:pt x="389884" y="74692"/>
                </a:lnTo>
                <a:lnTo>
                  <a:pt x="349853" y="96435"/>
                </a:lnTo>
                <a:lnTo>
                  <a:pt x="311434" y="120631"/>
                </a:lnTo>
                <a:lnTo>
                  <a:pt x="274730" y="147174"/>
                </a:lnTo>
                <a:lnTo>
                  <a:pt x="239848" y="175960"/>
                </a:lnTo>
                <a:lnTo>
                  <a:pt x="206892" y="206882"/>
                </a:lnTo>
                <a:lnTo>
                  <a:pt x="175968" y="239837"/>
                </a:lnTo>
                <a:lnTo>
                  <a:pt x="147182" y="274719"/>
                </a:lnTo>
                <a:lnTo>
                  <a:pt x="120637" y="311422"/>
                </a:lnTo>
                <a:lnTo>
                  <a:pt x="96440" y="349842"/>
                </a:lnTo>
                <a:lnTo>
                  <a:pt x="74696" y="389873"/>
                </a:lnTo>
                <a:lnTo>
                  <a:pt x="55510" y="431411"/>
                </a:lnTo>
                <a:lnTo>
                  <a:pt x="38987" y="474349"/>
                </a:lnTo>
                <a:lnTo>
                  <a:pt x="25232" y="518583"/>
                </a:lnTo>
                <a:lnTo>
                  <a:pt x="14351" y="564007"/>
                </a:lnTo>
                <a:lnTo>
                  <a:pt x="6448" y="610518"/>
                </a:lnTo>
                <a:lnTo>
                  <a:pt x="1629" y="658008"/>
                </a:lnTo>
                <a:lnTo>
                  <a:pt x="0" y="706374"/>
                </a:lnTo>
                <a:lnTo>
                  <a:pt x="0" y="3531870"/>
                </a:lnTo>
                <a:lnTo>
                  <a:pt x="1629" y="3580232"/>
                </a:lnTo>
                <a:lnTo>
                  <a:pt x="6448" y="3627720"/>
                </a:lnTo>
                <a:lnTo>
                  <a:pt x="14351" y="3674228"/>
                </a:lnTo>
                <a:lnTo>
                  <a:pt x="25232" y="3719651"/>
                </a:lnTo>
                <a:lnTo>
                  <a:pt x="38987" y="3763884"/>
                </a:lnTo>
                <a:lnTo>
                  <a:pt x="55510" y="3806822"/>
                </a:lnTo>
                <a:lnTo>
                  <a:pt x="74696" y="3848359"/>
                </a:lnTo>
                <a:lnTo>
                  <a:pt x="96440" y="3888390"/>
                </a:lnTo>
                <a:lnTo>
                  <a:pt x="120637" y="3926809"/>
                </a:lnTo>
                <a:lnTo>
                  <a:pt x="147182" y="3963513"/>
                </a:lnTo>
                <a:lnTo>
                  <a:pt x="175968" y="3998395"/>
                </a:lnTo>
                <a:lnTo>
                  <a:pt x="206892" y="4031351"/>
                </a:lnTo>
                <a:lnTo>
                  <a:pt x="239848" y="4062275"/>
                </a:lnTo>
                <a:lnTo>
                  <a:pt x="274730" y="4091061"/>
                </a:lnTo>
                <a:lnTo>
                  <a:pt x="311434" y="4117606"/>
                </a:lnTo>
                <a:lnTo>
                  <a:pt x="349853" y="4141803"/>
                </a:lnTo>
                <a:lnTo>
                  <a:pt x="389884" y="4163547"/>
                </a:lnTo>
                <a:lnTo>
                  <a:pt x="431421" y="4182733"/>
                </a:lnTo>
                <a:lnTo>
                  <a:pt x="474359" y="4199256"/>
                </a:lnTo>
                <a:lnTo>
                  <a:pt x="518592" y="4213011"/>
                </a:lnTo>
                <a:lnTo>
                  <a:pt x="564015" y="4223892"/>
                </a:lnTo>
                <a:lnTo>
                  <a:pt x="610523" y="4231795"/>
                </a:lnTo>
                <a:lnTo>
                  <a:pt x="658011" y="4236614"/>
                </a:lnTo>
                <a:lnTo>
                  <a:pt x="706374" y="4238244"/>
                </a:lnTo>
                <a:lnTo>
                  <a:pt x="8123682" y="4238244"/>
                </a:lnTo>
                <a:lnTo>
                  <a:pt x="8172047" y="4236614"/>
                </a:lnTo>
                <a:lnTo>
                  <a:pt x="8219537" y="4231795"/>
                </a:lnTo>
                <a:lnTo>
                  <a:pt x="8266048" y="4223892"/>
                </a:lnTo>
                <a:lnTo>
                  <a:pt x="8311472" y="4213011"/>
                </a:lnTo>
                <a:lnTo>
                  <a:pt x="8355706" y="4199256"/>
                </a:lnTo>
                <a:lnTo>
                  <a:pt x="8398644" y="4182733"/>
                </a:lnTo>
                <a:lnTo>
                  <a:pt x="8440182" y="4163547"/>
                </a:lnTo>
                <a:lnTo>
                  <a:pt x="8480213" y="4141803"/>
                </a:lnTo>
                <a:lnTo>
                  <a:pt x="8518633" y="4117606"/>
                </a:lnTo>
                <a:lnTo>
                  <a:pt x="8555336" y="4091061"/>
                </a:lnTo>
                <a:lnTo>
                  <a:pt x="8590218" y="4062275"/>
                </a:lnTo>
                <a:lnTo>
                  <a:pt x="8623173" y="4031351"/>
                </a:lnTo>
                <a:lnTo>
                  <a:pt x="8654095" y="3998395"/>
                </a:lnTo>
                <a:lnTo>
                  <a:pt x="8682881" y="3963513"/>
                </a:lnTo>
                <a:lnTo>
                  <a:pt x="8709424" y="3926809"/>
                </a:lnTo>
                <a:lnTo>
                  <a:pt x="8733620" y="3888390"/>
                </a:lnTo>
                <a:lnTo>
                  <a:pt x="8755363" y="3848359"/>
                </a:lnTo>
                <a:lnTo>
                  <a:pt x="8774549" y="3806822"/>
                </a:lnTo>
                <a:lnTo>
                  <a:pt x="8791071" y="3763884"/>
                </a:lnTo>
                <a:lnTo>
                  <a:pt x="8804825" y="3719651"/>
                </a:lnTo>
                <a:lnTo>
                  <a:pt x="8815705" y="3674228"/>
                </a:lnTo>
                <a:lnTo>
                  <a:pt x="8823608" y="3627720"/>
                </a:lnTo>
                <a:lnTo>
                  <a:pt x="8828426" y="3580232"/>
                </a:lnTo>
                <a:lnTo>
                  <a:pt x="8830056" y="3531870"/>
                </a:lnTo>
                <a:lnTo>
                  <a:pt x="8830056" y="706374"/>
                </a:lnTo>
                <a:lnTo>
                  <a:pt x="8828426" y="658008"/>
                </a:lnTo>
                <a:lnTo>
                  <a:pt x="8823608" y="610518"/>
                </a:lnTo>
                <a:lnTo>
                  <a:pt x="8815705" y="564007"/>
                </a:lnTo>
                <a:lnTo>
                  <a:pt x="8804825" y="518583"/>
                </a:lnTo>
                <a:lnTo>
                  <a:pt x="8791071" y="474349"/>
                </a:lnTo>
                <a:lnTo>
                  <a:pt x="8774549" y="431411"/>
                </a:lnTo>
                <a:lnTo>
                  <a:pt x="8755363" y="389873"/>
                </a:lnTo>
                <a:lnTo>
                  <a:pt x="8733620" y="349842"/>
                </a:lnTo>
                <a:lnTo>
                  <a:pt x="8709424" y="311422"/>
                </a:lnTo>
                <a:lnTo>
                  <a:pt x="8682881" y="274719"/>
                </a:lnTo>
                <a:lnTo>
                  <a:pt x="8654095" y="239837"/>
                </a:lnTo>
                <a:lnTo>
                  <a:pt x="8623173" y="206882"/>
                </a:lnTo>
                <a:lnTo>
                  <a:pt x="8590218" y="175960"/>
                </a:lnTo>
                <a:lnTo>
                  <a:pt x="8555336" y="147174"/>
                </a:lnTo>
                <a:lnTo>
                  <a:pt x="8518633" y="120631"/>
                </a:lnTo>
                <a:lnTo>
                  <a:pt x="8480213" y="96435"/>
                </a:lnTo>
                <a:lnTo>
                  <a:pt x="8440182" y="74692"/>
                </a:lnTo>
                <a:lnTo>
                  <a:pt x="8398644" y="55506"/>
                </a:lnTo>
                <a:lnTo>
                  <a:pt x="8355706" y="38984"/>
                </a:lnTo>
                <a:lnTo>
                  <a:pt x="8311472" y="25230"/>
                </a:lnTo>
                <a:lnTo>
                  <a:pt x="8266048" y="14350"/>
                </a:lnTo>
                <a:lnTo>
                  <a:pt x="8219537" y="6447"/>
                </a:lnTo>
                <a:lnTo>
                  <a:pt x="8172047" y="1629"/>
                </a:lnTo>
                <a:lnTo>
                  <a:pt x="8123682" y="0"/>
                </a:lnTo>
                <a:close/>
              </a:path>
            </a:pathLst>
          </a:custGeom>
          <a:solidFill>
            <a:srgbClr val="FFFFFF"/>
          </a:solidFill>
        </p:spPr>
        <p:txBody>
          <a:bodyPr wrap="square" lIns="0" tIns="0" rIns="0" bIns="0" rtlCol="0"/>
          <a:lstStyle/>
          <a:p>
            <a:endParaRPr sz="2400"/>
          </a:p>
        </p:txBody>
      </p:sp>
      <p:sp>
        <p:nvSpPr>
          <p:cNvPr id="2" name="Holder 2"/>
          <p:cNvSpPr>
            <a:spLocks noGrp="1"/>
          </p:cNvSpPr>
          <p:nvPr>
            <p:ph type="title"/>
          </p:nvPr>
        </p:nvSpPr>
        <p:spPr>
          <a:xfrm>
            <a:off x="3557693" y="81889"/>
            <a:ext cx="5242560" cy="430887"/>
          </a:xfrm>
          <a:prstGeom prst="rect">
            <a:avLst/>
          </a:prstGeom>
        </p:spPr>
        <p:txBody>
          <a:bodyPr wrap="square" lIns="0" tIns="0" rIns="0" bIns="0">
            <a:spAutoFit/>
          </a:bodyPr>
          <a:lstStyle>
            <a:lvl1pPr>
              <a:defRPr sz="2800" b="1" i="0">
                <a:solidFill>
                  <a:schemeClr val="bg1"/>
                </a:solidFill>
                <a:latin typeface="Microsoft YaHei"/>
                <a:cs typeface="Microsoft YaHei"/>
              </a:defRPr>
            </a:lvl1pPr>
          </a:lstStyle>
          <a:p>
            <a:endParaRPr/>
          </a:p>
        </p:txBody>
      </p:sp>
      <p:sp>
        <p:nvSpPr>
          <p:cNvPr id="3" name="Holder 3"/>
          <p:cNvSpPr>
            <a:spLocks noGrp="1"/>
          </p:cNvSpPr>
          <p:nvPr>
            <p:ph type="body" idx="1"/>
          </p:nvPr>
        </p:nvSpPr>
        <p:spPr>
          <a:xfrm>
            <a:off x="407620" y="2019571"/>
            <a:ext cx="11376761" cy="677108"/>
          </a:xfrm>
          <a:prstGeom prst="rect">
            <a:avLst/>
          </a:prstGeom>
        </p:spPr>
        <p:txBody>
          <a:bodyPr wrap="square" lIns="0" tIns="0" rIns="0" bIns="0">
            <a:spAutoFit/>
          </a:bodyPr>
          <a:lstStyle>
            <a:lvl1pPr>
              <a:defRPr sz="4400" b="1" i="0">
                <a:solidFill>
                  <a:schemeClr val="tx1"/>
                </a:solidFill>
                <a:latin typeface="微軟正黑體"/>
                <a:cs typeface="微軟正黑體"/>
              </a:defRPr>
            </a:lvl1pPr>
          </a:lstStyle>
          <a:p>
            <a:endParaRPr/>
          </a:p>
        </p:txBody>
      </p:sp>
      <p:sp>
        <p:nvSpPr>
          <p:cNvPr id="4" name="Holder 4"/>
          <p:cNvSpPr>
            <a:spLocks noGrp="1"/>
          </p:cNvSpPr>
          <p:nvPr>
            <p:ph type="ftr" sz="quarter" idx="5"/>
          </p:nvPr>
        </p:nvSpPr>
        <p:spPr>
          <a:xfrm>
            <a:off x="4145280" y="6377941"/>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1"/>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C0FB676-0DE4-4A1A-826C-BBB0B450912E}" type="datetime1">
              <a:rPr lang="en-US" altLang="zh-TW" smtClean="0"/>
              <a:t>4/28/2026</a:t>
            </a:fld>
            <a:endParaRPr lang="en-US"/>
          </a:p>
        </p:txBody>
      </p:sp>
      <p:sp>
        <p:nvSpPr>
          <p:cNvPr id="6" name="Holder 6"/>
          <p:cNvSpPr>
            <a:spLocks noGrp="1"/>
          </p:cNvSpPr>
          <p:nvPr>
            <p:ph type="sldNum" sz="quarter" idx="7"/>
          </p:nvPr>
        </p:nvSpPr>
        <p:spPr>
          <a:xfrm>
            <a:off x="8778240" y="6377941"/>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311560702"/>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Lst>
  <p:hf hdr="0" ftr="0" dt="0"/>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609585" eaLnBrk="1" hangingPunct="1">
        <a:defRPr>
          <a:latin typeface="+mn-lt"/>
          <a:ea typeface="+mn-ea"/>
          <a:cs typeface="+mn-cs"/>
        </a:defRPr>
      </a:lvl2pPr>
      <a:lvl3pPr marL="1219170" eaLnBrk="1" hangingPunct="1">
        <a:defRPr>
          <a:latin typeface="+mn-lt"/>
          <a:ea typeface="+mn-ea"/>
          <a:cs typeface="+mn-cs"/>
        </a:defRPr>
      </a:lvl3pPr>
      <a:lvl4pPr marL="1828754" eaLnBrk="1" hangingPunct="1">
        <a:defRPr>
          <a:latin typeface="+mn-lt"/>
          <a:ea typeface="+mn-ea"/>
          <a:cs typeface="+mn-cs"/>
        </a:defRPr>
      </a:lvl4pPr>
      <a:lvl5pPr marL="2438339" eaLnBrk="1" hangingPunct="1">
        <a:defRPr>
          <a:latin typeface="+mn-lt"/>
          <a:ea typeface="+mn-ea"/>
          <a:cs typeface="+mn-cs"/>
        </a:defRPr>
      </a:lvl5pPr>
      <a:lvl6pPr marL="3047924" eaLnBrk="1" hangingPunct="1">
        <a:defRPr>
          <a:latin typeface="+mn-lt"/>
          <a:ea typeface="+mn-ea"/>
          <a:cs typeface="+mn-cs"/>
        </a:defRPr>
      </a:lvl6pPr>
      <a:lvl7pPr marL="3657509" eaLnBrk="1" hangingPunct="1">
        <a:defRPr>
          <a:latin typeface="+mn-lt"/>
          <a:ea typeface="+mn-ea"/>
          <a:cs typeface="+mn-cs"/>
        </a:defRPr>
      </a:lvl7pPr>
      <a:lvl8pPr marL="4267093" eaLnBrk="1" hangingPunct="1">
        <a:defRPr>
          <a:latin typeface="+mn-lt"/>
          <a:ea typeface="+mn-ea"/>
          <a:cs typeface="+mn-cs"/>
        </a:defRPr>
      </a:lvl8pPr>
      <a:lvl9pPr marL="4876678" eaLnBrk="1" hangingPunct="1">
        <a:defRPr>
          <a:latin typeface="+mn-lt"/>
          <a:ea typeface="+mn-ea"/>
          <a:cs typeface="+mn-cs"/>
        </a:defRPr>
      </a:lvl9pPr>
    </p:bodyStyle>
    <p:otherStyle>
      <a:lvl1pPr marL="0" eaLnBrk="1" hangingPunct="1">
        <a:defRPr>
          <a:latin typeface="+mn-lt"/>
          <a:ea typeface="+mn-ea"/>
          <a:cs typeface="+mn-cs"/>
        </a:defRPr>
      </a:lvl1pPr>
      <a:lvl2pPr marL="609585" eaLnBrk="1" hangingPunct="1">
        <a:defRPr>
          <a:latin typeface="+mn-lt"/>
          <a:ea typeface="+mn-ea"/>
          <a:cs typeface="+mn-cs"/>
        </a:defRPr>
      </a:lvl2pPr>
      <a:lvl3pPr marL="1219170" eaLnBrk="1" hangingPunct="1">
        <a:defRPr>
          <a:latin typeface="+mn-lt"/>
          <a:ea typeface="+mn-ea"/>
          <a:cs typeface="+mn-cs"/>
        </a:defRPr>
      </a:lvl3pPr>
      <a:lvl4pPr marL="1828754" eaLnBrk="1" hangingPunct="1">
        <a:defRPr>
          <a:latin typeface="+mn-lt"/>
          <a:ea typeface="+mn-ea"/>
          <a:cs typeface="+mn-cs"/>
        </a:defRPr>
      </a:lvl4pPr>
      <a:lvl5pPr marL="2438339" eaLnBrk="1" hangingPunct="1">
        <a:defRPr>
          <a:latin typeface="+mn-lt"/>
          <a:ea typeface="+mn-ea"/>
          <a:cs typeface="+mn-cs"/>
        </a:defRPr>
      </a:lvl5pPr>
      <a:lvl6pPr marL="3047924" eaLnBrk="1" hangingPunct="1">
        <a:defRPr>
          <a:latin typeface="+mn-lt"/>
          <a:ea typeface="+mn-ea"/>
          <a:cs typeface="+mn-cs"/>
        </a:defRPr>
      </a:lvl6pPr>
      <a:lvl7pPr marL="3657509" eaLnBrk="1" hangingPunct="1">
        <a:defRPr>
          <a:latin typeface="+mn-lt"/>
          <a:ea typeface="+mn-ea"/>
          <a:cs typeface="+mn-cs"/>
        </a:defRPr>
      </a:lvl7pPr>
      <a:lvl8pPr marL="4267093" eaLnBrk="1" hangingPunct="1">
        <a:defRPr>
          <a:latin typeface="+mn-lt"/>
          <a:ea typeface="+mn-ea"/>
          <a:cs typeface="+mn-cs"/>
        </a:defRPr>
      </a:lvl8pPr>
      <a:lvl9pPr marL="4876678"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2059F77-5511-4663-9AC4-88852BA3C148}"/>
              </a:ext>
            </a:extLst>
          </p:cNvPr>
          <p:cNvSpPr>
            <a:spLocks noGrp="1"/>
          </p:cNvSpPr>
          <p:nvPr>
            <p:ph type="title"/>
          </p:nvPr>
        </p:nvSpPr>
        <p:spPr>
          <a:xfrm>
            <a:off x="741218" y="1898119"/>
            <a:ext cx="9772650" cy="1654378"/>
          </a:xfrm>
        </p:spPr>
        <p:txBody>
          <a:bodyPr>
            <a:normAutofit/>
          </a:bodyPr>
          <a:lstStyle/>
          <a:p>
            <a:r>
              <a:rPr lang="zh-TW" altLang="en-US" dirty="0"/>
              <a:t>次世代通訊補助計畫</a:t>
            </a:r>
            <a:br>
              <a:rPr lang="en-US" altLang="zh-TW" dirty="0"/>
            </a:br>
            <a:r>
              <a:rPr lang="zh-TW" altLang="en-US" dirty="0"/>
              <a:t>說明簡報</a:t>
            </a:r>
          </a:p>
        </p:txBody>
      </p:sp>
      <p:sp>
        <p:nvSpPr>
          <p:cNvPr id="3" name="副標題 2">
            <a:extLst>
              <a:ext uri="{FF2B5EF4-FFF2-40B4-BE49-F238E27FC236}">
                <a16:creationId xmlns:a16="http://schemas.microsoft.com/office/drawing/2014/main" id="{B482BB12-BA66-4C79-A725-2BA3D0B69FAD}"/>
              </a:ext>
            </a:extLst>
          </p:cNvPr>
          <p:cNvSpPr>
            <a:spLocks noGrp="1"/>
          </p:cNvSpPr>
          <p:nvPr>
            <p:ph type="subTitle" idx="1"/>
          </p:nvPr>
        </p:nvSpPr>
        <p:spPr/>
        <p:txBody>
          <a:bodyPr>
            <a:normAutofit/>
          </a:bodyPr>
          <a:lstStyle/>
          <a:p>
            <a:r>
              <a:rPr lang="zh-TW" altLang="en-US" dirty="0"/>
              <a:t>經濟部產業技術司</a:t>
            </a:r>
            <a:endParaRPr lang="en-US" altLang="zh-TW" dirty="0"/>
          </a:p>
        </p:txBody>
      </p:sp>
      <p:sp>
        <p:nvSpPr>
          <p:cNvPr id="4" name="文字版面配置區 3">
            <a:extLst>
              <a:ext uri="{FF2B5EF4-FFF2-40B4-BE49-F238E27FC236}">
                <a16:creationId xmlns:a16="http://schemas.microsoft.com/office/drawing/2014/main" id="{49CDA71A-DB34-4C88-8989-965C848F6EAE}"/>
              </a:ext>
            </a:extLst>
          </p:cNvPr>
          <p:cNvSpPr>
            <a:spLocks noGrp="1"/>
          </p:cNvSpPr>
          <p:nvPr>
            <p:ph type="body" sz="quarter" idx="13"/>
          </p:nvPr>
        </p:nvSpPr>
        <p:spPr/>
        <p:txBody>
          <a:bodyPr>
            <a:normAutofit/>
          </a:bodyPr>
          <a:lstStyle/>
          <a:p>
            <a:r>
              <a:rPr lang="en-US" altLang="zh-TW" sz="2000" dirty="0"/>
              <a:t>115</a:t>
            </a:r>
            <a:r>
              <a:rPr lang="zh-TW" altLang="en-US" sz="2000" dirty="0"/>
              <a:t>年</a:t>
            </a:r>
            <a:r>
              <a:rPr lang="en-US" altLang="zh-TW" sz="2000" dirty="0"/>
              <a:t>4</a:t>
            </a:r>
            <a:r>
              <a:rPr lang="zh-TW" altLang="en-US" sz="2000" dirty="0"/>
              <a:t>月</a:t>
            </a:r>
          </a:p>
        </p:txBody>
      </p:sp>
    </p:spTree>
    <p:extLst>
      <p:ext uri="{BB962C8B-B14F-4D97-AF65-F5344CB8AC3E}">
        <p14:creationId xmlns:p14="http://schemas.microsoft.com/office/powerpoint/2010/main" val="546685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七、</a:t>
            </a:r>
            <a:r>
              <a:rPr lang="zh-TW" altLang="en-US" sz="4400" dirty="0"/>
              <a:t>申請應備文件</a:t>
            </a:r>
            <a:endParaRPr lang="zh-TW" altLang="en-US" dirty="0"/>
          </a:p>
        </p:txBody>
      </p:sp>
      <p:sp>
        <p:nvSpPr>
          <p:cNvPr id="12" name="文字方塊 11">
            <a:extLst>
              <a:ext uri="{FF2B5EF4-FFF2-40B4-BE49-F238E27FC236}">
                <a16:creationId xmlns:a16="http://schemas.microsoft.com/office/drawing/2014/main" id="{4AA9154C-BA16-49D4-A2B5-FA54A8A97396}"/>
              </a:ext>
            </a:extLst>
          </p:cNvPr>
          <p:cNvSpPr txBox="1"/>
          <p:nvPr/>
        </p:nvSpPr>
        <p:spPr>
          <a:xfrm>
            <a:off x="1307805" y="5524465"/>
            <a:ext cx="9112102" cy="101566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zh-TW" altLang="en-US" sz="2000" b="1" dirty="0">
                <a:latin typeface="微軟正黑體" panose="020B0604030504040204" pitchFamily="34" charset="-120"/>
                <a:ea typeface="微軟正黑體" panose="020B0604030504040204" pitchFamily="34" charset="-120"/>
              </a:rPr>
              <a:t>◼ 送件地址： </a:t>
            </a:r>
            <a:endParaRPr lang="en-US" altLang="zh-TW" sz="2000" b="1" dirty="0">
              <a:latin typeface="微軟正黑體" panose="020B0604030504040204" pitchFamily="34" charset="-120"/>
              <a:ea typeface="微軟正黑體" panose="020B0604030504040204" pitchFamily="34" charset="-120"/>
            </a:endParaRPr>
          </a:p>
          <a:p>
            <a:pPr algn="ctr"/>
            <a:r>
              <a:rPr lang="zh-TW" altLang="en-US" sz="2000" b="1" dirty="0">
                <a:latin typeface="微軟正黑體" panose="020B0604030504040204" pitchFamily="34" charset="-120"/>
                <a:ea typeface="微軟正黑體" panose="020B0604030504040204" pitchFamily="34" charset="-120"/>
              </a:rPr>
              <a:t>「經濟部產業技術司</a:t>
            </a:r>
            <a:r>
              <a:rPr lang="en-US" altLang="zh-TW" sz="2000" b="1" dirty="0">
                <a:latin typeface="微軟正黑體" panose="020B0604030504040204" pitchFamily="34" charset="-120"/>
                <a:ea typeface="微軟正黑體" panose="020B0604030504040204" pitchFamily="34" charset="-120"/>
              </a:rPr>
              <a:t>A+</a:t>
            </a:r>
            <a:r>
              <a:rPr lang="zh-TW" altLang="en-US" sz="2000" b="1" dirty="0">
                <a:latin typeface="微軟正黑體" panose="020B0604030504040204" pitchFamily="34" charset="-120"/>
                <a:ea typeface="微軟正黑體" panose="020B0604030504040204" pitchFamily="34" charset="-120"/>
              </a:rPr>
              <a:t>企業創新專案辦公室」 </a:t>
            </a:r>
            <a:endParaRPr lang="en-US" altLang="zh-TW" sz="2000" b="1" dirty="0">
              <a:latin typeface="微軟正黑體" panose="020B0604030504040204" pitchFamily="34" charset="-120"/>
              <a:ea typeface="微軟正黑體" panose="020B0604030504040204" pitchFamily="34" charset="-120"/>
            </a:endParaRPr>
          </a:p>
          <a:p>
            <a:pPr algn="ctr"/>
            <a:r>
              <a:rPr lang="zh-TW" altLang="en-US" sz="2000" b="1" dirty="0">
                <a:latin typeface="微軟正黑體" panose="020B0604030504040204" pitchFamily="34" charset="-120"/>
                <a:ea typeface="微軟正黑體" panose="020B0604030504040204" pitchFamily="34" charset="-120"/>
              </a:rPr>
              <a:t>臺北市中正區</a:t>
            </a:r>
            <a:r>
              <a:rPr lang="en-US" altLang="zh-TW" sz="2000" b="1" dirty="0">
                <a:latin typeface="微軟正黑體" panose="020B0604030504040204" pitchFamily="34" charset="-120"/>
                <a:ea typeface="微軟正黑體" panose="020B0604030504040204" pitchFamily="34" charset="-120"/>
              </a:rPr>
              <a:t>100409</a:t>
            </a:r>
            <a:r>
              <a:rPr lang="zh-TW" altLang="en-US" sz="2000" b="1" dirty="0">
                <a:latin typeface="微軟正黑體" panose="020B0604030504040204" pitchFamily="34" charset="-120"/>
                <a:ea typeface="微軟正黑體" panose="020B0604030504040204" pitchFamily="34" charset="-120"/>
              </a:rPr>
              <a:t>重慶南路二段</a:t>
            </a:r>
            <a:r>
              <a:rPr lang="en-US" altLang="zh-TW" sz="2000" b="1" dirty="0">
                <a:latin typeface="微軟正黑體" panose="020B0604030504040204" pitchFamily="34" charset="-120"/>
                <a:ea typeface="微軟正黑體" panose="020B0604030504040204" pitchFamily="34" charset="-120"/>
              </a:rPr>
              <a:t>51</a:t>
            </a:r>
            <a:r>
              <a:rPr lang="zh-TW" altLang="en-US" sz="2000" b="1" dirty="0">
                <a:latin typeface="微軟正黑體" panose="020B0604030504040204" pitchFamily="34" charset="-120"/>
                <a:ea typeface="微軟正黑體" panose="020B0604030504040204" pitchFamily="34" charset="-120"/>
              </a:rPr>
              <a:t>號 永豐餘大樓</a:t>
            </a:r>
            <a:r>
              <a:rPr lang="en-US" altLang="zh-TW" sz="2000" b="1" dirty="0">
                <a:latin typeface="微軟正黑體" panose="020B0604030504040204" pitchFamily="34" charset="-120"/>
                <a:ea typeface="微軟正黑體" panose="020B0604030504040204" pitchFamily="34" charset="-120"/>
              </a:rPr>
              <a:t>7</a:t>
            </a:r>
            <a:r>
              <a:rPr lang="zh-TW" altLang="en-US" sz="2000" b="1" dirty="0">
                <a:latin typeface="微軟正黑體" panose="020B0604030504040204" pitchFamily="34" charset="-120"/>
                <a:ea typeface="微軟正黑體" panose="020B0604030504040204" pitchFamily="34" charset="-120"/>
              </a:rPr>
              <a:t>樓</a:t>
            </a:r>
          </a:p>
        </p:txBody>
      </p:sp>
      <p:sp>
        <p:nvSpPr>
          <p:cNvPr id="2" name="矩形 1">
            <a:extLst>
              <a:ext uri="{FF2B5EF4-FFF2-40B4-BE49-F238E27FC236}">
                <a16:creationId xmlns:a16="http://schemas.microsoft.com/office/drawing/2014/main" id="{51E1E5B3-0B95-737F-8250-51E5CCCDED02}"/>
              </a:ext>
            </a:extLst>
          </p:cNvPr>
          <p:cNvSpPr/>
          <p:nvPr/>
        </p:nvSpPr>
        <p:spPr>
          <a:xfrm>
            <a:off x="4973216" y="4208106"/>
            <a:ext cx="1744825" cy="54117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7" name="圖片 6">
            <a:extLst>
              <a:ext uri="{FF2B5EF4-FFF2-40B4-BE49-F238E27FC236}">
                <a16:creationId xmlns:a16="http://schemas.microsoft.com/office/drawing/2014/main" id="{526B8668-E375-0898-FA5E-1DE87B12EEE1}"/>
              </a:ext>
            </a:extLst>
          </p:cNvPr>
          <p:cNvPicPr>
            <a:picLocks noChangeAspect="1"/>
          </p:cNvPicPr>
          <p:nvPr/>
        </p:nvPicPr>
        <p:blipFill>
          <a:blip r:embed="rId2"/>
          <a:stretch>
            <a:fillRect/>
          </a:stretch>
        </p:blipFill>
        <p:spPr>
          <a:xfrm>
            <a:off x="1047427" y="1061712"/>
            <a:ext cx="9836768" cy="4342620"/>
          </a:xfrm>
          <a:prstGeom prst="rect">
            <a:avLst/>
          </a:prstGeom>
        </p:spPr>
      </p:pic>
    </p:spTree>
    <p:extLst>
      <p:ext uri="{BB962C8B-B14F-4D97-AF65-F5344CB8AC3E}">
        <p14:creationId xmlns:p14="http://schemas.microsoft.com/office/powerpoint/2010/main" val="2646414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2" name="直線接點 21">
            <a:extLst>
              <a:ext uri="{FF2B5EF4-FFF2-40B4-BE49-F238E27FC236}">
                <a16:creationId xmlns:a16="http://schemas.microsoft.com/office/drawing/2014/main" id="{D898DA50-4840-4759-9F00-F4D88DDC6B21}"/>
              </a:ext>
            </a:extLst>
          </p:cNvPr>
          <p:cNvCxnSpPr>
            <a:cxnSpLocks/>
            <a:stCxn id="20" idx="1"/>
            <a:endCxn id="15" idx="3"/>
          </p:cNvCxnSpPr>
          <p:nvPr/>
        </p:nvCxnSpPr>
        <p:spPr>
          <a:xfrm flipH="1">
            <a:off x="3376040" y="2793545"/>
            <a:ext cx="5118351" cy="0"/>
          </a:xfrm>
          <a:prstGeom prst="line">
            <a:avLst/>
          </a:prstGeom>
        </p:spPr>
        <p:style>
          <a:lnRef idx="1">
            <a:schemeClr val="accent1"/>
          </a:lnRef>
          <a:fillRef idx="0">
            <a:schemeClr val="accent1"/>
          </a:fillRef>
          <a:effectRef idx="0">
            <a:schemeClr val="accent1"/>
          </a:effectRef>
          <a:fontRef idx="minor">
            <a:schemeClr val="tx1"/>
          </a:fontRef>
        </p:style>
      </p:cxnSp>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八、</a:t>
            </a:r>
            <a:r>
              <a:rPr lang="zh-TW" altLang="en-US" sz="4400" dirty="0"/>
              <a:t>預定作業時程</a:t>
            </a:r>
            <a:endParaRPr lang="zh-TW" altLang="en-US" dirty="0"/>
          </a:p>
        </p:txBody>
      </p:sp>
      <p:cxnSp>
        <p:nvCxnSpPr>
          <p:cNvPr id="7" name="直線單箭頭接點 6">
            <a:extLst>
              <a:ext uri="{FF2B5EF4-FFF2-40B4-BE49-F238E27FC236}">
                <a16:creationId xmlns:a16="http://schemas.microsoft.com/office/drawing/2014/main" id="{3896ED2A-5E7D-40ED-9EEA-9CBED9A71B4B}"/>
              </a:ext>
            </a:extLst>
          </p:cNvPr>
          <p:cNvCxnSpPr>
            <a:cxnSpLocks/>
          </p:cNvCxnSpPr>
          <p:nvPr/>
        </p:nvCxnSpPr>
        <p:spPr>
          <a:xfrm flipV="1">
            <a:off x="978196" y="4194556"/>
            <a:ext cx="9718158" cy="41425"/>
          </a:xfrm>
          <a:prstGeom prst="straightConnector1">
            <a:avLst/>
          </a:prstGeom>
          <a:ln w="76200">
            <a:solidFill>
              <a:schemeClr val="bg1">
                <a:lumMod val="65000"/>
              </a:schemeClr>
            </a:solidFill>
            <a:tailEnd type="triangle"/>
          </a:ln>
        </p:spPr>
        <p:style>
          <a:lnRef idx="3">
            <a:schemeClr val="dk1"/>
          </a:lnRef>
          <a:fillRef idx="0">
            <a:schemeClr val="dk1"/>
          </a:fillRef>
          <a:effectRef idx="2">
            <a:schemeClr val="dk1"/>
          </a:effectRef>
          <a:fontRef idx="minor">
            <a:schemeClr val="tx1"/>
          </a:fontRef>
        </p:style>
      </p:cxnSp>
      <p:sp>
        <p:nvSpPr>
          <p:cNvPr id="9" name="流程圖: 接點 8">
            <a:extLst>
              <a:ext uri="{FF2B5EF4-FFF2-40B4-BE49-F238E27FC236}">
                <a16:creationId xmlns:a16="http://schemas.microsoft.com/office/drawing/2014/main" id="{A09C0779-B4AA-4F1C-A593-0D99C25ACA72}"/>
              </a:ext>
            </a:extLst>
          </p:cNvPr>
          <p:cNvSpPr/>
          <p:nvPr/>
        </p:nvSpPr>
        <p:spPr>
          <a:xfrm>
            <a:off x="1491794" y="4007381"/>
            <a:ext cx="457200" cy="457200"/>
          </a:xfrm>
          <a:prstGeom prst="flowChartConnector">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zh-TW" altLang="en-US"/>
          </a:p>
        </p:txBody>
      </p:sp>
      <p:sp>
        <p:nvSpPr>
          <p:cNvPr id="10" name="文字方塊 9">
            <a:extLst>
              <a:ext uri="{FF2B5EF4-FFF2-40B4-BE49-F238E27FC236}">
                <a16:creationId xmlns:a16="http://schemas.microsoft.com/office/drawing/2014/main" id="{3F1C2413-234B-4FC9-97E1-C1DE6C372550}"/>
              </a:ext>
            </a:extLst>
          </p:cNvPr>
          <p:cNvSpPr txBox="1"/>
          <p:nvPr/>
        </p:nvSpPr>
        <p:spPr>
          <a:xfrm>
            <a:off x="1054832" y="4646434"/>
            <a:ext cx="1338828" cy="369332"/>
          </a:xfrm>
          <a:prstGeom prst="rect">
            <a:avLst/>
          </a:prstGeom>
          <a:noFill/>
        </p:spPr>
        <p:txBody>
          <a:bodyPr wrap="none" rtlCol="0">
            <a:spAutoFit/>
          </a:bodyPr>
          <a:lstStyle/>
          <a:p>
            <a:r>
              <a:rPr lang="zh-TW" altLang="en-US" b="1" dirty="0">
                <a:solidFill>
                  <a:schemeClr val="accent6">
                    <a:lumMod val="50000"/>
                  </a:schemeClr>
                </a:solidFill>
                <a:latin typeface="微軟正黑體" panose="020B0604030504040204" pitchFamily="34" charset="-120"/>
                <a:ea typeface="微軟正黑體" panose="020B0604030504040204" pitchFamily="34" charset="-120"/>
              </a:rPr>
              <a:t>說明座談會</a:t>
            </a:r>
          </a:p>
        </p:txBody>
      </p:sp>
      <p:sp>
        <p:nvSpPr>
          <p:cNvPr id="11" name="流程圖: 接點 10">
            <a:extLst>
              <a:ext uri="{FF2B5EF4-FFF2-40B4-BE49-F238E27FC236}">
                <a16:creationId xmlns:a16="http://schemas.microsoft.com/office/drawing/2014/main" id="{71A1EEC1-3A64-4561-9E1C-A4CF6DAF198B}"/>
              </a:ext>
            </a:extLst>
          </p:cNvPr>
          <p:cNvSpPr/>
          <p:nvPr/>
        </p:nvSpPr>
        <p:spPr>
          <a:xfrm>
            <a:off x="2504168" y="3988851"/>
            <a:ext cx="457200" cy="457200"/>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dirty="0"/>
          </a:p>
        </p:txBody>
      </p:sp>
      <p:sp>
        <p:nvSpPr>
          <p:cNvPr id="14" name="文字方塊 13">
            <a:extLst>
              <a:ext uri="{FF2B5EF4-FFF2-40B4-BE49-F238E27FC236}">
                <a16:creationId xmlns:a16="http://schemas.microsoft.com/office/drawing/2014/main" id="{D7A19BF0-BFB7-44E5-BCC5-DE80683249EC}"/>
              </a:ext>
            </a:extLst>
          </p:cNvPr>
          <p:cNvSpPr txBox="1"/>
          <p:nvPr/>
        </p:nvSpPr>
        <p:spPr>
          <a:xfrm>
            <a:off x="2335062" y="3683314"/>
            <a:ext cx="795411" cy="369332"/>
          </a:xfrm>
          <a:prstGeom prst="rect">
            <a:avLst/>
          </a:prstGeom>
          <a:noFill/>
        </p:spPr>
        <p:txBody>
          <a:bodyPr wrap="none" rtlCol="0">
            <a:spAutoFit/>
          </a:bodyPr>
          <a:lstStyle/>
          <a:p>
            <a:r>
              <a:rPr lang="en-US" altLang="zh-TW" b="1" dirty="0">
                <a:solidFill>
                  <a:schemeClr val="accent5">
                    <a:lumMod val="50000"/>
                  </a:schemeClr>
                </a:solidFill>
                <a:latin typeface="微軟正黑體" panose="020B0604030504040204" pitchFamily="34" charset="-120"/>
                <a:ea typeface="微軟正黑體" panose="020B0604030504040204" pitchFamily="34" charset="-120"/>
              </a:rPr>
              <a:t>115.4</a:t>
            </a:r>
            <a:endParaRPr lang="zh-TW" altLang="en-US" b="1" dirty="0">
              <a:solidFill>
                <a:schemeClr val="accent5">
                  <a:lumMod val="50000"/>
                </a:schemeClr>
              </a:solidFill>
              <a:latin typeface="微軟正黑體" panose="020B0604030504040204" pitchFamily="34" charset="-120"/>
              <a:ea typeface="微軟正黑體" panose="020B0604030504040204" pitchFamily="34" charset="-120"/>
            </a:endParaRPr>
          </a:p>
        </p:txBody>
      </p:sp>
      <p:sp>
        <p:nvSpPr>
          <p:cNvPr id="15" name="矩形 14">
            <a:extLst>
              <a:ext uri="{FF2B5EF4-FFF2-40B4-BE49-F238E27FC236}">
                <a16:creationId xmlns:a16="http://schemas.microsoft.com/office/drawing/2014/main" id="{891B6F26-E6AF-44FB-A03E-84A4F653350F}"/>
              </a:ext>
            </a:extLst>
          </p:cNvPr>
          <p:cNvSpPr/>
          <p:nvPr/>
        </p:nvSpPr>
        <p:spPr>
          <a:xfrm>
            <a:off x="2132030" y="2008691"/>
            <a:ext cx="1244010" cy="156970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800" b="1" dirty="0">
                <a:latin typeface="微軟正黑體" panose="020B0604030504040204" pitchFamily="34" charset="-120"/>
                <a:ea typeface="微軟正黑體" panose="020B0604030504040204" pitchFamily="34" charset="-120"/>
              </a:rPr>
              <a:t>計畫</a:t>
            </a:r>
            <a:endParaRPr lang="en-US" altLang="zh-TW" sz="2800" b="1" dirty="0">
              <a:latin typeface="微軟正黑體" panose="020B0604030504040204" pitchFamily="34" charset="-120"/>
              <a:ea typeface="微軟正黑體" panose="020B0604030504040204" pitchFamily="34" charset="-120"/>
            </a:endParaRPr>
          </a:p>
          <a:p>
            <a:pPr algn="ctr"/>
            <a:r>
              <a:rPr lang="zh-TW" altLang="en-US" sz="2800" b="1" dirty="0">
                <a:latin typeface="微軟正黑體" panose="020B0604030504040204" pitchFamily="34" charset="-120"/>
                <a:ea typeface="微軟正黑體" panose="020B0604030504040204" pitchFamily="34" charset="-120"/>
              </a:rPr>
              <a:t>公告</a:t>
            </a:r>
          </a:p>
        </p:txBody>
      </p:sp>
      <p:sp>
        <p:nvSpPr>
          <p:cNvPr id="18" name="矩形 17">
            <a:extLst>
              <a:ext uri="{FF2B5EF4-FFF2-40B4-BE49-F238E27FC236}">
                <a16:creationId xmlns:a16="http://schemas.microsoft.com/office/drawing/2014/main" id="{A3AF853B-0AB7-4D98-8F76-AFC76C3EADFE}"/>
              </a:ext>
            </a:extLst>
          </p:cNvPr>
          <p:cNvSpPr/>
          <p:nvPr/>
        </p:nvSpPr>
        <p:spPr>
          <a:xfrm>
            <a:off x="5349884" y="1995721"/>
            <a:ext cx="1244010" cy="156970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800" b="1" dirty="0">
                <a:latin typeface="微軟正黑體" panose="020B0604030504040204" pitchFamily="34" charset="-120"/>
                <a:ea typeface="微軟正黑體" panose="020B0604030504040204" pitchFamily="34" charset="-120"/>
              </a:rPr>
              <a:t>構想 溝通</a:t>
            </a:r>
          </a:p>
        </p:txBody>
      </p:sp>
      <p:sp>
        <p:nvSpPr>
          <p:cNvPr id="19" name="矩形 18">
            <a:extLst>
              <a:ext uri="{FF2B5EF4-FFF2-40B4-BE49-F238E27FC236}">
                <a16:creationId xmlns:a16="http://schemas.microsoft.com/office/drawing/2014/main" id="{9201485C-2900-4895-8AEB-BD367573DE26}"/>
              </a:ext>
            </a:extLst>
          </p:cNvPr>
          <p:cNvSpPr/>
          <p:nvPr/>
        </p:nvSpPr>
        <p:spPr>
          <a:xfrm>
            <a:off x="6967603" y="1986456"/>
            <a:ext cx="1244010" cy="156970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800" b="1" dirty="0">
                <a:latin typeface="微軟正黑體" panose="020B0604030504040204" pitchFamily="34" charset="-120"/>
                <a:ea typeface="微軟正黑體" panose="020B0604030504040204" pitchFamily="34" charset="-120"/>
              </a:rPr>
              <a:t>實質 審查</a:t>
            </a:r>
          </a:p>
        </p:txBody>
      </p:sp>
      <p:sp>
        <p:nvSpPr>
          <p:cNvPr id="20" name="矩形 19">
            <a:extLst>
              <a:ext uri="{FF2B5EF4-FFF2-40B4-BE49-F238E27FC236}">
                <a16:creationId xmlns:a16="http://schemas.microsoft.com/office/drawing/2014/main" id="{B46A1537-E49E-4752-A36E-23DDB477DBB4}"/>
              </a:ext>
            </a:extLst>
          </p:cNvPr>
          <p:cNvSpPr/>
          <p:nvPr/>
        </p:nvSpPr>
        <p:spPr>
          <a:xfrm>
            <a:off x="8494391" y="2008691"/>
            <a:ext cx="1244010" cy="156970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800" b="1" dirty="0">
                <a:latin typeface="微軟正黑體" panose="020B0604030504040204" pitchFamily="34" charset="-120"/>
                <a:ea typeface="微軟正黑體" panose="020B0604030504040204" pitchFamily="34" charset="-120"/>
              </a:rPr>
              <a:t>決審 會議</a:t>
            </a:r>
          </a:p>
        </p:txBody>
      </p:sp>
      <p:sp>
        <p:nvSpPr>
          <p:cNvPr id="25" name="文字方塊 24">
            <a:extLst>
              <a:ext uri="{FF2B5EF4-FFF2-40B4-BE49-F238E27FC236}">
                <a16:creationId xmlns:a16="http://schemas.microsoft.com/office/drawing/2014/main" id="{59B78541-A7CC-4893-B574-83DE0BC24DEF}"/>
              </a:ext>
            </a:extLst>
          </p:cNvPr>
          <p:cNvSpPr txBox="1"/>
          <p:nvPr/>
        </p:nvSpPr>
        <p:spPr>
          <a:xfrm>
            <a:off x="5349884" y="4610076"/>
            <a:ext cx="4699589"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zh-TW" altLang="en-US" b="1" dirty="0">
                <a:solidFill>
                  <a:srgbClr val="C00000"/>
                </a:solidFill>
                <a:latin typeface="微軟正黑體" panose="020B0604030504040204" pitchFamily="34" charset="-120"/>
                <a:ea typeface="微軟正黑體" panose="020B0604030504040204" pitchFamily="34" charset="-120"/>
              </a:rPr>
              <a:t>批次審查</a:t>
            </a:r>
            <a:r>
              <a:rPr lang="zh-TW" altLang="en-US" b="1" dirty="0">
                <a:latin typeface="微軟正黑體" panose="020B0604030504040204" pitchFamily="34" charset="-120"/>
                <a:ea typeface="微軟正黑體" panose="020B0604030504040204" pitchFamily="34" charset="-120"/>
              </a:rPr>
              <a:t>，審查通過者進入決審</a:t>
            </a:r>
          </a:p>
        </p:txBody>
      </p:sp>
      <p:sp>
        <p:nvSpPr>
          <p:cNvPr id="21" name="文字方塊 20">
            <a:extLst>
              <a:ext uri="{FF2B5EF4-FFF2-40B4-BE49-F238E27FC236}">
                <a16:creationId xmlns:a16="http://schemas.microsoft.com/office/drawing/2014/main" id="{BC47C448-32D5-4E40-8CA9-E377107F5ADF}"/>
              </a:ext>
            </a:extLst>
          </p:cNvPr>
          <p:cNvSpPr txBox="1"/>
          <p:nvPr/>
        </p:nvSpPr>
        <p:spPr>
          <a:xfrm>
            <a:off x="3867601" y="3688273"/>
            <a:ext cx="1130438" cy="369332"/>
          </a:xfrm>
          <a:prstGeom prst="rect">
            <a:avLst/>
          </a:prstGeom>
          <a:noFill/>
        </p:spPr>
        <p:txBody>
          <a:bodyPr wrap="none" rtlCol="0">
            <a:spAutoFit/>
          </a:bodyPr>
          <a:lstStyle/>
          <a:p>
            <a:r>
              <a:rPr lang="en-US" altLang="zh-TW" b="1" dirty="0">
                <a:solidFill>
                  <a:schemeClr val="accent5">
                    <a:lumMod val="50000"/>
                  </a:schemeClr>
                </a:solidFill>
                <a:latin typeface="微軟正黑體" panose="020B0604030504040204" pitchFamily="34" charset="-120"/>
                <a:ea typeface="微軟正黑體" panose="020B0604030504040204" pitchFamily="34" charset="-120"/>
              </a:rPr>
              <a:t>115.7.31</a:t>
            </a:r>
            <a:endParaRPr lang="zh-TW" altLang="en-US" b="1" dirty="0">
              <a:solidFill>
                <a:schemeClr val="accent5">
                  <a:lumMod val="50000"/>
                </a:schemeClr>
              </a:solidFill>
              <a:latin typeface="微軟正黑體" panose="020B0604030504040204" pitchFamily="34" charset="-120"/>
              <a:ea typeface="微軟正黑體" panose="020B0604030504040204" pitchFamily="34" charset="-120"/>
            </a:endParaRPr>
          </a:p>
        </p:txBody>
      </p:sp>
      <p:sp>
        <p:nvSpPr>
          <p:cNvPr id="23" name="流程圖: 接點 22">
            <a:extLst>
              <a:ext uri="{FF2B5EF4-FFF2-40B4-BE49-F238E27FC236}">
                <a16:creationId xmlns:a16="http://schemas.microsoft.com/office/drawing/2014/main" id="{DAEF45D9-4419-4B3B-809D-B2AD5219EF2C}"/>
              </a:ext>
            </a:extLst>
          </p:cNvPr>
          <p:cNvSpPr/>
          <p:nvPr/>
        </p:nvSpPr>
        <p:spPr>
          <a:xfrm>
            <a:off x="4178322" y="4005599"/>
            <a:ext cx="457200" cy="457200"/>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dirty="0"/>
          </a:p>
        </p:txBody>
      </p:sp>
      <p:sp>
        <p:nvSpPr>
          <p:cNvPr id="24" name="矩形 23">
            <a:extLst>
              <a:ext uri="{FF2B5EF4-FFF2-40B4-BE49-F238E27FC236}">
                <a16:creationId xmlns:a16="http://schemas.microsoft.com/office/drawing/2014/main" id="{F10ABC45-46DB-4F0B-AA1C-CDB768AA1137}"/>
              </a:ext>
            </a:extLst>
          </p:cNvPr>
          <p:cNvSpPr/>
          <p:nvPr/>
        </p:nvSpPr>
        <p:spPr>
          <a:xfrm>
            <a:off x="3784917" y="1995721"/>
            <a:ext cx="1244010" cy="156970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zh-TW" altLang="en-US" sz="2800" b="1" dirty="0">
                <a:latin typeface="微軟正黑體" panose="020B0604030504040204" pitchFamily="34" charset="-120"/>
                <a:ea typeface="微軟正黑體" panose="020B0604030504040204" pitchFamily="34" charset="-120"/>
              </a:rPr>
              <a:t>收案 截止</a:t>
            </a:r>
          </a:p>
        </p:txBody>
      </p:sp>
      <p:sp>
        <p:nvSpPr>
          <p:cNvPr id="26" name="文字方塊 25">
            <a:extLst>
              <a:ext uri="{FF2B5EF4-FFF2-40B4-BE49-F238E27FC236}">
                <a16:creationId xmlns:a16="http://schemas.microsoft.com/office/drawing/2014/main" id="{9DE255E5-1173-48AA-ADD4-1E5FB72DE7E8}"/>
              </a:ext>
            </a:extLst>
          </p:cNvPr>
          <p:cNvSpPr txBox="1"/>
          <p:nvPr/>
        </p:nvSpPr>
        <p:spPr>
          <a:xfrm>
            <a:off x="5535955" y="3701844"/>
            <a:ext cx="795411" cy="369332"/>
          </a:xfrm>
          <a:prstGeom prst="rect">
            <a:avLst/>
          </a:prstGeom>
          <a:noFill/>
        </p:spPr>
        <p:txBody>
          <a:bodyPr wrap="none" rtlCol="0">
            <a:spAutoFit/>
          </a:bodyPr>
          <a:lstStyle/>
          <a:p>
            <a:r>
              <a:rPr lang="en-US" altLang="zh-TW" b="1" dirty="0">
                <a:solidFill>
                  <a:schemeClr val="accent5">
                    <a:lumMod val="50000"/>
                  </a:schemeClr>
                </a:solidFill>
                <a:latin typeface="微軟正黑體" panose="020B0604030504040204" pitchFamily="34" charset="-120"/>
                <a:ea typeface="微軟正黑體" panose="020B0604030504040204" pitchFamily="34" charset="-120"/>
              </a:rPr>
              <a:t>115.8</a:t>
            </a:r>
            <a:endParaRPr lang="zh-TW" altLang="en-US" b="1" dirty="0">
              <a:solidFill>
                <a:schemeClr val="accent5">
                  <a:lumMod val="50000"/>
                </a:schemeClr>
              </a:solidFill>
              <a:latin typeface="微軟正黑體" panose="020B0604030504040204" pitchFamily="34" charset="-120"/>
              <a:ea typeface="微軟正黑體" panose="020B0604030504040204" pitchFamily="34" charset="-120"/>
            </a:endParaRPr>
          </a:p>
        </p:txBody>
      </p:sp>
      <p:sp>
        <p:nvSpPr>
          <p:cNvPr id="27" name="流程圖: 接點 26">
            <a:extLst>
              <a:ext uri="{FF2B5EF4-FFF2-40B4-BE49-F238E27FC236}">
                <a16:creationId xmlns:a16="http://schemas.microsoft.com/office/drawing/2014/main" id="{A1810811-135A-4089-AA07-8416A79BD2B1}"/>
              </a:ext>
            </a:extLst>
          </p:cNvPr>
          <p:cNvSpPr/>
          <p:nvPr/>
        </p:nvSpPr>
        <p:spPr>
          <a:xfrm>
            <a:off x="5705061" y="4007381"/>
            <a:ext cx="457200" cy="457200"/>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dirty="0"/>
          </a:p>
        </p:txBody>
      </p:sp>
      <p:sp>
        <p:nvSpPr>
          <p:cNvPr id="28" name="文字方塊 27">
            <a:extLst>
              <a:ext uri="{FF2B5EF4-FFF2-40B4-BE49-F238E27FC236}">
                <a16:creationId xmlns:a16="http://schemas.microsoft.com/office/drawing/2014/main" id="{FA0B534B-452B-4590-9349-98CA29069776}"/>
              </a:ext>
            </a:extLst>
          </p:cNvPr>
          <p:cNvSpPr txBox="1"/>
          <p:nvPr/>
        </p:nvSpPr>
        <p:spPr>
          <a:xfrm>
            <a:off x="7193962" y="3668870"/>
            <a:ext cx="795411" cy="369332"/>
          </a:xfrm>
          <a:prstGeom prst="rect">
            <a:avLst/>
          </a:prstGeom>
          <a:noFill/>
        </p:spPr>
        <p:txBody>
          <a:bodyPr wrap="none" rtlCol="0">
            <a:spAutoFit/>
          </a:bodyPr>
          <a:lstStyle/>
          <a:p>
            <a:r>
              <a:rPr lang="en-US" altLang="zh-TW" b="1" dirty="0">
                <a:solidFill>
                  <a:schemeClr val="accent5">
                    <a:lumMod val="50000"/>
                  </a:schemeClr>
                </a:solidFill>
                <a:latin typeface="微軟正黑體" panose="020B0604030504040204" pitchFamily="34" charset="-120"/>
                <a:ea typeface="微軟正黑體" panose="020B0604030504040204" pitchFamily="34" charset="-120"/>
              </a:rPr>
              <a:t>115.9</a:t>
            </a:r>
            <a:endParaRPr lang="zh-TW" altLang="en-US" b="1" dirty="0">
              <a:solidFill>
                <a:schemeClr val="accent5">
                  <a:lumMod val="50000"/>
                </a:schemeClr>
              </a:solidFill>
              <a:latin typeface="微軟正黑體" panose="020B0604030504040204" pitchFamily="34" charset="-120"/>
              <a:ea typeface="微軟正黑體" panose="020B0604030504040204" pitchFamily="34" charset="-120"/>
            </a:endParaRPr>
          </a:p>
        </p:txBody>
      </p:sp>
      <p:sp>
        <p:nvSpPr>
          <p:cNvPr id="29" name="流程圖: 接點 28">
            <a:extLst>
              <a:ext uri="{FF2B5EF4-FFF2-40B4-BE49-F238E27FC236}">
                <a16:creationId xmlns:a16="http://schemas.microsoft.com/office/drawing/2014/main" id="{BFF6CB62-245B-4E27-BB46-8C98D040020A}"/>
              </a:ext>
            </a:extLst>
          </p:cNvPr>
          <p:cNvSpPr/>
          <p:nvPr/>
        </p:nvSpPr>
        <p:spPr>
          <a:xfrm>
            <a:off x="7363068" y="3974407"/>
            <a:ext cx="457200" cy="457200"/>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dirty="0"/>
          </a:p>
        </p:txBody>
      </p:sp>
      <p:sp>
        <p:nvSpPr>
          <p:cNvPr id="30" name="文字方塊 29">
            <a:extLst>
              <a:ext uri="{FF2B5EF4-FFF2-40B4-BE49-F238E27FC236}">
                <a16:creationId xmlns:a16="http://schemas.microsoft.com/office/drawing/2014/main" id="{68B80742-7D80-4783-A584-2442A70ED0D8}"/>
              </a:ext>
            </a:extLst>
          </p:cNvPr>
          <p:cNvSpPr txBox="1"/>
          <p:nvPr/>
        </p:nvSpPr>
        <p:spPr>
          <a:xfrm>
            <a:off x="8737673" y="3642493"/>
            <a:ext cx="933269" cy="369332"/>
          </a:xfrm>
          <a:prstGeom prst="rect">
            <a:avLst/>
          </a:prstGeom>
          <a:noFill/>
        </p:spPr>
        <p:txBody>
          <a:bodyPr wrap="none" rtlCol="0">
            <a:spAutoFit/>
          </a:bodyPr>
          <a:lstStyle/>
          <a:p>
            <a:r>
              <a:rPr lang="en-US" altLang="zh-TW" b="1" dirty="0">
                <a:solidFill>
                  <a:schemeClr val="accent5">
                    <a:lumMod val="50000"/>
                  </a:schemeClr>
                </a:solidFill>
                <a:latin typeface="微軟正黑體" panose="020B0604030504040204" pitchFamily="34" charset="-120"/>
                <a:ea typeface="微軟正黑體" panose="020B0604030504040204" pitchFamily="34" charset="-120"/>
              </a:rPr>
              <a:t>115.10</a:t>
            </a:r>
            <a:endParaRPr lang="zh-TW" altLang="en-US" b="1" dirty="0">
              <a:solidFill>
                <a:schemeClr val="accent5">
                  <a:lumMod val="50000"/>
                </a:schemeClr>
              </a:solidFill>
              <a:latin typeface="微軟正黑體" panose="020B0604030504040204" pitchFamily="34" charset="-120"/>
              <a:ea typeface="微軟正黑體" panose="020B0604030504040204" pitchFamily="34" charset="-120"/>
            </a:endParaRPr>
          </a:p>
        </p:txBody>
      </p:sp>
      <p:sp>
        <p:nvSpPr>
          <p:cNvPr id="31" name="流程圖: 接點 30">
            <a:extLst>
              <a:ext uri="{FF2B5EF4-FFF2-40B4-BE49-F238E27FC236}">
                <a16:creationId xmlns:a16="http://schemas.microsoft.com/office/drawing/2014/main" id="{4AAA4B3B-8935-4A67-82A5-EAF2FAF85BC2}"/>
              </a:ext>
            </a:extLst>
          </p:cNvPr>
          <p:cNvSpPr/>
          <p:nvPr/>
        </p:nvSpPr>
        <p:spPr>
          <a:xfrm>
            <a:off x="8906779" y="3948030"/>
            <a:ext cx="457200" cy="457200"/>
          </a:xfrm>
          <a:prstGeom prst="flowChartConnecto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zh-TW" altLang="en-US" dirty="0"/>
          </a:p>
        </p:txBody>
      </p:sp>
    </p:spTree>
    <p:extLst>
      <p:ext uri="{BB962C8B-B14F-4D97-AF65-F5344CB8AC3E}">
        <p14:creationId xmlns:p14="http://schemas.microsoft.com/office/powerpoint/2010/main" val="3513843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九、其它</a:t>
            </a:r>
          </a:p>
        </p:txBody>
      </p:sp>
      <p:sp>
        <p:nvSpPr>
          <p:cNvPr id="21" name="內容版面配置區 4">
            <a:extLst>
              <a:ext uri="{FF2B5EF4-FFF2-40B4-BE49-F238E27FC236}">
                <a16:creationId xmlns:a16="http://schemas.microsoft.com/office/drawing/2014/main" id="{22D44B3A-F0E5-4D00-94A0-AB2AA6B365C4}"/>
              </a:ext>
            </a:extLst>
          </p:cNvPr>
          <p:cNvSpPr>
            <a:spLocks noGrp="1"/>
          </p:cNvSpPr>
          <p:nvPr>
            <p:ph idx="1"/>
          </p:nvPr>
        </p:nvSpPr>
        <p:spPr>
          <a:xfrm>
            <a:off x="669850" y="1201479"/>
            <a:ext cx="11152035" cy="4954771"/>
          </a:xfrm>
        </p:spPr>
        <p:txBody>
          <a:bodyPr>
            <a:normAutofit/>
          </a:bodyPr>
          <a:lstStyle/>
          <a:p>
            <a:pPr lvl="0" algn="just">
              <a:lnSpc>
                <a:spcPct val="100000"/>
              </a:lnSpc>
              <a:spcBef>
                <a:spcPts val="1200"/>
              </a:spcBef>
              <a:spcAft>
                <a:spcPts val="600"/>
              </a:spcAft>
            </a:pPr>
            <a:r>
              <a:rPr lang="zh-TW" altLang="en-US" sz="3200" dirty="0">
                <a:cs typeface="Times New Roman" panose="02020603050405020304" pitchFamily="18" charset="0"/>
              </a:rPr>
              <a:t>除前列各項公告事項外，其他申請資格、申請應備資料等相關規定，請詳見計畫申請須知。</a:t>
            </a:r>
            <a:endParaRPr lang="en-US" altLang="zh-TW" sz="3200" dirty="0">
              <a:cs typeface="Times New Roman" panose="02020603050405020304" pitchFamily="18" charset="0"/>
            </a:endParaRPr>
          </a:p>
          <a:p>
            <a:pPr lvl="0" algn="just">
              <a:lnSpc>
                <a:spcPct val="100000"/>
              </a:lnSpc>
              <a:spcBef>
                <a:spcPts val="1200"/>
              </a:spcBef>
              <a:spcAft>
                <a:spcPts val="600"/>
              </a:spcAft>
            </a:pPr>
            <a:endParaRPr lang="en-US" altLang="zh-TW" sz="3200" dirty="0">
              <a:cs typeface="Times New Roman" panose="02020603050405020304" pitchFamily="18" charset="0"/>
            </a:endParaRPr>
          </a:p>
          <a:p>
            <a:pPr lvl="0" algn="just">
              <a:lnSpc>
                <a:spcPct val="100000"/>
              </a:lnSpc>
              <a:spcBef>
                <a:spcPts val="1200"/>
              </a:spcBef>
              <a:spcAft>
                <a:spcPts val="600"/>
              </a:spcAft>
            </a:pPr>
            <a:r>
              <a:rPr lang="zh-TW" altLang="en-US" sz="3200" dirty="0">
                <a:cs typeface="Times New Roman" panose="02020603050405020304" pitchFamily="18" charset="0"/>
              </a:rPr>
              <a:t>送件地點：「經濟部產業技術司</a:t>
            </a:r>
            <a:r>
              <a:rPr lang="en-US" altLang="zh-TW" sz="3200" dirty="0">
                <a:cs typeface="Times New Roman" panose="02020603050405020304" pitchFamily="18" charset="0"/>
              </a:rPr>
              <a:t>A+</a:t>
            </a:r>
            <a:r>
              <a:rPr lang="zh-TW" altLang="en-US" sz="3200" dirty="0">
                <a:cs typeface="Times New Roman" panose="02020603050405020304" pitchFamily="18" charset="0"/>
              </a:rPr>
              <a:t>企業創新專案辦公室」 </a:t>
            </a:r>
            <a:r>
              <a:rPr lang="en-US" altLang="zh-TW" sz="3200" dirty="0">
                <a:cs typeface="Times New Roman" panose="02020603050405020304" pitchFamily="18" charset="0"/>
              </a:rPr>
              <a:t>(</a:t>
            </a:r>
            <a:r>
              <a:rPr lang="zh-TW" altLang="en-US" sz="3200" dirty="0">
                <a:cs typeface="Times New Roman" panose="02020603050405020304" pitchFamily="18" charset="0"/>
              </a:rPr>
              <a:t>臺北市中正區</a:t>
            </a:r>
            <a:r>
              <a:rPr lang="en-US" altLang="zh-TW" sz="3200" dirty="0">
                <a:cs typeface="Times New Roman" panose="02020603050405020304" pitchFamily="18" charset="0"/>
              </a:rPr>
              <a:t>10075</a:t>
            </a:r>
            <a:r>
              <a:rPr lang="zh-TW" altLang="en-US" sz="3200" dirty="0">
                <a:cs typeface="Times New Roman" panose="02020603050405020304" pitchFamily="18" charset="0"/>
              </a:rPr>
              <a:t>重慶南路</a:t>
            </a:r>
            <a:r>
              <a:rPr lang="en-US" altLang="zh-TW" sz="3200" dirty="0">
                <a:cs typeface="Times New Roman" panose="02020603050405020304" pitchFamily="18" charset="0"/>
              </a:rPr>
              <a:t>2</a:t>
            </a:r>
            <a:r>
              <a:rPr lang="zh-TW" altLang="en-US" sz="3200" dirty="0">
                <a:cs typeface="Times New Roman" panose="02020603050405020304" pitchFamily="18" charset="0"/>
              </a:rPr>
              <a:t>段</a:t>
            </a:r>
            <a:r>
              <a:rPr lang="en-US" altLang="zh-TW" sz="3200" dirty="0">
                <a:cs typeface="Times New Roman" panose="02020603050405020304" pitchFamily="18" charset="0"/>
              </a:rPr>
              <a:t>51</a:t>
            </a:r>
            <a:r>
              <a:rPr lang="zh-TW" altLang="en-US" sz="3200" dirty="0">
                <a:cs typeface="Times New Roman" panose="02020603050405020304" pitchFamily="18" charset="0"/>
              </a:rPr>
              <a:t>號永豐餘大樓</a:t>
            </a:r>
            <a:r>
              <a:rPr lang="en-US" altLang="zh-TW" sz="3200" dirty="0">
                <a:cs typeface="Times New Roman" panose="02020603050405020304" pitchFamily="18" charset="0"/>
              </a:rPr>
              <a:t>7</a:t>
            </a:r>
            <a:r>
              <a:rPr lang="zh-TW" altLang="en-US" sz="3200" dirty="0">
                <a:cs typeface="Times New Roman" panose="02020603050405020304" pitchFamily="18" charset="0"/>
              </a:rPr>
              <a:t>樓</a:t>
            </a:r>
            <a:r>
              <a:rPr lang="en-US" altLang="zh-TW" sz="3200" dirty="0">
                <a:cs typeface="Times New Roman" panose="02020603050405020304" pitchFamily="18" charset="0"/>
              </a:rPr>
              <a:t>)</a:t>
            </a:r>
            <a:endParaRPr lang="zh-TW" altLang="zh-TW" sz="3200" dirty="0">
              <a:cs typeface="Times New Roman" panose="02020603050405020304" pitchFamily="18" charset="0"/>
            </a:endParaRPr>
          </a:p>
        </p:txBody>
      </p:sp>
    </p:spTree>
    <p:extLst>
      <p:ext uri="{BB962C8B-B14F-4D97-AF65-F5344CB8AC3E}">
        <p14:creationId xmlns:p14="http://schemas.microsoft.com/office/powerpoint/2010/main" val="215272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a:extLst>
              <a:ext uri="{FF2B5EF4-FFF2-40B4-BE49-F238E27FC236}">
                <a16:creationId xmlns:a16="http://schemas.microsoft.com/office/drawing/2014/main" id="{42B05CDE-9921-4AB9-BBB3-6C2499313150}"/>
              </a:ext>
            </a:extLst>
          </p:cNvPr>
          <p:cNvSpPr>
            <a:spLocks noGrp="1"/>
          </p:cNvSpPr>
          <p:nvPr>
            <p:ph type="title"/>
          </p:nvPr>
        </p:nvSpPr>
        <p:spPr>
          <a:xfrm>
            <a:off x="1" y="2397325"/>
            <a:ext cx="4625162" cy="1325563"/>
          </a:xfrm>
        </p:spPr>
        <p:txBody>
          <a:bodyPr>
            <a:normAutofit/>
          </a:bodyPr>
          <a:lstStyle/>
          <a:p>
            <a:pPr algn="ctr"/>
            <a:r>
              <a:rPr lang="zh-TW" altLang="en-US" sz="5400" dirty="0">
                <a:solidFill>
                  <a:schemeClr val="tx1"/>
                </a:solidFill>
              </a:rPr>
              <a:t>報告內容</a:t>
            </a:r>
          </a:p>
        </p:txBody>
      </p:sp>
      <p:sp>
        <p:nvSpPr>
          <p:cNvPr id="6" name="文字版面配置區 5">
            <a:extLst>
              <a:ext uri="{FF2B5EF4-FFF2-40B4-BE49-F238E27FC236}">
                <a16:creationId xmlns:a16="http://schemas.microsoft.com/office/drawing/2014/main" id="{F6EE4DF4-AE99-4C68-8F01-1AAE55459368}"/>
              </a:ext>
            </a:extLst>
          </p:cNvPr>
          <p:cNvSpPr>
            <a:spLocks noGrp="1"/>
          </p:cNvSpPr>
          <p:nvPr>
            <p:ph type="body" idx="1"/>
          </p:nvPr>
        </p:nvSpPr>
        <p:spPr>
          <a:xfrm>
            <a:off x="5220586" y="0"/>
            <a:ext cx="6971413" cy="6539023"/>
          </a:xfrm>
        </p:spPr>
        <p:txBody>
          <a:bodyPr anchor="ctr">
            <a:normAutofit/>
          </a:bodyPr>
          <a:lstStyle/>
          <a:p>
            <a:pPr marL="1143000" indent="-1143000">
              <a:lnSpc>
                <a:spcPct val="100000"/>
              </a:lnSpc>
              <a:buFont typeface="+mj-ea"/>
              <a:buAutoNum type="ea1ChtPeriod"/>
            </a:pPr>
            <a:r>
              <a:rPr lang="zh-TW" altLang="en-US" sz="3600" dirty="0"/>
              <a:t>背景說明</a:t>
            </a:r>
            <a:endParaRPr lang="en-US" altLang="zh-TW" sz="3600" dirty="0"/>
          </a:p>
          <a:p>
            <a:pPr marL="1143000" indent="-1143000">
              <a:lnSpc>
                <a:spcPct val="100000"/>
              </a:lnSpc>
              <a:buFont typeface="+mj-ea"/>
              <a:buAutoNum type="ea1ChtPeriod"/>
            </a:pPr>
            <a:r>
              <a:rPr lang="zh-TW" altLang="en-US" sz="3600" dirty="0"/>
              <a:t>補助範疇</a:t>
            </a:r>
            <a:endParaRPr lang="en-US" altLang="zh-TW" sz="3600" dirty="0"/>
          </a:p>
          <a:p>
            <a:pPr marL="1143000" indent="-1143000">
              <a:lnSpc>
                <a:spcPct val="100000"/>
              </a:lnSpc>
              <a:buFont typeface="+mj-ea"/>
              <a:buAutoNum type="ea1ChtPeriod"/>
            </a:pPr>
            <a:r>
              <a:rPr lang="zh-TW" altLang="en-US" sz="3600" dirty="0"/>
              <a:t>申請對象、資格及注意事項</a:t>
            </a:r>
            <a:endParaRPr lang="en-US" altLang="zh-TW" sz="3600" dirty="0"/>
          </a:p>
          <a:p>
            <a:pPr marL="1143000" indent="-1143000">
              <a:lnSpc>
                <a:spcPct val="100000"/>
              </a:lnSpc>
              <a:buFont typeface="+mj-ea"/>
              <a:buAutoNum type="ea1ChtPeriod"/>
            </a:pPr>
            <a:r>
              <a:rPr lang="zh-TW" altLang="en-US" sz="3600" dirty="0"/>
              <a:t>補助科目及比例</a:t>
            </a:r>
            <a:endParaRPr lang="en-US" altLang="zh-TW" sz="3600" dirty="0"/>
          </a:p>
          <a:p>
            <a:pPr marL="1143000" indent="-1143000">
              <a:lnSpc>
                <a:spcPct val="100000"/>
              </a:lnSpc>
              <a:buFont typeface="+mj-ea"/>
              <a:buAutoNum type="ea1ChtPeriod"/>
            </a:pPr>
            <a:r>
              <a:rPr lang="zh-TW" altLang="en-US" sz="3600" dirty="0"/>
              <a:t>審查方式</a:t>
            </a:r>
            <a:r>
              <a:rPr lang="en-US" altLang="zh-TW" sz="3600" dirty="0"/>
              <a:t>/</a:t>
            </a:r>
            <a:r>
              <a:rPr lang="zh-TW" altLang="en-US" sz="3600" dirty="0"/>
              <a:t>流程</a:t>
            </a:r>
            <a:endParaRPr lang="en-US" altLang="zh-TW" sz="3600" dirty="0"/>
          </a:p>
          <a:p>
            <a:pPr marL="1143000" indent="-1143000">
              <a:lnSpc>
                <a:spcPct val="100000"/>
              </a:lnSpc>
              <a:buFont typeface="+mj-ea"/>
              <a:buAutoNum type="ea1ChtPeriod"/>
            </a:pPr>
            <a:r>
              <a:rPr lang="zh-TW" altLang="en-US" sz="3600" dirty="0"/>
              <a:t>審查重點</a:t>
            </a:r>
            <a:endParaRPr lang="en-US" altLang="zh-TW" sz="3600" dirty="0"/>
          </a:p>
          <a:p>
            <a:pPr marL="1143000" indent="-1143000">
              <a:lnSpc>
                <a:spcPct val="100000"/>
              </a:lnSpc>
              <a:buFont typeface="+mj-ea"/>
              <a:buAutoNum type="ea1ChtPeriod"/>
            </a:pPr>
            <a:r>
              <a:rPr lang="zh-TW" altLang="en-US" sz="3600" dirty="0"/>
              <a:t>申請應備文件</a:t>
            </a:r>
            <a:endParaRPr lang="en-US" altLang="zh-TW" sz="3600" dirty="0"/>
          </a:p>
          <a:p>
            <a:pPr marL="1143000" indent="-1143000">
              <a:lnSpc>
                <a:spcPct val="100000"/>
              </a:lnSpc>
              <a:buFont typeface="+mj-ea"/>
              <a:buAutoNum type="ea1ChtPeriod"/>
            </a:pPr>
            <a:r>
              <a:rPr lang="zh-TW" altLang="en-US" sz="3600" dirty="0"/>
              <a:t>預定作業時程</a:t>
            </a:r>
            <a:endParaRPr lang="en-US" altLang="zh-TW" sz="3600" dirty="0"/>
          </a:p>
          <a:p>
            <a:pPr marL="1143000" indent="-1143000">
              <a:lnSpc>
                <a:spcPct val="100000"/>
              </a:lnSpc>
              <a:buFont typeface="+mj-ea"/>
              <a:buAutoNum type="ea1ChtPeriod"/>
            </a:pPr>
            <a:r>
              <a:rPr lang="zh-TW" altLang="en-US" sz="3600" dirty="0"/>
              <a:t>其它</a:t>
            </a:r>
            <a:endParaRPr lang="en-US" altLang="zh-TW" sz="3600" dirty="0"/>
          </a:p>
        </p:txBody>
      </p:sp>
    </p:spTree>
    <p:extLst>
      <p:ext uri="{BB962C8B-B14F-4D97-AF65-F5344CB8AC3E}">
        <p14:creationId xmlns:p14="http://schemas.microsoft.com/office/powerpoint/2010/main" val="3771930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1" y="0"/>
            <a:ext cx="12192000" cy="941580"/>
          </a:xfrm>
        </p:spPr>
        <p:txBody>
          <a:bodyPr/>
          <a:lstStyle/>
          <a:p>
            <a:pPr algn="ctr"/>
            <a:r>
              <a:rPr lang="zh-TW" altLang="en-US" dirty="0"/>
              <a:t>一、背景說明</a:t>
            </a:r>
          </a:p>
        </p:txBody>
      </p:sp>
      <p:sp>
        <p:nvSpPr>
          <p:cNvPr id="5" name="內容版面配置區 4">
            <a:extLst>
              <a:ext uri="{FF2B5EF4-FFF2-40B4-BE49-F238E27FC236}">
                <a16:creationId xmlns:a16="http://schemas.microsoft.com/office/drawing/2014/main" id="{BB344C2F-4F27-4F4A-9B84-8293CFD0544B}"/>
              </a:ext>
            </a:extLst>
          </p:cNvPr>
          <p:cNvSpPr>
            <a:spLocks noGrp="1"/>
          </p:cNvSpPr>
          <p:nvPr>
            <p:ph idx="1"/>
          </p:nvPr>
        </p:nvSpPr>
        <p:spPr>
          <a:xfrm>
            <a:off x="669851" y="1655863"/>
            <a:ext cx="10866476" cy="3681681"/>
          </a:xfrm>
        </p:spPr>
        <p:txBody>
          <a:bodyPr>
            <a:normAutofit/>
          </a:bodyPr>
          <a:lstStyle/>
          <a:p>
            <a:pPr algn="just">
              <a:lnSpc>
                <a:spcPct val="100000"/>
              </a:lnSpc>
              <a:spcBef>
                <a:spcPts val="1200"/>
              </a:spcBef>
            </a:pPr>
            <a:r>
              <a:rPr lang="zh-TW" altLang="en-US" sz="3200" dirty="0">
                <a:cs typeface="Times New Roman" panose="02020603050405020304" pitchFamily="18" charset="0"/>
              </a:rPr>
              <a:t>依據行政院 </a:t>
            </a:r>
            <a:r>
              <a:rPr lang="en-US" altLang="zh-TW" sz="3200" dirty="0">
                <a:cs typeface="Times New Roman" panose="02020603050405020304" pitchFamily="18" charset="0"/>
              </a:rPr>
              <a:t>113 </a:t>
            </a:r>
            <a:r>
              <a:rPr lang="zh-TW" altLang="en-US" sz="3200" dirty="0">
                <a:cs typeface="Times New Roman" panose="02020603050405020304" pitchFamily="18" charset="0"/>
              </a:rPr>
              <a:t>年提出之「五大信賴產業推動方案」及 </a:t>
            </a:r>
            <a:r>
              <a:rPr lang="en-US" altLang="zh-TW" sz="3200" dirty="0">
                <a:cs typeface="Times New Roman" panose="02020603050405020304" pitchFamily="18" charset="0"/>
              </a:rPr>
              <a:t>114 </a:t>
            </a:r>
            <a:r>
              <a:rPr lang="zh-TW" altLang="en-US" sz="3200" dirty="0">
                <a:cs typeface="Times New Roman" panose="02020603050405020304" pitchFamily="18" charset="0"/>
              </a:rPr>
              <a:t>年 </a:t>
            </a:r>
            <a:r>
              <a:rPr lang="en-US" altLang="zh-TW" sz="3200" dirty="0">
                <a:cs typeface="Times New Roman" panose="02020603050405020304" pitchFamily="18" charset="0"/>
              </a:rPr>
              <a:t>7 </a:t>
            </a:r>
            <a:r>
              <a:rPr lang="zh-TW" altLang="en-US" sz="3200" dirty="0">
                <a:cs typeface="Times New Roman" panose="02020603050405020304" pitchFamily="18" charset="0"/>
              </a:rPr>
              <a:t>月 </a:t>
            </a:r>
            <a:r>
              <a:rPr lang="en-US" altLang="zh-TW" sz="3200" dirty="0">
                <a:cs typeface="Times New Roman" panose="02020603050405020304" pitchFamily="18" charset="0"/>
              </a:rPr>
              <a:t>22 </a:t>
            </a:r>
            <a:r>
              <a:rPr lang="zh-TW" altLang="en-US" sz="3200" dirty="0">
                <a:cs typeface="Times New Roman" panose="02020603050405020304" pitchFamily="18" charset="0"/>
              </a:rPr>
              <a:t>日核定之「次世代通訊科技發展方案」，經濟部產業技術司持續強化我國</a:t>
            </a:r>
            <a:r>
              <a:rPr lang="zh-TW" altLang="en-US" sz="3200" dirty="0">
                <a:solidFill>
                  <a:srgbClr val="C00000"/>
                </a:solidFill>
                <a:cs typeface="Times New Roman" panose="02020603050405020304" pitchFamily="18" charset="0"/>
              </a:rPr>
              <a:t>通訊產業既有優勢與前瞻布局</a:t>
            </a:r>
            <a:r>
              <a:rPr lang="zh-TW" altLang="en-US" sz="3200" dirty="0">
                <a:cs typeface="Times New Roman" panose="02020603050405020304" pitchFamily="18" charset="0"/>
              </a:rPr>
              <a:t>。本年度補助聚焦次世代通訊關鍵技術，推動國內業者於 </a:t>
            </a:r>
            <a:r>
              <a:rPr lang="en-US" altLang="zh-TW" sz="3200" dirty="0">
                <a:cs typeface="Times New Roman" panose="02020603050405020304" pitchFamily="18" charset="0"/>
              </a:rPr>
              <a:t>6G </a:t>
            </a:r>
            <a:r>
              <a:rPr lang="zh-TW" altLang="en-US" sz="3200" dirty="0">
                <a:cs typeface="Times New Roman" panose="02020603050405020304" pitchFamily="18" charset="0"/>
              </a:rPr>
              <a:t>標準底定前</a:t>
            </a:r>
            <a:r>
              <a:rPr lang="en-US" altLang="zh-TW" sz="3200" dirty="0">
                <a:cs typeface="Times New Roman" panose="02020603050405020304" pitchFamily="18" charset="0"/>
              </a:rPr>
              <a:t>(</a:t>
            </a:r>
            <a:r>
              <a:rPr lang="zh-TW" altLang="en-US" sz="3200" dirty="0">
                <a:cs typeface="Times New Roman" panose="02020603050405020304" pitchFamily="18" charset="0"/>
              </a:rPr>
              <a:t>預計</a:t>
            </a:r>
            <a:r>
              <a:rPr lang="en-US" altLang="zh-TW" sz="3200" dirty="0">
                <a:cs typeface="Times New Roman" panose="02020603050405020304" pitchFamily="18" charset="0"/>
              </a:rPr>
              <a:t>2029</a:t>
            </a:r>
            <a:r>
              <a:rPr lang="zh-TW" altLang="en-US" sz="3200" dirty="0">
                <a:cs typeface="Times New Roman" panose="02020603050405020304" pitchFamily="18" charset="0"/>
              </a:rPr>
              <a:t>年第一季</a:t>
            </a:r>
            <a:r>
              <a:rPr lang="en-US" altLang="zh-TW" sz="3200" dirty="0">
                <a:cs typeface="Times New Roman" panose="02020603050405020304" pitchFamily="18" charset="0"/>
              </a:rPr>
              <a:t>)</a:t>
            </a:r>
            <a:r>
              <a:rPr lang="zh-TW" altLang="en-US" sz="3200" dirty="0">
                <a:cs typeface="Times New Roman" panose="02020603050405020304" pitchFamily="18" charset="0"/>
              </a:rPr>
              <a:t>完成核心技術開發，以掌握未來 </a:t>
            </a:r>
            <a:r>
              <a:rPr lang="en-US" altLang="zh-TW" sz="3200" dirty="0">
                <a:cs typeface="Times New Roman" panose="02020603050405020304" pitchFamily="18" charset="0"/>
              </a:rPr>
              <a:t>6G </a:t>
            </a:r>
            <a:r>
              <a:rPr lang="zh-TW" altLang="en-US" sz="3200" dirty="0">
                <a:cs typeface="Times New Roman" panose="02020603050405020304" pitchFamily="18" charset="0"/>
              </a:rPr>
              <a:t>商用化與全球市場先機。</a:t>
            </a:r>
          </a:p>
        </p:txBody>
      </p:sp>
    </p:spTree>
    <p:extLst>
      <p:ext uri="{BB962C8B-B14F-4D97-AF65-F5344CB8AC3E}">
        <p14:creationId xmlns:p14="http://schemas.microsoft.com/office/powerpoint/2010/main" val="1592445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1" y="0"/>
            <a:ext cx="12192000" cy="941580"/>
          </a:xfrm>
        </p:spPr>
        <p:txBody>
          <a:bodyPr/>
          <a:lstStyle/>
          <a:p>
            <a:pPr algn="ctr"/>
            <a:r>
              <a:rPr lang="zh-TW" altLang="en-US" dirty="0"/>
              <a:t>二、補助範疇</a:t>
            </a:r>
          </a:p>
        </p:txBody>
      </p:sp>
      <p:sp>
        <p:nvSpPr>
          <p:cNvPr id="5" name="內容版面配置區 4">
            <a:extLst>
              <a:ext uri="{FF2B5EF4-FFF2-40B4-BE49-F238E27FC236}">
                <a16:creationId xmlns:a16="http://schemas.microsoft.com/office/drawing/2014/main" id="{BB344C2F-4F27-4F4A-9B84-8293CFD0544B}"/>
              </a:ext>
            </a:extLst>
          </p:cNvPr>
          <p:cNvSpPr>
            <a:spLocks noGrp="1"/>
          </p:cNvSpPr>
          <p:nvPr>
            <p:ph idx="1"/>
          </p:nvPr>
        </p:nvSpPr>
        <p:spPr>
          <a:xfrm>
            <a:off x="662761" y="1112938"/>
            <a:ext cx="11171685" cy="1773137"/>
          </a:xfrm>
        </p:spPr>
        <p:txBody>
          <a:bodyPr>
            <a:normAutofit/>
          </a:bodyPr>
          <a:lstStyle/>
          <a:p>
            <a:pPr algn="just">
              <a:lnSpc>
                <a:spcPct val="100000"/>
              </a:lnSpc>
              <a:spcBef>
                <a:spcPts val="1200"/>
              </a:spcBef>
            </a:pPr>
            <a:r>
              <a:rPr lang="zh-TW" altLang="en-US" sz="3200" dirty="0">
                <a:cs typeface="Times New Roman" panose="02020603050405020304" pitchFamily="18" charset="0"/>
              </a:rPr>
              <a:t>本補助鼓勵國內企業投入</a:t>
            </a:r>
            <a:r>
              <a:rPr lang="en-US" altLang="zh-TW" sz="3200" dirty="0">
                <a:cs typeface="Times New Roman" panose="02020603050405020304" pitchFamily="18" charset="0"/>
              </a:rPr>
              <a:t>6G</a:t>
            </a:r>
            <a:r>
              <a:rPr lang="zh-TW" altLang="en-US" sz="3200" dirty="0">
                <a:cs typeface="Times New Roman" panose="02020603050405020304" pitchFamily="18" charset="0"/>
              </a:rPr>
              <a:t>行動通訊、衛星通訊（含</a:t>
            </a:r>
            <a:r>
              <a:rPr lang="en-US" altLang="zh-TW" sz="3200" dirty="0">
                <a:cs typeface="Times New Roman" panose="02020603050405020304" pitchFamily="18" charset="0"/>
              </a:rPr>
              <a:t>NTN</a:t>
            </a:r>
            <a:r>
              <a:rPr lang="zh-TW" altLang="en-US" sz="3200" dirty="0">
                <a:cs typeface="Times New Roman" panose="02020603050405020304" pitchFamily="18" charset="0"/>
              </a:rPr>
              <a:t>）及全光通訊等次世代關鍵技術研發，驅動廠商於</a:t>
            </a:r>
            <a:r>
              <a:rPr lang="en-US" altLang="zh-TW" sz="3200" dirty="0">
                <a:cs typeface="Times New Roman" panose="02020603050405020304" pitchFamily="18" charset="0"/>
              </a:rPr>
              <a:t>6G</a:t>
            </a:r>
            <a:r>
              <a:rPr lang="zh-TW" altLang="en-US" sz="3200" dirty="0">
                <a:cs typeface="Times New Roman" panose="02020603050405020304" pitchFamily="18" charset="0"/>
              </a:rPr>
              <a:t>標準底定前完成技術布局，搶占首波全球商機。</a:t>
            </a:r>
            <a:endParaRPr lang="en-US" altLang="zh-TW" sz="3200" dirty="0">
              <a:cs typeface="Times New Roman" panose="02020603050405020304" pitchFamily="18" charset="0"/>
            </a:endParaRPr>
          </a:p>
        </p:txBody>
      </p:sp>
      <p:graphicFrame>
        <p:nvGraphicFramePr>
          <p:cNvPr id="6" name="表格 5">
            <a:extLst>
              <a:ext uri="{FF2B5EF4-FFF2-40B4-BE49-F238E27FC236}">
                <a16:creationId xmlns:a16="http://schemas.microsoft.com/office/drawing/2014/main" id="{573F943E-63F4-133B-73E0-A21D8562DCA2}"/>
              </a:ext>
            </a:extLst>
          </p:cNvPr>
          <p:cNvGraphicFramePr>
            <a:graphicFrameLocks noGrp="1"/>
          </p:cNvGraphicFramePr>
          <p:nvPr>
            <p:extLst>
              <p:ext uri="{D42A27DB-BD31-4B8C-83A1-F6EECF244321}">
                <p14:modId xmlns:p14="http://schemas.microsoft.com/office/powerpoint/2010/main" val="430221066"/>
              </p:ext>
            </p:extLst>
          </p:nvPr>
        </p:nvGraphicFramePr>
        <p:xfrm>
          <a:off x="857250" y="2815279"/>
          <a:ext cx="11096623" cy="2629147"/>
        </p:xfrm>
        <a:graphic>
          <a:graphicData uri="http://schemas.openxmlformats.org/drawingml/2006/table">
            <a:tbl>
              <a:tblPr firstRow="1" bandRow="1">
                <a:tableStyleId>{B301B821-A1FF-4177-AEE7-76D212191A09}</a:tableStyleId>
              </a:tblPr>
              <a:tblGrid>
                <a:gridCol w="1183639">
                  <a:extLst>
                    <a:ext uri="{9D8B030D-6E8A-4147-A177-3AD203B41FA5}">
                      <a16:colId xmlns:a16="http://schemas.microsoft.com/office/drawing/2014/main" val="69934078"/>
                    </a:ext>
                  </a:extLst>
                </a:gridCol>
                <a:gridCol w="3600237">
                  <a:extLst>
                    <a:ext uri="{9D8B030D-6E8A-4147-A177-3AD203B41FA5}">
                      <a16:colId xmlns:a16="http://schemas.microsoft.com/office/drawing/2014/main" val="4198381847"/>
                    </a:ext>
                  </a:extLst>
                </a:gridCol>
                <a:gridCol w="3057736">
                  <a:extLst>
                    <a:ext uri="{9D8B030D-6E8A-4147-A177-3AD203B41FA5}">
                      <a16:colId xmlns:a16="http://schemas.microsoft.com/office/drawing/2014/main" val="1504740370"/>
                    </a:ext>
                  </a:extLst>
                </a:gridCol>
                <a:gridCol w="3255011">
                  <a:extLst>
                    <a:ext uri="{9D8B030D-6E8A-4147-A177-3AD203B41FA5}">
                      <a16:colId xmlns:a16="http://schemas.microsoft.com/office/drawing/2014/main" val="3811232244"/>
                    </a:ext>
                  </a:extLst>
                </a:gridCol>
              </a:tblGrid>
              <a:tr h="373627">
                <a:tc>
                  <a:txBody>
                    <a:bodyPr/>
                    <a:lstStyle/>
                    <a:p>
                      <a:pPr algn="ctr"/>
                      <a:r>
                        <a:rPr lang="zh-TW" altLang="en-US" sz="1800" b="1" dirty="0">
                          <a:solidFill>
                            <a:schemeClr val="bg1"/>
                          </a:solidFill>
                          <a:latin typeface="微軟正黑體" panose="020B0604030504040204" pitchFamily="34" charset="-120"/>
                          <a:ea typeface="微軟正黑體" panose="020B0604030504040204" pitchFamily="34" charset="-120"/>
                        </a:rPr>
                        <a:t>領域類別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altLang="zh-TW" sz="1800" b="1" dirty="0">
                          <a:solidFill>
                            <a:schemeClr val="bg1"/>
                          </a:solidFill>
                          <a:latin typeface="微軟正黑體" panose="020B0604030504040204" pitchFamily="34" charset="-120"/>
                          <a:ea typeface="微軟正黑體" panose="020B0604030504040204" pitchFamily="34" charset="-120"/>
                        </a:rPr>
                        <a:t>6G</a:t>
                      </a:r>
                      <a:r>
                        <a:rPr lang="zh-TW" altLang="en-US" sz="1800" b="1" dirty="0">
                          <a:solidFill>
                            <a:schemeClr val="bg1"/>
                          </a:solidFill>
                          <a:latin typeface="微軟正黑體" panose="020B0604030504040204" pitchFamily="34" charset="-120"/>
                          <a:ea typeface="微軟正黑體" panose="020B0604030504040204" pitchFamily="34" charset="-120"/>
                        </a:rPr>
                        <a:t>行動通訊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b="1" dirty="0">
                          <a:solidFill>
                            <a:schemeClr val="bg1"/>
                          </a:solidFill>
                          <a:latin typeface="微軟正黑體" panose="020B0604030504040204" pitchFamily="34" charset="-120"/>
                          <a:ea typeface="微軟正黑體" panose="020B0604030504040204" pitchFamily="34" charset="-120"/>
                        </a:rPr>
                        <a:t>衛星通訊</a:t>
                      </a:r>
                      <a:r>
                        <a:rPr lang="en-US" altLang="zh-TW" sz="1800" b="1" dirty="0">
                          <a:solidFill>
                            <a:schemeClr val="bg1"/>
                          </a:solidFill>
                          <a:latin typeface="微軟正黑體" panose="020B0604030504040204" pitchFamily="34" charset="-120"/>
                          <a:ea typeface="微軟正黑體" panose="020B0604030504040204" pitchFamily="34" charset="-120"/>
                        </a:rPr>
                        <a:t>(</a:t>
                      </a:r>
                      <a:r>
                        <a:rPr lang="zh-TW" altLang="en-US" sz="1800" b="1" dirty="0">
                          <a:solidFill>
                            <a:schemeClr val="bg1"/>
                          </a:solidFill>
                          <a:latin typeface="微軟正黑體" panose="020B0604030504040204" pitchFamily="34" charset="-120"/>
                          <a:ea typeface="微軟正黑體" panose="020B0604030504040204" pitchFamily="34" charset="-120"/>
                        </a:rPr>
                        <a:t>含</a:t>
                      </a:r>
                      <a:r>
                        <a:rPr lang="en-US" altLang="zh-TW" sz="1800" b="1" dirty="0">
                          <a:solidFill>
                            <a:schemeClr val="bg1"/>
                          </a:solidFill>
                          <a:latin typeface="微軟正黑體" panose="020B0604030504040204" pitchFamily="34" charset="-120"/>
                          <a:ea typeface="微軟正黑體" panose="020B0604030504040204" pitchFamily="34" charset="-120"/>
                        </a:rPr>
                        <a:t>NTN)</a:t>
                      </a:r>
                      <a:endParaRPr lang="zh-TW" altLang="en-US" sz="1800" b="1" dirty="0">
                        <a:solidFill>
                          <a:schemeClr val="bg1"/>
                        </a:solidFill>
                        <a:latin typeface="微軟正黑體" panose="020B0604030504040204" pitchFamily="34" charset="-120"/>
                        <a:ea typeface="微軟正黑體" panose="020B0604030504040204" pitchFamily="34" charset="-12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TW" altLang="en-US" sz="1800" b="1" dirty="0">
                          <a:solidFill>
                            <a:schemeClr val="bg1"/>
                          </a:solidFill>
                          <a:latin typeface="微軟正黑體" panose="020B0604030504040204" pitchFamily="34" charset="-120"/>
                          <a:ea typeface="微軟正黑體" panose="020B0604030504040204" pitchFamily="34" charset="-120"/>
                        </a:rPr>
                        <a:t>全光通訊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58239054"/>
                  </a:ext>
                </a:extLst>
              </a:tr>
              <a:tr h="1992694">
                <a:tc>
                  <a:txBody>
                    <a:bodyPr/>
                    <a:lstStyle/>
                    <a:p>
                      <a:pPr algn="ctr"/>
                      <a:r>
                        <a:rPr lang="zh-TW" altLang="en-US" sz="1800" b="1" dirty="0">
                          <a:solidFill>
                            <a:schemeClr val="tx1"/>
                          </a:solidFill>
                          <a:latin typeface="微軟正黑體" panose="020B0604030504040204" pitchFamily="34" charset="-120"/>
                          <a:ea typeface="微軟正黑體" panose="020B0604030504040204" pitchFamily="34" charset="-120"/>
                        </a:rPr>
                        <a:t>申請</a:t>
                      </a:r>
                      <a:endParaRPr lang="en-US" altLang="zh-TW" sz="1800" b="1" dirty="0">
                        <a:solidFill>
                          <a:schemeClr val="tx1"/>
                        </a:solidFill>
                        <a:latin typeface="微軟正黑體" panose="020B0604030504040204" pitchFamily="34" charset="-120"/>
                        <a:ea typeface="微軟正黑體" panose="020B0604030504040204" pitchFamily="34" charset="-120"/>
                      </a:endParaRPr>
                    </a:p>
                    <a:p>
                      <a:pPr algn="ctr"/>
                      <a:r>
                        <a:rPr lang="zh-TW" altLang="en-US" sz="1800" b="1" dirty="0">
                          <a:solidFill>
                            <a:schemeClr val="tx1"/>
                          </a:solidFill>
                          <a:latin typeface="微軟正黑體" panose="020B0604030504040204" pitchFamily="34" charset="-120"/>
                          <a:ea typeface="微軟正黑體" panose="020B0604030504040204" pitchFamily="34" charset="-120"/>
                        </a:rPr>
                        <a:t>技術</a:t>
                      </a:r>
                      <a:endParaRPr lang="en-US" altLang="zh-TW" sz="1800" b="1" dirty="0">
                        <a:solidFill>
                          <a:schemeClr val="tx1"/>
                        </a:solidFill>
                        <a:latin typeface="微軟正黑體" panose="020B0604030504040204" pitchFamily="34" charset="-120"/>
                        <a:ea typeface="微軟正黑體" panose="020B0604030504040204" pitchFamily="34" charset="-120"/>
                      </a:endParaRPr>
                    </a:p>
                    <a:p>
                      <a:pPr algn="ctr"/>
                      <a:r>
                        <a:rPr lang="zh-TW" altLang="en-US" sz="1800" b="1" dirty="0">
                          <a:solidFill>
                            <a:schemeClr val="tx1"/>
                          </a:solidFill>
                          <a:latin typeface="微軟正黑體" panose="020B0604030504040204" pitchFamily="34" charset="-120"/>
                          <a:ea typeface="微軟正黑體" panose="020B0604030504040204" pitchFamily="34" charset="-120"/>
                        </a:rPr>
                        <a:t>類別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射頻</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基頻晶片</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基地台元件</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模組</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基地台系統</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含軟硬體</a:t>
                      </a:r>
                      <a:r>
                        <a:rPr lang="en-US" altLang="zh-TW" sz="1600" b="0" dirty="0">
                          <a:solidFill>
                            <a:schemeClr val="tx1"/>
                          </a:solidFill>
                          <a:latin typeface="微軟正黑體" panose="020B0604030504040204" pitchFamily="34" charset="-120"/>
                          <a:ea typeface="微軟正黑體" panose="020B0604030504040204" pitchFamily="34" charset="-120"/>
                        </a:rPr>
                        <a:t>)</a:t>
                      </a:r>
                    </a:p>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核心網</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網路管理系統</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marR="0" lvl="0" indent="-342900" algn="just"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dirty="0">
                          <a:solidFill>
                            <a:schemeClr val="tx1"/>
                          </a:solidFill>
                          <a:latin typeface="微軟正黑體" panose="020B0604030504040204" pitchFamily="34" charset="-120"/>
                          <a:ea typeface="微軟正黑體" panose="020B0604030504040204" pitchFamily="34" charset="-120"/>
                        </a:rPr>
                        <a:t>新興應用技術</a:t>
                      </a:r>
                      <a:r>
                        <a:rPr lang="en-US" altLang="zh-TW" sz="1600" b="0" baseline="30000" dirty="0">
                          <a:solidFill>
                            <a:schemeClr val="tx1"/>
                          </a:solidFill>
                          <a:latin typeface="微軟正黑體" panose="020B0604030504040204" pitchFamily="34" charset="-120"/>
                          <a:ea typeface="微軟正黑體" panose="020B0604030504040204" pitchFamily="34" charset="-120"/>
                        </a:rPr>
                        <a:t>*3</a:t>
                      </a:r>
                      <a:endParaRPr lang="en-US" altLang="zh-TW" sz="1600" b="0" kern="120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網路端到端系統整合與場域驗證</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marR="0" lvl="0" indent="-342900" algn="just"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dirty="0">
                          <a:solidFill>
                            <a:schemeClr val="tx1"/>
                          </a:solidFill>
                          <a:latin typeface="微軟正黑體" panose="020B0604030504040204" pitchFamily="34" charset="-120"/>
                          <a:ea typeface="微軟正黑體" panose="020B0604030504040204" pitchFamily="34" charset="-120"/>
                        </a:rPr>
                        <a:t>基礎材料</a:t>
                      </a:r>
                      <a:r>
                        <a:rPr lang="en-US" altLang="zh-TW" sz="1600" b="0" baseline="30000" dirty="0">
                          <a:solidFill>
                            <a:schemeClr val="tx1"/>
                          </a:solidFill>
                          <a:latin typeface="微軟正黑體" panose="020B0604030504040204" pitchFamily="34" charset="-120"/>
                          <a:ea typeface="微軟正黑體" panose="020B0604030504040204" pitchFamily="34" charset="-12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marR="0" lvl="0" indent="-342900" algn="l"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dirty="0">
                          <a:solidFill>
                            <a:schemeClr val="tx1"/>
                          </a:solidFill>
                          <a:latin typeface="微軟正黑體" panose="020B0604030504040204" pitchFamily="34" charset="-120"/>
                          <a:ea typeface="微軟正黑體" panose="020B0604030504040204" pitchFamily="34" charset="-120"/>
                        </a:rPr>
                        <a:t>衛星通訊地面設備</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模組</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marR="0" lvl="0" indent="-342900" algn="l"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kern="1200" dirty="0">
                          <a:solidFill>
                            <a:schemeClr val="tx1"/>
                          </a:solidFill>
                          <a:latin typeface="微軟正黑體" panose="020B0604030504040204" pitchFamily="34" charset="-120"/>
                          <a:ea typeface="微軟正黑體" panose="020B0604030504040204" pitchFamily="34" charset="-120"/>
                        </a:rPr>
                        <a:t>衛星通訊晶片</a:t>
                      </a:r>
                      <a:r>
                        <a:rPr lang="en-US" altLang="zh-TW" sz="1600" b="0" dirty="0">
                          <a:solidFill>
                            <a:schemeClr val="tx1"/>
                          </a:solidFill>
                          <a:latin typeface="微軟正黑體" panose="020B0604030504040204" pitchFamily="34" charset="-120"/>
                          <a:ea typeface="微軟正黑體" panose="020B0604030504040204" pitchFamily="34" charset="-120"/>
                        </a:rPr>
                        <a:t>/</a:t>
                      </a:r>
                      <a:r>
                        <a:rPr lang="zh-TW" altLang="en-US" sz="1600" b="0" dirty="0">
                          <a:solidFill>
                            <a:schemeClr val="tx1"/>
                          </a:solidFill>
                          <a:latin typeface="微軟正黑體" panose="020B0604030504040204" pitchFamily="34" charset="-120"/>
                          <a:ea typeface="微軟正黑體" panose="020B0604030504040204" pitchFamily="34" charset="-120"/>
                        </a:rPr>
                        <a:t>零組件</a:t>
                      </a:r>
                      <a:endParaRPr lang="en-US" altLang="zh-TW" sz="1600" b="0" kern="1200" dirty="0">
                        <a:solidFill>
                          <a:schemeClr val="tx1"/>
                        </a:solidFill>
                        <a:latin typeface="微軟正黑體" panose="020B0604030504040204" pitchFamily="34" charset="-120"/>
                        <a:ea typeface="微軟正黑體" panose="020B0604030504040204" pitchFamily="34" charset="-120"/>
                      </a:endParaRPr>
                    </a:p>
                    <a:p>
                      <a:pPr marL="342900" marR="0" lvl="0" indent="-342900" algn="l"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kern="1200" dirty="0">
                          <a:solidFill>
                            <a:schemeClr val="tx1"/>
                          </a:solidFill>
                          <a:latin typeface="微軟正黑體" panose="020B0604030504040204" pitchFamily="34" charset="-120"/>
                          <a:ea typeface="微軟正黑體" panose="020B0604030504040204" pitchFamily="34" charset="-120"/>
                        </a:rPr>
                        <a:t>衛星通訊酬載</a:t>
                      </a:r>
                      <a:r>
                        <a:rPr lang="en-US" altLang="zh-TW" sz="1600" b="0" baseline="30000" dirty="0">
                          <a:solidFill>
                            <a:schemeClr val="tx1"/>
                          </a:solidFill>
                          <a:latin typeface="微軟正黑體" panose="020B0604030504040204" pitchFamily="34" charset="-120"/>
                          <a:ea typeface="微軟正黑體" panose="020B0604030504040204" pitchFamily="34" charset="-120"/>
                        </a:rPr>
                        <a:t>*4</a:t>
                      </a:r>
                    </a:p>
                    <a:p>
                      <a:pPr marL="342900" marR="0" lvl="0" indent="-342900" algn="l"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dirty="0">
                          <a:solidFill>
                            <a:schemeClr val="tx1"/>
                          </a:solidFill>
                          <a:latin typeface="微軟正黑體" panose="020B0604030504040204" pitchFamily="34" charset="-120"/>
                          <a:ea typeface="微軟正黑體" panose="020B0604030504040204" pitchFamily="34" charset="-120"/>
                        </a:rPr>
                        <a:t>應用系統整合與場域驗證</a:t>
                      </a:r>
                      <a:endParaRPr lang="en-US" altLang="zh-TW" sz="1600" b="0" kern="1200" dirty="0">
                        <a:solidFill>
                          <a:schemeClr val="tx1"/>
                        </a:solidFill>
                        <a:latin typeface="微軟正黑體" panose="020B0604030504040204" pitchFamily="34" charset="-120"/>
                        <a:ea typeface="微軟正黑體" panose="020B0604030504040204" pitchFamily="34" charset="-120"/>
                      </a:endParaRPr>
                    </a:p>
                    <a:p>
                      <a:pPr marL="342900" indent="-342900" algn="l" defTabSz="914400" rtl="0" eaLnBrk="1" latinLnBrk="0" hangingPunct="1">
                        <a:spcBef>
                          <a:spcPts val="600"/>
                        </a:spcBef>
                        <a:buFont typeface="+mj-lt"/>
                        <a:buAutoNum type="arabicPeriod"/>
                      </a:pPr>
                      <a:r>
                        <a:rPr lang="zh-TW" altLang="en-US" sz="1600" b="0" kern="1200" dirty="0">
                          <a:solidFill>
                            <a:schemeClr val="tx1"/>
                          </a:solidFill>
                          <a:latin typeface="微軟正黑體" panose="020B0604030504040204" pitchFamily="34" charset="-120"/>
                          <a:ea typeface="微軟正黑體" panose="020B0604030504040204" pitchFamily="34" charset="-120"/>
                        </a:rPr>
                        <a:t>衛星本體與次系統</a:t>
                      </a:r>
                      <a:r>
                        <a:rPr lang="zh-TW" altLang="en-US" sz="1600" b="0" kern="1200" baseline="30000" dirty="0">
                          <a:solidFill>
                            <a:schemeClr val="tx1"/>
                          </a:solidFill>
                          <a:latin typeface="微軟正黑體" panose="020B0604030504040204" pitchFamily="34" charset="-120"/>
                          <a:ea typeface="微軟正黑體" panose="020B0604030504040204" pitchFamily="34" charset="-120"/>
                        </a:rPr>
                        <a:t>*</a:t>
                      </a:r>
                      <a:r>
                        <a:rPr lang="en-US" altLang="zh-TW" sz="1600" b="0" kern="1200" baseline="30000" dirty="0">
                          <a:solidFill>
                            <a:schemeClr val="tx1"/>
                          </a:solidFill>
                          <a:latin typeface="微軟正黑體" panose="020B0604030504040204" pitchFamily="34" charset="-120"/>
                          <a:ea typeface="微軟正黑體" panose="020B0604030504040204" pitchFamily="34" charset="-120"/>
                        </a:rPr>
                        <a:t>2</a:t>
                      </a:r>
                    </a:p>
                    <a:p>
                      <a:pPr marL="342900" marR="0" lvl="0" indent="-342900" algn="l" defTabSz="914400" rtl="0" eaLnBrk="1" fontAlgn="auto" latinLnBrk="0" hangingPunct="1">
                        <a:lnSpc>
                          <a:spcPct val="100000"/>
                        </a:lnSpc>
                        <a:spcBef>
                          <a:spcPts val="600"/>
                        </a:spcBef>
                        <a:spcAft>
                          <a:spcPts val="0"/>
                        </a:spcAft>
                        <a:buClrTx/>
                        <a:buSzTx/>
                        <a:buFont typeface="+mj-lt"/>
                        <a:buAutoNum type="arabicPeriod"/>
                        <a:tabLst/>
                        <a:defRPr/>
                      </a:pPr>
                      <a:r>
                        <a:rPr lang="zh-TW" altLang="en-US" sz="1600" b="0" kern="1200" dirty="0">
                          <a:solidFill>
                            <a:schemeClr val="tx1"/>
                          </a:solidFill>
                          <a:latin typeface="微軟正黑體" panose="020B0604030504040204" pitchFamily="34" charset="-120"/>
                          <a:ea typeface="微軟正黑體" panose="020B0604030504040204" pitchFamily="34" charset="-120"/>
                        </a:rPr>
                        <a:t>基礎材料</a:t>
                      </a:r>
                      <a:r>
                        <a:rPr lang="en-US" altLang="zh-TW" sz="1600" b="0" kern="1200" baseline="30000" dirty="0">
                          <a:solidFill>
                            <a:schemeClr val="tx1"/>
                          </a:solidFill>
                          <a:latin typeface="微軟正黑體" panose="020B0604030504040204" pitchFamily="34" charset="-120"/>
                          <a:ea typeface="微軟正黑體" panose="020B0604030504040204" pitchFamily="34" charset="-12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全光網路</a:t>
                      </a:r>
                      <a:r>
                        <a:rPr lang="en-US" altLang="zh-TW" sz="1600" b="0" dirty="0">
                          <a:solidFill>
                            <a:schemeClr val="tx1"/>
                          </a:solidFill>
                          <a:latin typeface="微軟正黑體" panose="020B0604030504040204" pitchFamily="34" charset="-120"/>
                          <a:ea typeface="微軟正黑體" panose="020B0604030504040204" pitchFamily="34" charset="-120"/>
                        </a:rPr>
                        <a:t>(APN)</a:t>
                      </a:r>
                      <a:r>
                        <a:rPr lang="zh-TW" altLang="en-US" sz="1600" b="0" dirty="0">
                          <a:solidFill>
                            <a:schemeClr val="tx1"/>
                          </a:solidFill>
                          <a:latin typeface="微軟正黑體" panose="020B0604030504040204" pitchFamily="34" charset="-120"/>
                          <a:ea typeface="微軟正黑體" panose="020B0604030504040204" pitchFamily="34" charset="-120"/>
                        </a:rPr>
                        <a:t>傳輸與交換設備</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dirty="0">
                          <a:solidFill>
                            <a:schemeClr val="tx1"/>
                          </a:solidFill>
                          <a:latin typeface="微軟正黑體" panose="020B0604030504040204" pitchFamily="34" charset="-120"/>
                          <a:ea typeface="微軟正黑體" panose="020B0604030504040204" pitchFamily="34" charset="-120"/>
                        </a:rPr>
                        <a:t>開放式資料中心基礎</a:t>
                      </a:r>
                      <a:r>
                        <a:rPr lang="en-US" altLang="zh-TW" sz="1600" b="0" dirty="0">
                          <a:solidFill>
                            <a:schemeClr val="tx1"/>
                          </a:solidFill>
                          <a:latin typeface="微軟正黑體" panose="020B0604030504040204" pitchFamily="34" charset="-120"/>
                          <a:ea typeface="微軟正黑體" panose="020B0604030504040204" pitchFamily="34" charset="-120"/>
                        </a:rPr>
                        <a:t>(DCI)</a:t>
                      </a:r>
                      <a:r>
                        <a:rPr lang="zh-TW" altLang="en-US" sz="1600" b="0" dirty="0">
                          <a:solidFill>
                            <a:schemeClr val="tx1"/>
                          </a:solidFill>
                          <a:latin typeface="微軟正黑體" panose="020B0604030504040204" pitchFamily="34" charset="-120"/>
                          <a:ea typeface="微軟正黑體" panose="020B0604030504040204" pitchFamily="34" charset="-120"/>
                        </a:rPr>
                        <a:t>架構</a:t>
                      </a:r>
                      <a:endParaRPr lang="en-US" altLang="zh-TW" sz="1600" b="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kern="1200" dirty="0">
                          <a:solidFill>
                            <a:schemeClr val="tx1"/>
                          </a:solidFill>
                          <a:latin typeface="微軟正黑體" panose="020B0604030504040204" pitchFamily="34" charset="-120"/>
                          <a:ea typeface="微軟正黑體" panose="020B0604030504040204" pitchFamily="34" charset="-120"/>
                        </a:rPr>
                        <a:t>智慧光網路控制與管理軟體 </a:t>
                      </a:r>
                      <a:endParaRPr lang="en-US" altLang="zh-TW" sz="1600" b="0" kern="1200" dirty="0">
                        <a:solidFill>
                          <a:schemeClr val="tx1"/>
                        </a:solidFill>
                        <a:latin typeface="微軟正黑體" panose="020B0604030504040204" pitchFamily="34" charset="-120"/>
                        <a:ea typeface="微軟正黑體" panose="020B0604030504040204" pitchFamily="34" charset="-120"/>
                      </a:endParaRPr>
                    </a:p>
                    <a:p>
                      <a:pPr marL="342900" indent="-342900" algn="just">
                        <a:spcBef>
                          <a:spcPts val="600"/>
                        </a:spcBef>
                        <a:buFont typeface="+mj-lt"/>
                        <a:buAutoNum type="arabicPeriod"/>
                      </a:pPr>
                      <a:r>
                        <a:rPr lang="zh-TW" altLang="en-US" sz="1600" b="0" kern="1200" dirty="0">
                          <a:solidFill>
                            <a:schemeClr val="tx1"/>
                          </a:solidFill>
                          <a:latin typeface="微軟正黑體" panose="020B0604030504040204" pitchFamily="34" charset="-120"/>
                          <a:ea typeface="微軟正黑體" panose="020B0604030504040204" pitchFamily="34" charset="-120"/>
                        </a:rPr>
                        <a:t>矽光通訊相關元件、模組或材料</a:t>
                      </a:r>
                      <a:endParaRPr lang="zh-TW" altLang="en-US" sz="1600" b="0" kern="1200" dirty="0">
                        <a:solidFill>
                          <a:schemeClr val="tx1"/>
                        </a:solidFill>
                        <a:latin typeface="微軟正黑體" panose="020B0604030504040204" pitchFamily="34" charset="-120"/>
                        <a:ea typeface="微軟正黑體" panose="020B0604030504040204" pitchFamily="34" charset="-120"/>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8844255"/>
                  </a:ext>
                </a:extLst>
              </a:tr>
            </a:tbl>
          </a:graphicData>
        </a:graphic>
      </p:graphicFrame>
      <p:sp>
        <p:nvSpPr>
          <p:cNvPr id="7" name="文字方塊 6">
            <a:extLst>
              <a:ext uri="{FF2B5EF4-FFF2-40B4-BE49-F238E27FC236}">
                <a16:creationId xmlns:a16="http://schemas.microsoft.com/office/drawing/2014/main" id="{B6162B0E-469A-B8B9-E6AA-3B49B54F9F42}"/>
              </a:ext>
            </a:extLst>
          </p:cNvPr>
          <p:cNvSpPr txBox="1"/>
          <p:nvPr/>
        </p:nvSpPr>
        <p:spPr>
          <a:xfrm>
            <a:off x="1664714" y="5608757"/>
            <a:ext cx="9069319" cy="954107"/>
          </a:xfrm>
          <a:prstGeom prst="rect">
            <a:avLst/>
          </a:prstGeom>
          <a:noFill/>
        </p:spPr>
        <p:txBody>
          <a:bodyPr wrap="square">
            <a:spAutoFit/>
          </a:bodyPr>
          <a:lstStyle/>
          <a:p>
            <a:r>
              <a:rPr lang="zh-TW" altLang="en-US" sz="1400" dirty="0">
                <a:latin typeface="微軟正黑體" panose="020B0604030504040204" pitchFamily="34" charset="-120"/>
                <a:ea typeface="微軟正黑體" panose="020B0604030504040204" pitchFamily="34" charset="-120"/>
              </a:rPr>
              <a:t>註 </a:t>
            </a:r>
            <a:r>
              <a:rPr lang="en-US" altLang="zh-TW" sz="1400" dirty="0">
                <a:latin typeface="微軟正黑體" panose="020B0604030504040204" pitchFamily="34" charset="-120"/>
                <a:ea typeface="微軟正黑體" panose="020B0604030504040204" pitchFamily="34" charset="-120"/>
              </a:rPr>
              <a:t>1: </a:t>
            </a:r>
            <a:r>
              <a:rPr lang="zh-TW" altLang="en-US" sz="1400" dirty="0">
                <a:latin typeface="微軟正黑體" panose="020B0604030504040204" pitchFamily="34" charset="-120"/>
                <a:ea typeface="微軟正黑體" panose="020B0604030504040204" pitchFamily="34" charset="-120"/>
              </a:rPr>
              <a:t>如 </a:t>
            </a:r>
            <a:r>
              <a:rPr lang="en-US" altLang="zh-TW" sz="1400" dirty="0">
                <a:latin typeface="微軟正黑體" panose="020B0604030504040204" pitchFamily="34" charset="-120"/>
                <a:ea typeface="微軟正黑體" panose="020B0604030504040204" pitchFamily="34" charset="-120"/>
              </a:rPr>
              <a:t>III-V</a:t>
            </a:r>
            <a:r>
              <a:rPr lang="zh-TW" altLang="en-US" sz="1400" dirty="0">
                <a:latin typeface="微軟正黑體" panose="020B0604030504040204" pitchFamily="34" charset="-120"/>
                <a:ea typeface="微軟正黑體" panose="020B0604030504040204" pitchFamily="34" charset="-120"/>
              </a:rPr>
              <a:t>半導體材料、散熱</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封裝介電材料 </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等</a:t>
            </a:r>
            <a:endParaRPr lang="en-US" altLang="zh-TW" sz="1400"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註</a:t>
            </a:r>
            <a:r>
              <a:rPr lang="en-US" altLang="zh-TW" sz="1400" dirty="0">
                <a:latin typeface="微軟正黑體" panose="020B0604030504040204" pitchFamily="34" charset="-120"/>
                <a:ea typeface="微軟正黑體" panose="020B0604030504040204" pitchFamily="34" charset="-120"/>
              </a:rPr>
              <a:t> 2:</a:t>
            </a:r>
            <a:r>
              <a:rPr lang="zh-TW" altLang="en-US" sz="1400" dirty="0">
                <a:latin typeface="微軟正黑體" panose="020B0604030504040204" pitchFamily="34" charset="-120"/>
                <a:ea typeface="微軟正黑體" panose="020B0604030504040204" pitchFamily="34" charset="-120"/>
              </a:rPr>
              <a:t> 包含通訊酬載次系統以外的次系統，如電源控制、姿態控制、熱控、機構等。</a:t>
            </a:r>
            <a:endParaRPr lang="en-US" altLang="zh-TW" sz="1400"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註</a:t>
            </a:r>
            <a:r>
              <a:rPr lang="en-US" altLang="zh-TW" sz="1400" dirty="0">
                <a:latin typeface="微軟正黑體" panose="020B0604030504040204" pitchFamily="34" charset="-120"/>
                <a:ea typeface="微軟正黑體" panose="020B0604030504040204" pitchFamily="34" charset="-120"/>
              </a:rPr>
              <a:t> 3:</a:t>
            </a:r>
            <a:r>
              <a:rPr lang="zh-TW" altLang="en-US" sz="1400" dirty="0">
                <a:latin typeface="微軟正黑體" panose="020B0604030504040204" pitchFamily="34" charset="-120"/>
                <a:ea typeface="微軟正黑體" panose="020B0604030504040204" pitchFamily="34" charset="-120"/>
              </a:rPr>
              <a:t> 如 通訊與感測融合</a:t>
            </a:r>
            <a:r>
              <a:rPr lang="zh-TW" altLang="en-US" sz="1400" kern="1200" dirty="0">
                <a:solidFill>
                  <a:schemeClr val="tx1"/>
                </a:solidFill>
                <a:latin typeface="微軟正黑體" panose="020B0604030504040204" pitchFamily="34" charset="-120"/>
                <a:ea typeface="微軟正黑體" panose="020B0604030504040204" pitchFamily="34" charset="-120"/>
              </a:rPr>
              <a:t>、</a:t>
            </a:r>
            <a:r>
              <a:rPr lang="en-US" altLang="zh-TW" sz="1400" kern="1200" dirty="0">
                <a:solidFill>
                  <a:schemeClr val="tx1"/>
                </a:solidFill>
                <a:latin typeface="微軟正黑體" panose="020B0604030504040204" pitchFamily="34" charset="-120"/>
                <a:ea typeface="微軟正黑體" panose="020B0604030504040204" pitchFamily="34" charset="-120"/>
              </a:rPr>
              <a:t>AI</a:t>
            </a:r>
            <a:r>
              <a:rPr lang="zh-TW" altLang="en-US" sz="1400" kern="1200" dirty="0">
                <a:solidFill>
                  <a:schemeClr val="tx1"/>
                </a:solidFill>
                <a:latin typeface="微軟正黑體" panose="020B0604030504040204" pitchFamily="34" charset="-120"/>
                <a:ea typeface="微軟正黑體" panose="020B0604030504040204" pitchFamily="34" charset="-120"/>
              </a:rPr>
              <a:t> 原生網路等</a:t>
            </a:r>
            <a:r>
              <a:rPr lang="zh-TW" altLang="en-US" sz="1400" dirty="0">
                <a:latin typeface="微軟正黑體" panose="020B0604030504040204" pitchFamily="34" charset="-120"/>
                <a:ea typeface="微軟正黑體" panose="020B0604030504040204" pitchFamily="34" charset="-120"/>
              </a:rPr>
              <a:t>新興技術 </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等</a:t>
            </a:r>
            <a:endParaRPr lang="en-US" altLang="zh-TW" sz="1400" dirty="0">
              <a:latin typeface="微軟正黑體" panose="020B0604030504040204" pitchFamily="34" charset="-120"/>
              <a:ea typeface="微軟正黑體" panose="020B0604030504040204" pitchFamily="34" charset="-120"/>
            </a:endParaRPr>
          </a:p>
          <a:p>
            <a:r>
              <a:rPr lang="zh-TW" altLang="en-US" sz="1400" dirty="0">
                <a:latin typeface="微軟正黑體" panose="020B0604030504040204" pitchFamily="34" charset="-120"/>
                <a:ea typeface="微軟正黑體" panose="020B0604030504040204" pitchFamily="34" charset="-120"/>
              </a:rPr>
              <a:t>註 </a:t>
            </a:r>
            <a:r>
              <a:rPr lang="en-US" altLang="zh-TW" sz="1400" dirty="0">
                <a:latin typeface="微軟正黑體" panose="020B0604030504040204" pitchFamily="34" charset="-120"/>
                <a:ea typeface="微軟正黑體" panose="020B0604030504040204" pitchFamily="34" charset="-120"/>
              </a:rPr>
              <a:t>4: </a:t>
            </a:r>
            <a:r>
              <a:rPr lang="zh-TW" altLang="en-US" sz="1400" dirty="0">
                <a:latin typeface="微軟正黑體" panose="020B0604030504040204" pitchFamily="34" charset="-120"/>
                <a:ea typeface="微軟正黑體" panose="020B0604030504040204" pitchFamily="34" charset="-120"/>
              </a:rPr>
              <a:t>如 衛星</a:t>
            </a:r>
            <a:r>
              <a:rPr lang="zh-TW" altLang="en-US" sz="1400" kern="1200" dirty="0">
                <a:solidFill>
                  <a:schemeClr val="tx1"/>
                </a:solidFill>
                <a:latin typeface="微軟正黑體" panose="020B0604030504040204" pitchFamily="34" charset="-120"/>
                <a:ea typeface="微軟正黑體" panose="020B0604030504040204" pitchFamily="34" charset="-120"/>
              </a:rPr>
              <a:t>通訊酬載、</a:t>
            </a:r>
            <a:r>
              <a:rPr lang="en-US" altLang="zh-TW" sz="1400" kern="1200" dirty="0">
                <a:solidFill>
                  <a:schemeClr val="tx1"/>
                </a:solidFill>
                <a:latin typeface="微軟正黑體" panose="020B0604030504040204" pitchFamily="34" charset="-120"/>
                <a:ea typeface="微軟正黑體" panose="020B0604030504040204" pitchFamily="34" charset="-120"/>
              </a:rPr>
              <a:t> NTN</a:t>
            </a:r>
            <a:r>
              <a:rPr lang="zh-TW" altLang="en-US" sz="1400" kern="1200" dirty="0">
                <a:solidFill>
                  <a:schemeClr val="tx1"/>
                </a:solidFill>
                <a:latin typeface="微軟正黑體" panose="020B0604030504040204" pitchFamily="34" charset="-120"/>
                <a:ea typeface="微軟正黑體" panose="020B0604030504040204" pitchFamily="34" charset="-120"/>
              </a:rPr>
              <a:t>基地台</a:t>
            </a:r>
            <a:r>
              <a:rPr lang="zh-TW" altLang="en-US" sz="1400" dirty="0">
                <a:latin typeface="微軟正黑體" panose="020B0604030504040204" pitchFamily="34" charset="-120"/>
                <a:ea typeface="微軟正黑體" panose="020B0604030504040204" pitchFamily="34" charset="-120"/>
              </a:rPr>
              <a:t>、</a:t>
            </a:r>
            <a:r>
              <a:rPr lang="zh-TW" altLang="en-US" sz="1400" kern="1200" dirty="0">
                <a:solidFill>
                  <a:schemeClr val="tx1"/>
                </a:solidFill>
                <a:latin typeface="微軟正黑體" panose="020B0604030504040204" pitchFamily="34" charset="-120"/>
                <a:ea typeface="微軟正黑體" panose="020B0604030504040204" pitchFamily="34" charset="-120"/>
              </a:rPr>
              <a:t>回傳鏈路</a:t>
            </a:r>
            <a:r>
              <a:rPr lang="zh-TW" altLang="en-US" sz="1400" dirty="0">
                <a:latin typeface="微軟正黑體" panose="020B0604030504040204" pitchFamily="34" charset="-120"/>
                <a:ea typeface="微軟正黑體" panose="020B0604030504040204" pitchFamily="34" charset="-120"/>
              </a:rPr>
              <a:t> </a:t>
            </a:r>
            <a:r>
              <a:rPr lang="en-US" altLang="zh-TW" sz="1400" dirty="0">
                <a:latin typeface="微軟正黑體" panose="020B0604030504040204" pitchFamily="34" charset="-120"/>
                <a:ea typeface="微軟正黑體" panose="020B0604030504040204" pitchFamily="34" charset="-120"/>
              </a:rPr>
              <a:t>…</a:t>
            </a:r>
            <a:r>
              <a:rPr lang="zh-TW" altLang="en-US" sz="1400" dirty="0">
                <a:latin typeface="微軟正黑體" panose="020B0604030504040204" pitchFamily="34" charset="-120"/>
                <a:ea typeface="微軟正黑體" panose="020B0604030504040204" pitchFamily="34" charset="-120"/>
              </a:rPr>
              <a:t>等</a:t>
            </a:r>
            <a:endParaRPr lang="en-US" altLang="zh-TW" sz="1400" kern="1200" dirty="0">
              <a:solidFill>
                <a:schemeClr val="tx1"/>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2668618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三、</a:t>
            </a:r>
            <a:r>
              <a:rPr lang="zh-TW" altLang="en-US" sz="4400" dirty="0"/>
              <a:t>申請對象、資格及注意事項</a:t>
            </a:r>
            <a:endParaRPr lang="zh-TW" altLang="en-US" dirty="0"/>
          </a:p>
        </p:txBody>
      </p:sp>
      <p:sp>
        <p:nvSpPr>
          <p:cNvPr id="5" name="內容版面配置區 4">
            <a:extLst>
              <a:ext uri="{FF2B5EF4-FFF2-40B4-BE49-F238E27FC236}">
                <a16:creationId xmlns:a16="http://schemas.microsoft.com/office/drawing/2014/main" id="{BB344C2F-4F27-4F4A-9B84-8293CFD0544B}"/>
              </a:ext>
            </a:extLst>
          </p:cNvPr>
          <p:cNvSpPr>
            <a:spLocks noGrp="1"/>
          </p:cNvSpPr>
          <p:nvPr>
            <p:ph idx="1"/>
          </p:nvPr>
        </p:nvSpPr>
        <p:spPr>
          <a:xfrm>
            <a:off x="669851" y="1201479"/>
            <a:ext cx="10866476" cy="4954771"/>
          </a:xfrm>
        </p:spPr>
        <p:txBody>
          <a:bodyPr>
            <a:normAutofit/>
          </a:bodyPr>
          <a:lstStyle/>
          <a:p>
            <a:pPr algn="just">
              <a:lnSpc>
                <a:spcPct val="100000"/>
              </a:lnSpc>
              <a:spcBef>
                <a:spcPts val="1200"/>
              </a:spcBef>
            </a:pPr>
            <a:r>
              <a:rPr lang="zh-TW" altLang="zh-TW" sz="3200" dirty="0">
                <a:cs typeface="Times New Roman" panose="02020603050405020304" pitchFamily="18" charset="0"/>
              </a:rPr>
              <a:t>可由單一企業或多家企業聯合</a:t>
            </a:r>
            <a:r>
              <a:rPr lang="zh-TW" altLang="en-US" sz="3200" dirty="0">
                <a:cs typeface="Times New Roman" panose="02020603050405020304" pitchFamily="18" charset="0"/>
              </a:rPr>
              <a:t>提出</a:t>
            </a:r>
            <a:r>
              <a:rPr lang="zh-TW" altLang="zh-TW" sz="3200" dirty="0">
                <a:cs typeface="Times New Roman" panose="02020603050405020304" pitchFamily="18" charset="0"/>
              </a:rPr>
              <a:t>申請</a:t>
            </a:r>
            <a:r>
              <a:rPr lang="zh-TW" altLang="en-US" sz="3200" dirty="0">
                <a:cs typeface="Times New Roman" panose="02020603050405020304" pitchFamily="18" charset="0"/>
              </a:rPr>
              <a:t>。</a:t>
            </a:r>
            <a:endParaRPr lang="en-US" altLang="zh-TW" sz="3200" dirty="0">
              <a:cs typeface="Times New Roman" panose="02020603050405020304" pitchFamily="18" charset="0"/>
            </a:endParaRPr>
          </a:p>
          <a:p>
            <a:pPr algn="just">
              <a:lnSpc>
                <a:spcPct val="100000"/>
              </a:lnSpc>
              <a:spcBef>
                <a:spcPts val="1200"/>
              </a:spcBef>
            </a:pPr>
            <a:r>
              <a:rPr lang="zh-TW" altLang="en-US" sz="3200" dirty="0">
                <a:cs typeface="Times New Roman" panose="02020603050405020304" pitchFamily="18" charset="0"/>
              </a:rPr>
              <a:t>申請之企業應符合下列申請資格：</a:t>
            </a:r>
            <a:endParaRPr lang="en-US" altLang="zh-TW" sz="3200" dirty="0">
              <a:cs typeface="Times New Roman" panose="02020603050405020304" pitchFamily="18" charset="0"/>
            </a:endParaRPr>
          </a:p>
          <a:p>
            <a:pPr lvl="1" algn="just">
              <a:lnSpc>
                <a:spcPct val="100000"/>
              </a:lnSpc>
              <a:spcBef>
                <a:spcPts val="1200"/>
              </a:spcBef>
              <a:buFont typeface="Wingdings" panose="05000000000000000000" pitchFamily="2" charset="2"/>
              <a:buChar char="Ø"/>
            </a:pPr>
            <a:r>
              <a:rPr lang="zh-TW" altLang="en-US" sz="3200" dirty="0">
                <a:cs typeface="Times New Roman" panose="02020603050405020304" pitchFamily="18" charset="0"/>
              </a:rPr>
              <a:t>國內</a:t>
            </a:r>
            <a:r>
              <a:rPr lang="zh-TW" altLang="zh-TW" sz="3200" dirty="0">
                <a:cs typeface="Times New Roman" panose="02020603050405020304" pitchFamily="18" charset="0"/>
              </a:rPr>
              <a:t>依公司法登記成立之公司，含獨資、合夥、有限合夥事業或公司。</a:t>
            </a:r>
            <a:endParaRPr lang="en-US" altLang="zh-TW" sz="3200" dirty="0">
              <a:cs typeface="Times New Roman" panose="02020603050405020304" pitchFamily="18" charset="0"/>
            </a:endParaRPr>
          </a:p>
          <a:p>
            <a:pPr lvl="1" algn="just">
              <a:lnSpc>
                <a:spcPct val="100000"/>
              </a:lnSpc>
              <a:spcBef>
                <a:spcPts val="1200"/>
              </a:spcBef>
              <a:buFont typeface="Wingdings" panose="05000000000000000000" pitchFamily="2" charset="2"/>
              <a:buChar char="Ø"/>
            </a:pPr>
            <a:r>
              <a:rPr lang="zh-TW" altLang="zh-TW" sz="3200" dirty="0">
                <a:cs typeface="Times New Roman" panose="02020603050405020304" pitchFamily="18" charset="0"/>
              </a:rPr>
              <a:t>非屬銀行拒絕往來戶，且公司淨值</a:t>
            </a:r>
            <a:r>
              <a:rPr lang="en-US" altLang="zh-TW" sz="3200" dirty="0">
                <a:cs typeface="Times New Roman" panose="02020603050405020304" pitchFamily="18" charset="0"/>
              </a:rPr>
              <a:t>(</a:t>
            </a:r>
            <a:r>
              <a:rPr lang="zh-TW" altLang="zh-TW" sz="3200" dirty="0">
                <a:cs typeface="Times New Roman" panose="02020603050405020304" pitchFamily="18" charset="0"/>
              </a:rPr>
              <a:t>股東權益</a:t>
            </a:r>
            <a:r>
              <a:rPr lang="en-US" altLang="zh-TW" sz="3200" dirty="0">
                <a:cs typeface="Times New Roman" panose="02020603050405020304" pitchFamily="18" charset="0"/>
              </a:rPr>
              <a:t>)</a:t>
            </a:r>
            <a:r>
              <a:rPr lang="zh-TW" altLang="zh-TW" sz="3200" dirty="0">
                <a:cs typeface="Times New Roman" panose="02020603050405020304" pitchFamily="18" charset="0"/>
              </a:rPr>
              <a:t>為正值。</a:t>
            </a:r>
            <a:endParaRPr lang="en-US" altLang="zh-TW" sz="3200" dirty="0">
              <a:cs typeface="Times New Roman" panose="02020603050405020304" pitchFamily="18" charset="0"/>
            </a:endParaRPr>
          </a:p>
          <a:p>
            <a:pPr lvl="1" algn="just">
              <a:lnSpc>
                <a:spcPct val="100000"/>
              </a:lnSpc>
              <a:spcBef>
                <a:spcPts val="1200"/>
              </a:spcBef>
              <a:buFont typeface="Wingdings" panose="05000000000000000000" pitchFamily="2" charset="2"/>
              <a:buChar char="Ø"/>
            </a:pPr>
            <a:r>
              <a:rPr lang="zh-TW" altLang="zh-TW" sz="3200" dirty="0">
                <a:cs typeface="Times New Roman" panose="02020603050405020304" pitchFamily="18" charset="0"/>
              </a:rPr>
              <a:t>不得為陸資來臺投資事業；其依本部投審司陸資來臺投資事業名錄認定之。</a:t>
            </a:r>
            <a:endParaRPr lang="en-US" altLang="zh-TW" sz="3200" dirty="0">
              <a:cs typeface="Times New Roman" panose="02020603050405020304" pitchFamily="18" charset="0"/>
            </a:endParaRPr>
          </a:p>
          <a:p>
            <a:pPr algn="just">
              <a:lnSpc>
                <a:spcPct val="100000"/>
              </a:lnSpc>
              <a:spcBef>
                <a:spcPts val="1200"/>
              </a:spcBef>
            </a:pPr>
            <a:r>
              <a:rPr lang="zh-TW" altLang="zh-TW" sz="3200" dirty="0">
                <a:cs typeface="Times New Roman" panose="02020603050405020304" pitchFamily="18" charset="0"/>
              </a:rPr>
              <a:t>申請廠商應提出員工加薪規劃</a:t>
            </a:r>
            <a:r>
              <a:rPr lang="zh-TW" altLang="en-US" sz="3200" dirty="0">
                <a:cs typeface="Times New Roman" panose="02020603050405020304" pitchFamily="18" charset="0"/>
              </a:rPr>
              <a:t>。</a:t>
            </a:r>
          </a:p>
        </p:txBody>
      </p:sp>
    </p:spTree>
    <p:extLst>
      <p:ext uri="{BB962C8B-B14F-4D97-AF65-F5344CB8AC3E}">
        <p14:creationId xmlns:p14="http://schemas.microsoft.com/office/powerpoint/2010/main" val="834089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圖片 2">
            <a:extLst>
              <a:ext uri="{FF2B5EF4-FFF2-40B4-BE49-F238E27FC236}">
                <a16:creationId xmlns:a16="http://schemas.microsoft.com/office/drawing/2014/main" id="{C95EAB05-70CA-4CDF-91B0-8CF28F94CEE5}"/>
              </a:ext>
            </a:extLst>
          </p:cNvPr>
          <p:cNvPicPr>
            <a:picLocks noChangeAspect="1"/>
          </p:cNvPicPr>
          <p:nvPr/>
        </p:nvPicPr>
        <p:blipFill>
          <a:blip r:embed="rId2"/>
          <a:stretch>
            <a:fillRect/>
          </a:stretch>
        </p:blipFill>
        <p:spPr>
          <a:xfrm>
            <a:off x="871870" y="1847676"/>
            <a:ext cx="10185990" cy="3803066"/>
          </a:xfrm>
          <a:prstGeom prst="rect">
            <a:avLst/>
          </a:prstGeom>
        </p:spPr>
      </p:pic>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四、</a:t>
            </a:r>
            <a:r>
              <a:rPr lang="zh-TW" altLang="en-US" sz="4400" dirty="0"/>
              <a:t>補助科目及比例</a:t>
            </a:r>
            <a:endParaRPr lang="zh-TW" altLang="en-US" dirty="0"/>
          </a:p>
        </p:txBody>
      </p:sp>
      <p:sp>
        <p:nvSpPr>
          <p:cNvPr id="5" name="內容版面配置區 4">
            <a:extLst>
              <a:ext uri="{FF2B5EF4-FFF2-40B4-BE49-F238E27FC236}">
                <a16:creationId xmlns:a16="http://schemas.microsoft.com/office/drawing/2014/main" id="{BB344C2F-4F27-4F4A-9B84-8293CFD0544B}"/>
              </a:ext>
            </a:extLst>
          </p:cNvPr>
          <p:cNvSpPr>
            <a:spLocks noGrp="1"/>
          </p:cNvSpPr>
          <p:nvPr>
            <p:ph idx="1"/>
          </p:nvPr>
        </p:nvSpPr>
        <p:spPr>
          <a:xfrm>
            <a:off x="669851" y="1201480"/>
            <a:ext cx="10866476" cy="1031358"/>
          </a:xfrm>
        </p:spPr>
        <p:txBody>
          <a:bodyPr>
            <a:normAutofit/>
          </a:bodyPr>
          <a:lstStyle/>
          <a:p>
            <a:pPr algn="just">
              <a:lnSpc>
                <a:spcPct val="100000"/>
              </a:lnSpc>
              <a:spcBef>
                <a:spcPts val="1200"/>
              </a:spcBef>
            </a:pPr>
            <a:r>
              <a:rPr lang="zh-TW" altLang="en-US" sz="3200" dirty="0">
                <a:cs typeface="Times New Roman" panose="02020603050405020304" pitchFamily="18" charset="0"/>
              </a:rPr>
              <a:t>計畫期程：以</a:t>
            </a:r>
            <a:r>
              <a:rPr lang="zh-TW" altLang="en-US" sz="3200" dirty="0">
                <a:solidFill>
                  <a:srgbClr val="C00000"/>
                </a:solidFill>
                <a:highlight>
                  <a:srgbClr val="FFFF00"/>
                </a:highlight>
                <a:cs typeface="Times New Roman" panose="02020603050405020304" pitchFamily="18" charset="0"/>
              </a:rPr>
              <a:t>不</a:t>
            </a:r>
            <a:r>
              <a:rPr lang="zh-TW" altLang="zh-TW" sz="3200" dirty="0">
                <a:solidFill>
                  <a:srgbClr val="C00000"/>
                </a:solidFill>
                <a:highlight>
                  <a:srgbClr val="FFFF00"/>
                </a:highlight>
                <a:cs typeface="Times New Roman" panose="02020603050405020304" pitchFamily="18" charset="0"/>
              </a:rPr>
              <a:t>超過</a:t>
            </a:r>
            <a:r>
              <a:rPr lang="en-US" altLang="zh-TW" sz="3200" dirty="0">
                <a:solidFill>
                  <a:srgbClr val="C00000"/>
                </a:solidFill>
                <a:highlight>
                  <a:srgbClr val="FFFF00"/>
                </a:highlight>
                <a:cs typeface="Times New Roman" panose="02020603050405020304" pitchFamily="18" charset="0"/>
              </a:rPr>
              <a:t>3</a:t>
            </a:r>
            <a:r>
              <a:rPr lang="zh-TW" altLang="zh-TW" sz="3200" dirty="0">
                <a:solidFill>
                  <a:srgbClr val="C00000"/>
                </a:solidFill>
                <a:highlight>
                  <a:srgbClr val="FFFF00"/>
                </a:highlight>
                <a:cs typeface="Times New Roman" panose="02020603050405020304" pitchFamily="18" charset="0"/>
              </a:rPr>
              <a:t>年</a:t>
            </a:r>
            <a:r>
              <a:rPr lang="zh-TW" altLang="zh-TW" sz="3200" dirty="0">
                <a:cs typeface="Times New Roman" panose="02020603050405020304" pitchFamily="18" charset="0"/>
              </a:rPr>
              <a:t>為原則</a:t>
            </a:r>
            <a:endParaRPr lang="zh-TW" altLang="en-US" sz="3200" dirty="0">
              <a:cs typeface="Times New Roman" panose="02020603050405020304" pitchFamily="18" charset="0"/>
            </a:endParaRPr>
          </a:p>
        </p:txBody>
      </p:sp>
      <p:sp>
        <p:nvSpPr>
          <p:cNvPr id="7" name="文字方塊 6">
            <a:extLst>
              <a:ext uri="{FF2B5EF4-FFF2-40B4-BE49-F238E27FC236}">
                <a16:creationId xmlns:a16="http://schemas.microsoft.com/office/drawing/2014/main" id="{DF91B5AC-7D9C-4DAA-BB3C-6C2141D81633}"/>
              </a:ext>
            </a:extLst>
          </p:cNvPr>
          <p:cNvSpPr txBox="1"/>
          <p:nvPr/>
        </p:nvSpPr>
        <p:spPr>
          <a:xfrm>
            <a:off x="8100185" y="5003341"/>
            <a:ext cx="1439469" cy="430887"/>
          </a:xfrm>
          <a:prstGeom prst="rect">
            <a:avLst/>
          </a:prstGeom>
          <a:solidFill>
            <a:schemeClr val="bg1"/>
          </a:solidFill>
        </p:spPr>
        <p:txBody>
          <a:bodyPr wrap="square" rtlCol="0">
            <a:spAutoFit/>
          </a:bodyPr>
          <a:lstStyle/>
          <a:p>
            <a:r>
              <a:rPr lang="zh-TW" altLang="en-US" sz="2200" b="1" dirty="0">
                <a:solidFill>
                  <a:srgbClr val="7030A0"/>
                </a:solidFill>
                <a:highlight>
                  <a:srgbClr val="FFFF00"/>
                </a:highlight>
                <a:latin typeface="微軟正黑體" panose="020B0604030504040204" pitchFamily="34" charset="-120"/>
                <a:ea typeface="微軟正黑體" panose="020B0604030504040204" pitchFamily="34" charset="-120"/>
              </a:rPr>
              <a:t>差旅費</a:t>
            </a:r>
          </a:p>
        </p:txBody>
      </p:sp>
      <p:sp>
        <p:nvSpPr>
          <p:cNvPr id="9" name="文字方塊 8">
            <a:extLst>
              <a:ext uri="{FF2B5EF4-FFF2-40B4-BE49-F238E27FC236}">
                <a16:creationId xmlns:a16="http://schemas.microsoft.com/office/drawing/2014/main" id="{8E9E356D-5052-45A3-A3FA-B99418046228}"/>
              </a:ext>
            </a:extLst>
          </p:cNvPr>
          <p:cNvSpPr txBox="1"/>
          <p:nvPr/>
        </p:nvSpPr>
        <p:spPr>
          <a:xfrm>
            <a:off x="871869" y="5541882"/>
            <a:ext cx="11025963" cy="101566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457200" indent="-457200">
              <a:lnSpc>
                <a:spcPts val="2400"/>
              </a:lnSpc>
              <a:buFont typeface="Wingdings" panose="05000000000000000000" pitchFamily="2" charset="2"/>
              <a:buChar char="l"/>
            </a:pP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補助比例</a:t>
            </a:r>
            <a:r>
              <a:rPr lang="zh-TW" altLang="zh-TW" sz="2400" dirty="0">
                <a:solidFill>
                  <a:srgbClr val="C00000"/>
                </a:solidFill>
                <a:highlight>
                  <a:srgbClr val="FFFF00"/>
                </a:highlight>
                <a:latin typeface="微軟正黑體" panose="020B0604030504040204" pitchFamily="34" charset="-120"/>
                <a:ea typeface="微軟正黑體" panose="020B0604030504040204" pitchFamily="34" charset="-120"/>
                <a:cs typeface="Times New Roman" panose="02020603050405020304" pitchFamily="18" charset="0"/>
              </a:rPr>
              <a:t>最</a:t>
            </a:r>
            <a:r>
              <a:rPr lang="zh-TW" altLang="en-US" sz="2400" dirty="0">
                <a:solidFill>
                  <a:srgbClr val="C00000"/>
                </a:solidFill>
                <a:highlight>
                  <a:srgbClr val="FFFF00"/>
                </a:highlight>
                <a:latin typeface="微軟正黑體" panose="020B0604030504040204" pitchFamily="34" charset="-120"/>
                <a:ea typeface="微軟正黑體" panose="020B0604030504040204" pitchFamily="34" charset="-120"/>
                <a:cs typeface="Times New Roman" panose="02020603050405020304" pitchFamily="18" charset="0"/>
              </a:rPr>
              <a:t>低</a:t>
            </a:r>
            <a:r>
              <a:rPr lang="en-US" altLang="zh-TW" sz="2400" dirty="0">
                <a:solidFill>
                  <a:srgbClr val="C00000"/>
                </a:solidFill>
                <a:highlight>
                  <a:srgbClr val="FFFF00"/>
                </a:highlight>
                <a:latin typeface="微軟正黑體" panose="020B0604030504040204" pitchFamily="34" charset="-120"/>
                <a:ea typeface="微軟正黑體" panose="020B0604030504040204" pitchFamily="34" charset="-120"/>
                <a:cs typeface="Times New Roman" panose="02020603050405020304" pitchFamily="18" charset="0"/>
              </a:rPr>
              <a:t>40%</a:t>
            </a:r>
            <a:r>
              <a:rPr lang="zh-TW" altLang="en-US" sz="24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最高不超過計畫總經費之</a:t>
            </a:r>
            <a:r>
              <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rPr>
              <a:t>50%</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，其餘部分由申請單位自籌</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a:p>
            <a:pPr marL="457200" indent="-457200">
              <a:lnSpc>
                <a:spcPts val="2400"/>
              </a:lnSpc>
              <a:buFont typeface="Wingdings" panose="05000000000000000000" pitchFamily="2" charset="2"/>
              <a:buChar char="l"/>
            </a:pP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技術引進與委託比例超過總經費</a:t>
            </a:r>
            <a:r>
              <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rPr>
              <a:t>40%</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以上</a:t>
            </a:r>
            <a:r>
              <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含</a:t>
            </a:r>
            <a:r>
              <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，須敍明理由</a:t>
            </a:r>
            <a:endParaRPr lang="en-US" altLang="zh-TW" sz="2400" dirty="0">
              <a:latin typeface="微軟正黑體" panose="020B0604030504040204" pitchFamily="34" charset="-120"/>
              <a:ea typeface="微軟正黑體" panose="020B0604030504040204" pitchFamily="34" charset="-120"/>
              <a:cs typeface="Times New Roman" panose="02020603050405020304" pitchFamily="18" charset="0"/>
            </a:endParaRPr>
          </a:p>
          <a:p>
            <a:pPr marL="457200" indent="-457200">
              <a:lnSpc>
                <a:spcPts val="2400"/>
              </a:lnSpc>
              <a:buFont typeface="Wingdings" panose="05000000000000000000" pitchFamily="2" charset="2"/>
              <a:buChar char="l"/>
            </a:pP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可編列</a:t>
            </a:r>
            <a:r>
              <a:rPr lang="zh-TW" altLang="en-US" sz="2400" dirty="0">
                <a:latin typeface="微軟正黑體" panose="020B0604030504040204" pitchFamily="34" charset="-120"/>
                <a:ea typeface="微軟正黑體" panose="020B0604030504040204" pitchFamily="34" charset="-120"/>
                <a:cs typeface="Times New Roman" panose="02020603050405020304" pitchFamily="18" charset="0"/>
              </a:rPr>
              <a:t>至國外實驗網或場域</a:t>
            </a:r>
            <a:r>
              <a:rPr lang="zh-TW" altLang="zh-TW" sz="2400" dirty="0">
                <a:latin typeface="微軟正黑體" panose="020B0604030504040204" pitchFamily="34" charset="-120"/>
                <a:ea typeface="微軟正黑體" panose="020B0604030504040204" pitchFamily="34" charset="-120"/>
                <a:cs typeface="Times New Roman" panose="02020603050405020304" pitchFamily="18" charset="0"/>
              </a:rPr>
              <a:t>測試的國際差旅費</a:t>
            </a:r>
            <a:endParaRPr lang="zh-TW" altLang="en-US" sz="24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38917975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五、</a:t>
            </a:r>
            <a:r>
              <a:rPr lang="zh-TW" altLang="en-US" sz="4400" dirty="0"/>
              <a:t>審查方式</a:t>
            </a:r>
            <a:r>
              <a:rPr lang="en-US" altLang="zh-TW" sz="4400" dirty="0"/>
              <a:t>/</a:t>
            </a:r>
            <a:r>
              <a:rPr lang="zh-TW" altLang="en-US" sz="4400" dirty="0"/>
              <a:t>流程</a:t>
            </a:r>
            <a:r>
              <a:rPr lang="en-US" altLang="zh-TW" sz="4400" dirty="0"/>
              <a:t>(1/2)</a:t>
            </a:r>
            <a:endParaRPr lang="zh-TW" altLang="en-US" dirty="0"/>
          </a:p>
        </p:txBody>
      </p:sp>
      <p:sp>
        <p:nvSpPr>
          <p:cNvPr id="5" name="內容版面配置區 4">
            <a:extLst>
              <a:ext uri="{FF2B5EF4-FFF2-40B4-BE49-F238E27FC236}">
                <a16:creationId xmlns:a16="http://schemas.microsoft.com/office/drawing/2014/main" id="{BB344C2F-4F27-4F4A-9B84-8293CFD0544B}"/>
              </a:ext>
            </a:extLst>
          </p:cNvPr>
          <p:cNvSpPr>
            <a:spLocks noGrp="1"/>
          </p:cNvSpPr>
          <p:nvPr>
            <p:ph idx="1"/>
          </p:nvPr>
        </p:nvSpPr>
        <p:spPr>
          <a:xfrm>
            <a:off x="669851" y="1201479"/>
            <a:ext cx="10866476" cy="4954771"/>
          </a:xfrm>
        </p:spPr>
        <p:txBody>
          <a:bodyPr>
            <a:normAutofit fontScale="92500"/>
          </a:bodyPr>
          <a:lstStyle/>
          <a:p>
            <a:pPr lvl="0" algn="just">
              <a:lnSpc>
                <a:spcPct val="100000"/>
              </a:lnSpc>
              <a:spcBef>
                <a:spcPts val="1200"/>
              </a:spcBef>
              <a:spcAft>
                <a:spcPts val="600"/>
              </a:spcAft>
            </a:pPr>
            <a:r>
              <a:rPr lang="zh-TW" altLang="zh-TW" sz="3200" dirty="0">
                <a:cs typeface="Times New Roman" panose="02020603050405020304" pitchFamily="18" charset="0"/>
              </a:rPr>
              <a:t>計畫審查</a:t>
            </a:r>
            <a:r>
              <a:rPr lang="zh-TW" altLang="en-US" sz="3200" dirty="0">
                <a:cs typeface="Times New Roman" panose="02020603050405020304" pitchFamily="18" charset="0"/>
              </a:rPr>
              <a:t>：分為財務</a:t>
            </a:r>
            <a:r>
              <a:rPr lang="zh-TW" altLang="zh-TW" sz="3200" dirty="0">
                <a:cs typeface="Times New Roman" panose="02020603050405020304" pitchFamily="18" charset="0"/>
              </a:rPr>
              <a:t>審查與</a:t>
            </a:r>
            <a:r>
              <a:rPr lang="zh-TW" altLang="en-US" sz="3200" dirty="0">
                <a:cs typeface="Times New Roman" panose="02020603050405020304" pitchFamily="18" charset="0"/>
              </a:rPr>
              <a:t>技術</a:t>
            </a:r>
            <a:r>
              <a:rPr lang="zh-TW" altLang="zh-TW" sz="3200" dirty="0">
                <a:cs typeface="Times New Roman" panose="02020603050405020304" pitchFamily="18" charset="0"/>
              </a:rPr>
              <a:t>審查兩部分</a:t>
            </a:r>
          </a:p>
          <a:p>
            <a:pPr marL="914400" lvl="2" indent="-457200" algn="just">
              <a:lnSpc>
                <a:spcPct val="100000"/>
              </a:lnSpc>
              <a:spcBef>
                <a:spcPts val="1200"/>
              </a:spcBef>
              <a:spcAft>
                <a:spcPts val="600"/>
              </a:spcAft>
              <a:buFont typeface="Wingdings" panose="05000000000000000000" pitchFamily="2" charset="2"/>
              <a:buChar char="Ø"/>
            </a:pPr>
            <a:r>
              <a:rPr lang="zh-TW" altLang="en-US" sz="3200" dirty="0">
                <a:cs typeface="Times New Roman" panose="02020603050405020304" pitchFamily="18" charset="0"/>
              </a:rPr>
              <a:t>財務</a:t>
            </a:r>
            <a:r>
              <a:rPr lang="zh-TW" altLang="zh-TW" sz="3200" dirty="0">
                <a:cs typeface="Times New Roman" panose="02020603050405020304" pitchFamily="18" charset="0"/>
              </a:rPr>
              <a:t>審查：申請單位及負責人等</a:t>
            </a:r>
            <a:r>
              <a:rPr lang="zh-TW" altLang="en-US" sz="3200" dirty="0">
                <a:cs typeface="Times New Roman" panose="02020603050405020304" pitchFamily="18" charset="0"/>
              </a:rPr>
              <a:t>往來</a:t>
            </a:r>
            <a:r>
              <a:rPr lang="zh-TW" altLang="zh-TW" sz="3200" dirty="0">
                <a:cs typeface="Times New Roman" panose="02020603050405020304" pitchFamily="18" charset="0"/>
              </a:rPr>
              <a:t>金融機構債票信資料。</a:t>
            </a:r>
          </a:p>
          <a:p>
            <a:pPr marL="914400" lvl="2" indent="-457200" algn="just">
              <a:lnSpc>
                <a:spcPct val="100000"/>
              </a:lnSpc>
              <a:spcBef>
                <a:spcPts val="1200"/>
              </a:spcBef>
              <a:spcAft>
                <a:spcPts val="600"/>
              </a:spcAft>
              <a:buFont typeface="Wingdings" panose="05000000000000000000" pitchFamily="2" charset="2"/>
              <a:buChar char="Ø"/>
            </a:pPr>
            <a:r>
              <a:rPr lang="zh-TW" altLang="en-US" sz="3200" dirty="0">
                <a:cs typeface="Times New Roman" panose="02020603050405020304" pitchFamily="18" charset="0"/>
              </a:rPr>
              <a:t>技術</a:t>
            </a:r>
            <a:r>
              <a:rPr lang="zh-TW" altLang="zh-TW" sz="3200" dirty="0">
                <a:cs typeface="Times New Roman" panose="02020603050405020304" pitchFamily="18" charset="0"/>
              </a:rPr>
              <a:t>審查：依公告領域採</a:t>
            </a:r>
            <a:r>
              <a:rPr lang="zh-TW" altLang="en-US" sz="3200" dirty="0">
                <a:cs typeface="Times New Roman" panose="02020603050405020304" pitchFamily="18" charset="0"/>
              </a:rPr>
              <a:t>批次審查</a:t>
            </a:r>
            <a:r>
              <a:rPr lang="zh-TW" altLang="zh-TW" sz="3200" dirty="0">
                <a:cs typeface="Times New Roman" panose="02020603050405020304" pitchFamily="18" charset="0"/>
              </a:rPr>
              <a:t>，</a:t>
            </a:r>
            <a:r>
              <a:rPr lang="zh-TW" altLang="en-US" sz="3200" dirty="0">
                <a:cs typeface="Times New Roman" panose="02020603050405020304" pitchFamily="18" charset="0"/>
              </a:rPr>
              <a:t>辦理構想溝通與</a:t>
            </a:r>
            <a:r>
              <a:rPr lang="zh-TW" altLang="zh-TW" sz="3200" dirty="0">
                <a:cs typeface="Times New Roman" panose="02020603050405020304" pitchFamily="18" charset="0"/>
              </a:rPr>
              <a:t>實質審查</a:t>
            </a:r>
            <a:r>
              <a:rPr lang="en-US" altLang="zh-TW" sz="3200" dirty="0">
                <a:cs typeface="Times New Roman" panose="02020603050405020304" pitchFamily="18" charset="0"/>
              </a:rPr>
              <a:t>(</a:t>
            </a:r>
            <a:r>
              <a:rPr lang="zh-TW" altLang="zh-TW" sz="3200" dirty="0">
                <a:cs typeface="Times New Roman" panose="02020603050405020304" pitchFamily="18" charset="0"/>
              </a:rPr>
              <a:t>計畫書</a:t>
            </a:r>
            <a:r>
              <a:rPr lang="en-US" altLang="zh-TW" sz="3200" dirty="0">
                <a:cs typeface="Times New Roman" panose="02020603050405020304" pitchFamily="18" charset="0"/>
              </a:rPr>
              <a:t>)</a:t>
            </a:r>
            <a:r>
              <a:rPr lang="zh-TW" altLang="zh-TW" sz="3200" dirty="0">
                <a:cs typeface="Times New Roman" panose="02020603050405020304" pitchFamily="18" charset="0"/>
              </a:rPr>
              <a:t>。</a:t>
            </a:r>
            <a:endParaRPr lang="en-US" altLang="zh-TW" sz="3200" dirty="0">
              <a:cs typeface="Times New Roman" panose="02020603050405020304" pitchFamily="18" charset="0"/>
            </a:endParaRPr>
          </a:p>
          <a:p>
            <a:pPr marL="914400" lvl="2" indent="-457200" algn="just">
              <a:lnSpc>
                <a:spcPct val="100000"/>
              </a:lnSpc>
              <a:spcBef>
                <a:spcPts val="1200"/>
              </a:spcBef>
              <a:spcAft>
                <a:spcPts val="600"/>
              </a:spcAft>
              <a:buFont typeface="Wingdings" panose="05000000000000000000" pitchFamily="2" charset="2"/>
              <a:buChar char="Ø"/>
            </a:pPr>
            <a:r>
              <a:rPr lang="zh-TW" altLang="zh-TW" sz="3200" dirty="0">
                <a:cs typeface="Times New Roman" panose="02020603050405020304" pitchFamily="18" charset="0"/>
              </a:rPr>
              <a:t>審查重點</a:t>
            </a:r>
            <a:r>
              <a:rPr lang="zh-TW" altLang="en-US" sz="3200" dirty="0">
                <a:cs typeface="Times New Roman" panose="02020603050405020304" pitchFamily="18" charset="0"/>
              </a:rPr>
              <a:t>：</a:t>
            </a:r>
            <a:r>
              <a:rPr lang="zh-TW" altLang="zh-TW" sz="3200" dirty="0">
                <a:cs typeface="Times New Roman" panose="02020603050405020304" pitchFamily="18" charset="0"/>
              </a:rPr>
              <a:t>審查重點為市場價值、技術層次</a:t>
            </a:r>
            <a:r>
              <a:rPr lang="zh-TW" altLang="en-US" sz="3200" dirty="0">
                <a:cs typeface="Times New Roman" panose="02020603050405020304" pitchFamily="18" charset="0"/>
              </a:rPr>
              <a:t>、</a:t>
            </a:r>
            <a:r>
              <a:rPr lang="zh-TW" altLang="zh-TW" sz="3200" dirty="0">
                <a:cs typeface="Times New Roman" panose="02020603050405020304" pitchFamily="18" charset="0"/>
              </a:rPr>
              <a:t>計畫可行性</a:t>
            </a:r>
            <a:r>
              <a:rPr lang="zh-TW" altLang="en-US" sz="3200" dirty="0">
                <a:cs typeface="Times New Roman" panose="02020603050405020304" pitchFamily="18" charset="0"/>
              </a:rPr>
              <a:t>及</a:t>
            </a:r>
            <a:r>
              <a:rPr lang="zh-TW" altLang="zh-TW" sz="3200" dirty="0">
                <a:cs typeface="Times New Roman" panose="02020603050405020304" pitchFamily="18" charset="0"/>
              </a:rPr>
              <a:t>加分項目</a:t>
            </a:r>
            <a:r>
              <a:rPr lang="en-US" altLang="zh-TW" sz="3200" dirty="0">
                <a:cs typeface="Times New Roman" panose="02020603050405020304" pitchFamily="18" charset="0"/>
              </a:rPr>
              <a:t>(</a:t>
            </a:r>
            <a:r>
              <a:rPr lang="zh-TW" altLang="en-US" sz="3200" dirty="0">
                <a:cs typeface="Times New Roman" panose="02020603050405020304" pitchFamily="18" charset="0"/>
              </a:rPr>
              <a:t>參與國際驗測合作、國際標準組織提案、國內外實驗網建置與測試，及產業鏈上</a:t>
            </a:r>
            <a:r>
              <a:rPr lang="en-US" altLang="zh-TW" sz="3200" dirty="0">
                <a:cs typeface="Times New Roman" panose="02020603050405020304" pitchFamily="18" charset="0"/>
              </a:rPr>
              <a:t>/</a:t>
            </a:r>
            <a:r>
              <a:rPr lang="zh-TW" altLang="en-US" sz="3200" dirty="0">
                <a:cs typeface="Times New Roman" panose="02020603050405020304" pitchFamily="18" charset="0"/>
              </a:rPr>
              <a:t>下游廠商聯合申請</a:t>
            </a:r>
            <a:r>
              <a:rPr lang="en-US" altLang="zh-TW" sz="3200" dirty="0">
                <a:cs typeface="Times New Roman" panose="02020603050405020304" pitchFamily="18" charset="0"/>
              </a:rPr>
              <a:t>)</a:t>
            </a:r>
            <a:r>
              <a:rPr lang="zh-TW" altLang="zh-TW" sz="3200" dirty="0">
                <a:cs typeface="Times New Roman" panose="02020603050405020304" pitchFamily="18" charset="0"/>
              </a:rPr>
              <a:t>。</a:t>
            </a:r>
          </a:p>
          <a:p>
            <a:pPr marL="228600" lvl="1" algn="just">
              <a:lnSpc>
                <a:spcPct val="100000"/>
              </a:lnSpc>
              <a:spcBef>
                <a:spcPts val="1200"/>
              </a:spcBef>
              <a:spcAft>
                <a:spcPts val="600"/>
              </a:spcAft>
            </a:pPr>
            <a:r>
              <a:rPr lang="zh-TW" altLang="zh-TW" sz="3200" dirty="0">
                <a:cs typeface="Times New Roman" panose="02020603050405020304" pitchFamily="18" charset="0"/>
              </a:rPr>
              <a:t>核定方式：由本部決審會議審議。</a:t>
            </a:r>
          </a:p>
        </p:txBody>
      </p:sp>
    </p:spTree>
    <p:extLst>
      <p:ext uri="{BB962C8B-B14F-4D97-AF65-F5344CB8AC3E}">
        <p14:creationId xmlns:p14="http://schemas.microsoft.com/office/powerpoint/2010/main" val="30549194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五、</a:t>
            </a:r>
            <a:r>
              <a:rPr lang="zh-TW" altLang="en-US" sz="4400" dirty="0"/>
              <a:t>審查方式</a:t>
            </a:r>
            <a:r>
              <a:rPr lang="en-US" altLang="zh-TW" sz="4400" dirty="0"/>
              <a:t>/</a:t>
            </a:r>
            <a:r>
              <a:rPr lang="zh-TW" altLang="en-US" sz="4400" dirty="0"/>
              <a:t>流程</a:t>
            </a:r>
            <a:r>
              <a:rPr lang="en-US" altLang="zh-TW" sz="4400" dirty="0"/>
              <a:t>(2/2)</a:t>
            </a:r>
            <a:endParaRPr lang="zh-TW" altLang="en-US" dirty="0"/>
          </a:p>
        </p:txBody>
      </p:sp>
      <p:sp>
        <p:nvSpPr>
          <p:cNvPr id="8" name="矩形 7">
            <a:extLst>
              <a:ext uri="{FF2B5EF4-FFF2-40B4-BE49-F238E27FC236}">
                <a16:creationId xmlns:a16="http://schemas.microsoft.com/office/drawing/2014/main" id="{669AFDB6-242B-4D2E-AD10-051E4A5F124A}"/>
              </a:ext>
            </a:extLst>
          </p:cNvPr>
          <p:cNvSpPr/>
          <p:nvPr/>
        </p:nvSpPr>
        <p:spPr>
          <a:xfrm>
            <a:off x="7060020" y="1197614"/>
            <a:ext cx="4508204" cy="94158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marL="342900" indent="-342900">
              <a:buFont typeface="Wingdings" panose="05000000000000000000" pitchFamily="2" charset="2"/>
              <a:buChar char="ü"/>
            </a:pPr>
            <a:r>
              <a:rPr lang="zh-TW" altLang="en-US" sz="2200" b="1" dirty="0">
                <a:latin typeface="微軟正黑體" panose="020B0604030504040204" pitchFamily="34" charset="-120"/>
                <a:ea typeface="微軟正黑體" panose="020B0604030504040204" pitchFamily="34" charset="-120"/>
              </a:rPr>
              <a:t>計畫</a:t>
            </a:r>
            <a:r>
              <a:rPr lang="zh-TW" altLang="zh-TW" sz="2200" b="1" dirty="0">
                <a:latin typeface="微軟正黑體" panose="020B0604030504040204" pitchFamily="34" charset="-120"/>
                <a:ea typeface="微軟正黑體" panose="020B0604030504040204" pitchFamily="34" charset="-120"/>
                <a:cs typeface="Times New Roman" panose="02020603050405020304" pitchFamily="18" charset="0"/>
              </a:rPr>
              <a:t>依公告領域採</a:t>
            </a:r>
            <a:r>
              <a:rPr lang="zh-TW" altLang="en-US" sz="2200" b="1" dirty="0">
                <a:latin typeface="微軟正黑體" panose="020B0604030504040204" pitchFamily="34" charset="-120"/>
                <a:ea typeface="微軟正黑體" panose="020B0604030504040204" pitchFamily="34" charset="-120"/>
                <a:cs typeface="Times New Roman" panose="02020603050405020304" pitchFamily="18" charset="0"/>
              </a:rPr>
              <a:t>批次審查</a:t>
            </a:r>
            <a:endParaRPr lang="zh-TW" altLang="en-US" sz="2200" b="1" dirty="0">
              <a:latin typeface="微軟正黑體" panose="020B0604030504040204" pitchFamily="34" charset="-120"/>
              <a:ea typeface="微軟正黑體" panose="020B0604030504040204" pitchFamily="34" charset="-120"/>
            </a:endParaRPr>
          </a:p>
        </p:txBody>
      </p:sp>
      <p:sp>
        <p:nvSpPr>
          <p:cNvPr id="9" name="矩形 8">
            <a:extLst>
              <a:ext uri="{FF2B5EF4-FFF2-40B4-BE49-F238E27FC236}">
                <a16:creationId xmlns:a16="http://schemas.microsoft.com/office/drawing/2014/main" id="{A10062E4-D1CE-407F-9961-9113C11CC7C4}"/>
              </a:ext>
            </a:extLst>
          </p:cNvPr>
          <p:cNvSpPr/>
          <p:nvPr/>
        </p:nvSpPr>
        <p:spPr>
          <a:xfrm>
            <a:off x="7060020" y="2602080"/>
            <a:ext cx="4508204" cy="115476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marL="342900" indent="-342900" algn="just">
              <a:buFont typeface="Wingdings" panose="05000000000000000000" pitchFamily="2" charset="2"/>
              <a:buChar char="ü"/>
            </a:pPr>
            <a:r>
              <a:rPr lang="zh-TW" altLang="en-US" sz="2200" b="1" dirty="0">
                <a:latin typeface="微軟正黑體" panose="020B0604030504040204" pitchFamily="34" charset="-120"/>
                <a:ea typeface="微軟正黑體" panose="020B0604030504040204" pitchFamily="34" charset="-120"/>
              </a:rPr>
              <a:t>構想溝通會議後申請單位需於規定時間內提出計畫書及實質審查簡報。</a:t>
            </a:r>
          </a:p>
        </p:txBody>
      </p:sp>
      <p:sp>
        <p:nvSpPr>
          <p:cNvPr id="10" name="矩形 9">
            <a:extLst>
              <a:ext uri="{FF2B5EF4-FFF2-40B4-BE49-F238E27FC236}">
                <a16:creationId xmlns:a16="http://schemas.microsoft.com/office/drawing/2014/main" id="{734EDF97-73BA-4C6C-A30C-95DE3B0192ED}"/>
              </a:ext>
            </a:extLst>
          </p:cNvPr>
          <p:cNvSpPr/>
          <p:nvPr/>
        </p:nvSpPr>
        <p:spPr>
          <a:xfrm>
            <a:off x="7060020" y="4116505"/>
            <a:ext cx="4508204" cy="1422204"/>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marL="342900" indent="-342900" algn="just">
              <a:buFont typeface="Wingdings" panose="05000000000000000000" pitchFamily="2" charset="2"/>
              <a:buChar char="ü"/>
            </a:pPr>
            <a:r>
              <a:rPr lang="zh-TW" altLang="en-US" sz="2200" b="1" dirty="0">
                <a:latin typeface="微軟正黑體" panose="020B0604030504040204" pitchFamily="34" charset="-120"/>
                <a:ea typeface="微軟正黑體" panose="020B0604030504040204" pitchFamily="34" charset="-120"/>
              </a:rPr>
              <a:t>決審通過之申請廠商必須依據決審會議決議事項，在規定時間內提供修訂版計畫書，經主審確認後始能進行簽約</a:t>
            </a:r>
          </a:p>
        </p:txBody>
      </p:sp>
      <p:pic>
        <p:nvPicPr>
          <p:cNvPr id="12" name="圖片 11">
            <a:extLst>
              <a:ext uri="{FF2B5EF4-FFF2-40B4-BE49-F238E27FC236}">
                <a16:creationId xmlns:a16="http://schemas.microsoft.com/office/drawing/2014/main" id="{4E056E1B-1C2C-1D3E-3715-1650E050880E}"/>
              </a:ext>
            </a:extLst>
          </p:cNvPr>
          <p:cNvPicPr>
            <a:picLocks noChangeAspect="1"/>
          </p:cNvPicPr>
          <p:nvPr/>
        </p:nvPicPr>
        <p:blipFill>
          <a:blip r:embed="rId2"/>
          <a:stretch>
            <a:fillRect/>
          </a:stretch>
        </p:blipFill>
        <p:spPr>
          <a:xfrm>
            <a:off x="304411" y="1146614"/>
            <a:ext cx="6665467" cy="5442531"/>
          </a:xfrm>
          <a:prstGeom prst="rect">
            <a:avLst/>
          </a:prstGeom>
        </p:spPr>
      </p:pic>
      <p:sp>
        <p:nvSpPr>
          <p:cNvPr id="2" name="文字方塊 1">
            <a:extLst>
              <a:ext uri="{FF2B5EF4-FFF2-40B4-BE49-F238E27FC236}">
                <a16:creationId xmlns:a16="http://schemas.microsoft.com/office/drawing/2014/main" id="{539E296F-EC84-C284-1C10-9AF9F657E7D2}"/>
              </a:ext>
            </a:extLst>
          </p:cNvPr>
          <p:cNvSpPr txBox="1"/>
          <p:nvPr/>
        </p:nvSpPr>
        <p:spPr>
          <a:xfrm>
            <a:off x="4130208" y="6189035"/>
            <a:ext cx="2929812" cy="400110"/>
          </a:xfrm>
          <a:prstGeom prst="rect">
            <a:avLst/>
          </a:prstGeom>
          <a:noFill/>
        </p:spPr>
        <p:txBody>
          <a:bodyPr wrap="square" rtlCol="0">
            <a:spAutoFit/>
          </a:bodyPr>
          <a:lstStyle/>
          <a:p>
            <a:r>
              <a:rPr lang="en-US" altLang="zh-TW" sz="1000" dirty="0">
                <a:latin typeface="微軟正黑體" panose="020B0604030504040204" pitchFamily="34" charset="-120"/>
                <a:ea typeface="微軟正黑體" panose="020B0604030504040204" pitchFamily="34" charset="-120"/>
              </a:rPr>
              <a:t>*</a:t>
            </a:r>
            <a:r>
              <a:rPr lang="zh-TW" altLang="en-US" sz="1000" dirty="0">
                <a:latin typeface="微軟正黑體" panose="020B0604030504040204" pitchFamily="34" charset="-120"/>
                <a:ea typeface="微軟正黑體" panose="020B0604030504040204" pitchFamily="34" charset="-120"/>
              </a:rPr>
              <a:t>申請單位應於計畫書中說明營造友善職場工作環境規劃，如性別平權措施。</a:t>
            </a:r>
          </a:p>
        </p:txBody>
      </p:sp>
    </p:spTree>
    <p:extLst>
      <p:ext uri="{BB962C8B-B14F-4D97-AF65-F5344CB8AC3E}">
        <p14:creationId xmlns:p14="http://schemas.microsoft.com/office/powerpoint/2010/main" val="458738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a:extLst>
              <a:ext uri="{FF2B5EF4-FFF2-40B4-BE49-F238E27FC236}">
                <a16:creationId xmlns:a16="http://schemas.microsoft.com/office/drawing/2014/main" id="{DD097F21-8E7E-4B3A-BD0D-647530F8B419}"/>
              </a:ext>
            </a:extLst>
          </p:cNvPr>
          <p:cNvSpPr>
            <a:spLocks noGrp="1"/>
          </p:cNvSpPr>
          <p:nvPr>
            <p:ph type="title"/>
          </p:nvPr>
        </p:nvSpPr>
        <p:spPr>
          <a:xfrm>
            <a:off x="669851" y="0"/>
            <a:ext cx="11522150" cy="941580"/>
          </a:xfrm>
        </p:spPr>
        <p:txBody>
          <a:bodyPr>
            <a:normAutofit/>
          </a:bodyPr>
          <a:lstStyle/>
          <a:p>
            <a:pPr algn="ctr"/>
            <a:r>
              <a:rPr lang="zh-TW" altLang="en-US" dirty="0"/>
              <a:t>六、</a:t>
            </a:r>
            <a:r>
              <a:rPr lang="zh-TW" altLang="en-US" sz="4400" dirty="0"/>
              <a:t>審查重點</a:t>
            </a:r>
            <a:endParaRPr lang="zh-TW" altLang="en-US" dirty="0"/>
          </a:p>
        </p:txBody>
      </p:sp>
      <p:graphicFrame>
        <p:nvGraphicFramePr>
          <p:cNvPr id="6" name="表格 6">
            <a:extLst>
              <a:ext uri="{FF2B5EF4-FFF2-40B4-BE49-F238E27FC236}">
                <a16:creationId xmlns:a16="http://schemas.microsoft.com/office/drawing/2014/main" id="{A59E0BB9-F267-4590-9501-6C1D9E0E35D5}"/>
              </a:ext>
            </a:extLst>
          </p:cNvPr>
          <p:cNvGraphicFramePr>
            <a:graphicFrameLocks noGrp="1"/>
          </p:cNvGraphicFramePr>
          <p:nvPr>
            <p:extLst>
              <p:ext uri="{D42A27DB-BD31-4B8C-83A1-F6EECF244321}">
                <p14:modId xmlns:p14="http://schemas.microsoft.com/office/powerpoint/2010/main" val="384696506"/>
              </p:ext>
            </p:extLst>
          </p:nvPr>
        </p:nvGraphicFramePr>
        <p:xfrm>
          <a:off x="269357" y="1047250"/>
          <a:ext cx="11522149" cy="5265907"/>
        </p:xfrm>
        <a:graphic>
          <a:graphicData uri="http://schemas.openxmlformats.org/drawingml/2006/table">
            <a:tbl>
              <a:tblPr firstRow="1" bandRow="1">
                <a:tableStyleId>{5C22544A-7EE6-4342-B048-85BDC9FD1C3A}</a:tableStyleId>
              </a:tblPr>
              <a:tblGrid>
                <a:gridCol w="1875129">
                  <a:extLst>
                    <a:ext uri="{9D8B030D-6E8A-4147-A177-3AD203B41FA5}">
                      <a16:colId xmlns:a16="http://schemas.microsoft.com/office/drawing/2014/main" val="2174336096"/>
                    </a:ext>
                  </a:extLst>
                </a:gridCol>
                <a:gridCol w="9647020">
                  <a:extLst>
                    <a:ext uri="{9D8B030D-6E8A-4147-A177-3AD203B41FA5}">
                      <a16:colId xmlns:a16="http://schemas.microsoft.com/office/drawing/2014/main" val="2247430609"/>
                    </a:ext>
                  </a:extLst>
                </a:gridCol>
              </a:tblGrid>
              <a:tr h="511027">
                <a:tc>
                  <a:txBody>
                    <a:bodyPr/>
                    <a:lstStyle/>
                    <a:p>
                      <a:pPr algn="ctr"/>
                      <a:r>
                        <a:rPr lang="zh-TW" altLang="en-US" b="1" dirty="0">
                          <a:latin typeface="微軟正黑體" panose="020B0604030504040204" pitchFamily="34" charset="-120"/>
                          <a:ea typeface="微軟正黑體" panose="020B0604030504040204" pitchFamily="34" charset="-120"/>
                        </a:rPr>
                        <a:t>審查重點</a:t>
                      </a:r>
                      <a:endParaRPr lang="en-US" altLang="zh-TW" b="1" dirty="0">
                        <a:latin typeface="微軟正黑體" panose="020B0604030504040204" pitchFamily="34" charset="-120"/>
                        <a:ea typeface="微軟正黑體" panose="020B0604030504040204" pitchFamily="34" charset="-12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TW" altLang="en-US" b="1" dirty="0">
                          <a:latin typeface="微軟正黑體" panose="020B0604030504040204" pitchFamily="34" charset="-120"/>
                          <a:ea typeface="微軟正黑體" panose="020B0604030504040204" pitchFamily="34" charset="-120"/>
                        </a:rPr>
                        <a:t>內涵說明</a:t>
                      </a:r>
                    </a:p>
                  </a:txBody>
                  <a:tcPr anchor="ctr"/>
                </a:tc>
                <a:extLst>
                  <a:ext uri="{0D108BD9-81ED-4DB2-BD59-A6C34878D82A}">
                    <a16:rowId xmlns:a16="http://schemas.microsoft.com/office/drawing/2014/main" val="1429477902"/>
                  </a:ext>
                </a:extLst>
              </a:tr>
              <a:tr h="949049">
                <a:tc>
                  <a:txBody>
                    <a:bodyPr/>
                    <a:lstStyle/>
                    <a:p>
                      <a:pPr algn="l"/>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一</a:t>
                      </a: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市場價值</a:t>
                      </a:r>
                      <a:endParaRPr lang="en-US" altLang="zh-TW" b="1" dirty="0">
                        <a:latin typeface="微軟正黑體" panose="020B0604030504040204" pitchFamily="34" charset="-120"/>
                        <a:ea typeface="微軟正黑體" panose="020B0604030504040204" pitchFamily="34" charset="-120"/>
                      </a:endParaRPr>
                    </a:p>
                  </a:txBody>
                  <a:tcPr anchor="ctr"/>
                </a:tc>
                <a:tc>
                  <a:txBody>
                    <a:bodyPr/>
                    <a:lstStyle/>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技術價值性：產業帶動效果及預估帶動規模大小。</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市場競爭力：目標市場及客戶、預期產出價值及後續擴散效益具有明確性；預期結案後可提升營業指標成長率、具體的 投資營運規劃。 </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合作共創性：有明確提出帶動國內廠商合作共創之構想及作法。</a:t>
                      </a:r>
                      <a:endParaRPr lang="zh-TW" altLang="en-US" b="1"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04446138"/>
                  </a:ext>
                </a:extLst>
              </a:tr>
              <a:tr h="1168061">
                <a:tc>
                  <a:txBody>
                    <a:bodyPr/>
                    <a:lstStyle/>
                    <a:p>
                      <a:pPr algn="l"/>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二</a:t>
                      </a: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技術層級</a:t>
                      </a:r>
                      <a:endParaRPr lang="en-US" altLang="zh-TW" b="1" dirty="0">
                        <a:latin typeface="微軟正黑體" panose="020B0604030504040204" pitchFamily="34" charset="-120"/>
                        <a:ea typeface="微軟正黑體" panose="020B0604030504040204" pitchFamily="34" charset="-120"/>
                      </a:endParaRPr>
                    </a:p>
                  </a:txBody>
                  <a:tcPr anchor="ctr"/>
                </a:tc>
                <a:tc>
                  <a:txBody>
                    <a:bodyPr/>
                    <a:lstStyle/>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技術自主性：技術項目規劃布局完整性、已有專利分析，且計畫內有明確規劃核心</a:t>
                      </a:r>
                      <a:r>
                        <a:rPr lang="en-US" altLang="zh-TW" dirty="0">
                          <a:latin typeface="微軟正黑體" panose="020B0604030504040204" pitchFamily="34" charset="-120"/>
                          <a:ea typeface="微軟正黑體" panose="020B0604030504040204" pitchFamily="34" charset="-120"/>
                        </a:rPr>
                        <a:t>IP</a:t>
                      </a:r>
                      <a:r>
                        <a:rPr lang="zh-TW" altLang="en-US" dirty="0">
                          <a:latin typeface="微軟正黑體" panose="020B0604030504040204" pitchFamily="34" charset="-120"/>
                          <a:ea typeface="微軟正黑體" panose="020B0604030504040204" pitchFamily="34" charset="-120"/>
                        </a:rPr>
                        <a:t>布局。 </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技術創新性：突破與攻堅之技術與國際技術領先廠商相比，具有領先性或等同。 </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技術實現性：技術研發策略明確可行，且研發成果</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系統產品需提供相關測試驗證進行佐證，列入計畫查核點。</a:t>
                      </a:r>
                      <a:endParaRPr lang="zh-TW" altLang="en-US" b="1"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660434233"/>
                  </a:ext>
                </a:extLst>
              </a:tr>
              <a:tr h="949049">
                <a:tc>
                  <a:txBody>
                    <a:bodyPr/>
                    <a:lstStyle/>
                    <a:p>
                      <a:pPr algn="l"/>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三</a:t>
                      </a: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計畫可行性</a:t>
                      </a:r>
                      <a:endParaRPr lang="en-US" altLang="zh-TW" b="1" dirty="0">
                        <a:latin typeface="微軟正黑體" panose="020B0604030504040204" pitchFamily="34" charset="-120"/>
                        <a:ea typeface="微軟正黑體" panose="020B0604030504040204" pitchFamily="34" charset="-120"/>
                      </a:endParaRPr>
                    </a:p>
                  </a:txBody>
                  <a:tcPr anchor="ctr"/>
                </a:tc>
                <a:tc>
                  <a:txBody>
                    <a:bodyPr/>
                    <a:lstStyle/>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計畫主持人及計畫團隊配置與執行經驗是否適宜，聯合提案之主導企業是否具計畫整合能力且團隊分工清楚。 </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計畫經費編列合理性。 </a:t>
                      </a:r>
                      <a:endParaRPr lang="en-US" altLang="zh-TW" dirty="0">
                        <a:latin typeface="微軟正黑體" panose="020B0604030504040204" pitchFamily="34" charset="-120"/>
                        <a:ea typeface="微軟正黑體" panose="020B0604030504040204" pitchFamily="34" charset="-120"/>
                      </a:endParaRPr>
                    </a:p>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查核點及驗收規劃的合理性與可行性。</a:t>
                      </a:r>
                      <a:endParaRPr lang="zh-TW" altLang="en-US" b="1"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244278445"/>
                  </a:ext>
                </a:extLst>
              </a:tr>
              <a:tr h="949049">
                <a:tc>
                  <a:txBody>
                    <a:bodyPr/>
                    <a:lstStyle/>
                    <a:p>
                      <a:pPr algn="l"/>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四</a:t>
                      </a:r>
                      <a:r>
                        <a:rPr lang="en-US" altLang="zh-TW" b="1" dirty="0">
                          <a:latin typeface="微軟正黑體" panose="020B0604030504040204" pitchFamily="34" charset="-120"/>
                          <a:ea typeface="微軟正黑體" panose="020B0604030504040204" pitchFamily="34" charset="-120"/>
                        </a:rPr>
                        <a:t>)</a:t>
                      </a:r>
                      <a:r>
                        <a:rPr lang="zh-TW" altLang="en-US" b="1" dirty="0">
                          <a:latin typeface="微軟正黑體" panose="020B0604030504040204" pitchFamily="34" charset="-120"/>
                          <a:ea typeface="微軟正黑體" panose="020B0604030504040204" pitchFamily="34" charset="-120"/>
                        </a:rPr>
                        <a:t>加分項目</a:t>
                      </a:r>
                      <a:endParaRPr lang="en-US" altLang="zh-TW" b="1" dirty="0">
                        <a:latin typeface="微軟正黑體" panose="020B0604030504040204" pitchFamily="34" charset="-120"/>
                        <a:ea typeface="微軟正黑體" panose="020B0604030504040204" pitchFamily="34" charset="-120"/>
                      </a:endParaRPr>
                    </a:p>
                  </a:txBody>
                  <a:tcPr anchor="ctr"/>
                </a:tc>
                <a:tc>
                  <a:txBody>
                    <a:bodyPr/>
                    <a:lstStyle/>
                    <a:p>
                      <a:pPr marL="342900" indent="-342900">
                        <a:buFont typeface="+mj-lt"/>
                        <a:buAutoNum type="arabicPeriod"/>
                      </a:pPr>
                      <a:r>
                        <a:rPr lang="zh-TW" altLang="en-US" dirty="0">
                          <a:latin typeface="微軟正黑體" panose="020B0604030504040204" pitchFamily="34" charset="-120"/>
                          <a:ea typeface="微軟正黑體" panose="020B0604030504040204" pitchFamily="34" charset="-120"/>
                        </a:rPr>
                        <a:t>考量未來市場成長性、標竿國際大廠投入與前瞻技術布局，對於參與</a:t>
                      </a:r>
                      <a:r>
                        <a:rPr lang="zh-TW" altLang="en-US"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國際驗測合作</a:t>
                      </a:r>
                      <a:r>
                        <a:rPr lang="zh-TW" altLang="en-US" dirty="0">
                          <a:latin typeface="微軟正黑體" panose="020B0604030504040204" pitchFamily="34" charset="-120"/>
                          <a:ea typeface="微軟正黑體" panose="020B0604030504040204" pitchFamily="34" charset="-120"/>
                        </a:rPr>
                        <a:t>、參加</a:t>
                      </a:r>
                      <a:r>
                        <a:rPr lang="zh-TW" altLang="en-US"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國際標準組織提案</a:t>
                      </a:r>
                      <a:r>
                        <a:rPr lang="zh-TW" altLang="en-US" sz="1800" kern="1200" dirty="0">
                          <a:solidFill>
                            <a:schemeClr val="dk1"/>
                          </a:solidFill>
                          <a:latin typeface="微軟正黑體" panose="020B0604030504040204" pitchFamily="34" charset="-120"/>
                          <a:ea typeface="微軟正黑體" panose="020B0604030504040204" pitchFamily="34" charset="-120"/>
                          <a:cs typeface="+mn-cs"/>
                        </a:rPr>
                        <a:t>之申請</a:t>
                      </a:r>
                      <a:r>
                        <a:rPr lang="zh-TW" altLang="en-US" dirty="0">
                          <a:latin typeface="微軟正黑體" panose="020B0604030504040204" pitchFamily="34" charset="-120"/>
                          <a:ea typeface="微軟正黑體" panose="020B0604030504040204" pitchFamily="34" charset="-120"/>
                        </a:rPr>
                        <a:t>案，將依實際參與程度提供加分鼓勵。</a:t>
                      </a:r>
                      <a:endParaRPr lang="en-US" altLang="zh-TW" dirty="0">
                        <a:latin typeface="微軟正黑體" panose="020B0604030504040204" pitchFamily="34" charset="-120"/>
                        <a:ea typeface="微軟正黑體" panose="020B0604030504040204" pitchFamily="34" charset="-120"/>
                      </a:endParaRP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lang="zh-TW" altLang="en-US" dirty="0">
                          <a:latin typeface="微軟正黑體" panose="020B0604030504040204" pitchFamily="34" charset="-120"/>
                          <a:ea typeface="微軟正黑體" panose="020B0604030504040204" pitchFamily="34" charset="-120"/>
                        </a:rPr>
                        <a:t>特別鼓勵</a:t>
                      </a:r>
                      <a:r>
                        <a:rPr lang="zh-TW" altLang="en-US" sz="1800" kern="1200" dirty="0">
                          <a:solidFill>
                            <a:schemeClr val="dk1"/>
                          </a:solidFill>
                          <a:latin typeface="微軟正黑體" panose="020B0604030504040204" pitchFamily="34" charset="-120"/>
                          <a:ea typeface="微軟正黑體" panose="020B0604030504040204" pitchFamily="34" charset="-120"/>
                          <a:cs typeface="+mn-cs"/>
                        </a:rPr>
                        <a:t>申請</a:t>
                      </a:r>
                      <a:r>
                        <a:rPr lang="zh-TW" altLang="en-US" dirty="0">
                          <a:latin typeface="微軟正黑體" panose="020B0604030504040204" pitchFamily="34" charset="-120"/>
                          <a:ea typeface="微軟正黑體" panose="020B0604030504040204" pitchFamily="34" charset="-120"/>
                        </a:rPr>
                        <a:t>案參與</a:t>
                      </a:r>
                      <a:r>
                        <a:rPr lang="zh-TW" altLang="en-US"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國內外實驗網建置與測試</a:t>
                      </a:r>
                      <a:r>
                        <a:rPr lang="zh-TW" altLang="en-US" dirty="0">
                          <a:latin typeface="微軟正黑體" panose="020B0604030504040204" pitchFamily="34" charset="-120"/>
                          <a:ea typeface="微軟正黑體" panose="020B0604030504040204" pitchFamily="34" charset="-120"/>
                        </a:rPr>
                        <a:t>，及產業鏈</a:t>
                      </a:r>
                      <a:r>
                        <a:rPr lang="zh-TW" altLang="en-US"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上</a:t>
                      </a:r>
                      <a:r>
                        <a:rPr lang="en-US" altLang="zh-TW"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a:t>
                      </a:r>
                      <a:r>
                        <a:rPr lang="zh-TW" altLang="en-US" sz="1800" b="0" u="none" strike="noStrike" kern="1200" baseline="0" dirty="0">
                          <a:solidFill>
                            <a:srgbClr val="FF0000"/>
                          </a:solidFill>
                          <a:highlight>
                            <a:srgbClr val="FFFF00"/>
                          </a:highlight>
                          <a:latin typeface="微軟正黑體" panose="020B0604030504040204" pitchFamily="34" charset="-120"/>
                          <a:ea typeface="微軟正黑體" panose="020B0604030504040204" pitchFamily="34" charset="-120"/>
                        </a:rPr>
                        <a:t>下游廠商聯合申請</a:t>
                      </a:r>
                      <a:r>
                        <a:rPr lang="zh-TW" altLang="en-US" dirty="0">
                          <a:latin typeface="微軟正黑體" panose="020B0604030504040204" pitchFamily="34" charset="-120"/>
                          <a:ea typeface="微軟正黑體" panose="020B0604030504040204" pitchFamily="34" charset="-120"/>
                        </a:rPr>
                        <a:t>，將依技術難度給予加分鼓勵。</a:t>
                      </a:r>
                      <a:endParaRPr lang="zh-TW" altLang="en-US" b="1" dirty="0">
                        <a:latin typeface="微軟正黑體" panose="020B0604030504040204" pitchFamily="34" charset="-120"/>
                        <a:ea typeface="微軟正黑體" panose="020B0604030504040204" pitchFamily="34" charset="-120"/>
                      </a:endParaRPr>
                    </a:p>
                  </a:txBody>
                  <a:tcPr/>
                </a:tc>
                <a:extLst>
                  <a:ext uri="{0D108BD9-81ED-4DB2-BD59-A6C34878D82A}">
                    <a16:rowId xmlns:a16="http://schemas.microsoft.com/office/drawing/2014/main" val="1124423084"/>
                  </a:ext>
                </a:extLst>
              </a:tr>
            </a:tbl>
          </a:graphicData>
        </a:graphic>
      </p:graphicFrame>
    </p:spTree>
    <p:extLst>
      <p:ext uri="{BB962C8B-B14F-4D97-AF65-F5344CB8AC3E}">
        <p14:creationId xmlns:p14="http://schemas.microsoft.com/office/powerpoint/2010/main" val="1546921236"/>
      </p:ext>
    </p:extLst>
  </p:cSld>
  <p:clrMapOvr>
    <a:masterClrMapping/>
  </p:clrMapOvr>
</p:sld>
</file>

<file path=ppt/theme/theme1.xml><?xml version="1.0" encoding="utf-8"?>
<a:theme xmlns:a="http://schemas.openxmlformats.org/drawingml/2006/main" name="20250710_行政院次世代通訊方案報告_經濟部資料v3">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簡報內頁">
  <a:themeElements>
    <a:clrScheme name="簡報內頁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簡報內頁">
      <a:majorFont>
        <a:latin typeface="Arial"/>
        <a:ea typeface="微軟正黑體"/>
        <a:cs typeface=""/>
      </a:majorFont>
      <a:minorFont>
        <a:latin typeface="Arial"/>
        <a:ea typeface="微軟正黑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Arial"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Arial" charset="0"/>
            <a:ea typeface="新細明體" pitchFamily="18" charset="-120"/>
          </a:defRPr>
        </a:defPPr>
      </a:lstStyle>
    </a:lnDef>
  </a:objectDefaults>
  <a:extraClrSchemeLst>
    <a:extraClrScheme>
      <a:clrScheme name="簡報內頁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簡報內頁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簡報內頁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簡報內頁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簡報內頁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簡報內頁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簡報內頁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簡報內頁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簡報內頁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簡報內頁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簡報內頁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簡報內頁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20250710_行政院次世代通訊方案報告_經濟部資料v3</Template>
  <TotalTime>397</TotalTime>
  <Words>1192</Words>
  <Application>Microsoft Office PowerPoint</Application>
  <PresentationFormat>寬螢幕</PresentationFormat>
  <Paragraphs>109</Paragraphs>
  <Slides>12</Slides>
  <Notes>0</Notes>
  <HiddenSlides>0</HiddenSlides>
  <MMClips>0</MMClips>
  <ScaleCrop>false</ScaleCrop>
  <HeadingPairs>
    <vt:vector size="6" baseType="variant">
      <vt:variant>
        <vt:lpstr>使用字型</vt:lpstr>
      </vt:variant>
      <vt:variant>
        <vt:i4>8</vt:i4>
      </vt:variant>
      <vt:variant>
        <vt:lpstr>佈景主題</vt:lpstr>
      </vt:variant>
      <vt:variant>
        <vt:i4>3</vt:i4>
      </vt:variant>
      <vt:variant>
        <vt:lpstr>投影片標題</vt:lpstr>
      </vt:variant>
      <vt:variant>
        <vt:i4>12</vt:i4>
      </vt:variant>
    </vt:vector>
  </HeadingPairs>
  <TitlesOfParts>
    <vt:vector size="23" baseType="lpstr">
      <vt:lpstr>Microsoft YaHei</vt:lpstr>
      <vt:lpstr>微軟正黑體</vt:lpstr>
      <vt:lpstr>微軟正黑體</vt:lpstr>
      <vt:lpstr>新細明體</vt:lpstr>
      <vt:lpstr>Arial</vt:lpstr>
      <vt:lpstr>Calibri</vt:lpstr>
      <vt:lpstr>Times New Roman</vt:lpstr>
      <vt:lpstr>Wingdings</vt:lpstr>
      <vt:lpstr>20250710_行政院次世代通訊方案報告_經濟部資料v3</vt:lpstr>
      <vt:lpstr>簡報內頁</vt:lpstr>
      <vt:lpstr>1_Office 佈景主題</vt:lpstr>
      <vt:lpstr>次世代通訊補助計畫 說明簡報</vt:lpstr>
      <vt:lpstr>報告內容</vt:lpstr>
      <vt:lpstr>一、背景說明</vt:lpstr>
      <vt:lpstr>二、補助範疇</vt:lpstr>
      <vt:lpstr>三、申請對象、資格及注意事項</vt:lpstr>
      <vt:lpstr>四、補助科目及比例</vt:lpstr>
      <vt:lpstr>五、審查方式/流程(1/2)</vt:lpstr>
      <vt:lpstr>五、審查方式/流程(2/2)</vt:lpstr>
      <vt:lpstr>六、審查重點</vt:lpstr>
      <vt:lpstr>七、申請應備文件</vt:lpstr>
      <vt:lpstr>八、預定作業時程</vt:lpstr>
      <vt:lpstr>九、其它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次世代通訊補助計畫 簡報說明</dc:title>
  <dc:creator>謝智強</dc:creator>
  <cp:lastModifiedBy>林 美安</cp:lastModifiedBy>
  <cp:revision>105</cp:revision>
  <cp:lastPrinted>2026-04-24T06:43:28Z</cp:lastPrinted>
  <dcterms:created xsi:type="dcterms:W3CDTF">2026-01-04T00:51:39Z</dcterms:created>
  <dcterms:modified xsi:type="dcterms:W3CDTF">2026-04-28T02:36:23Z</dcterms:modified>
</cp:coreProperties>
</file>