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2" r:id="rId2"/>
  </p:sldMasterIdLst>
  <p:notesMasterIdLst>
    <p:notesMasterId r:id="rId30"/>
  </p:notesMasterIdLst>
  <p:handoutMasterIdLst>
    <p:handoutMasterId r:id="rId31"/>
  </p:handoutMasterIdLst>
  <p:sldIdLst>
    <p:sldId id="485" r:id="rId3"/>
    <p:sldId id="487" r:id="rId4"/>
    <p:sldId id="262" r:id="rId5"/>
    <p:sldId id="279" r:id="rId6"/>
    <p:sldId id="257" r:id="rId7"/>
    <p:sldId id="269" r:id="rId8"/>
    <p:sldId id="271" r:id="rId9"/>
    <p:sldId id="489" r:id="rId10"/>
    <p:sldId id="270" r:id="rId11"/>
    <p:sldId id="281" r:id="rId12"/>
    <p:sldId id="282" r:id="rId13"/>
    <p:sldId id="284" r:id="rId14"/>
    <p:sldId id="283" r:id="rId15"/>
    <p:sldId id="277" r:id="rId16"/>
    <p:sldId id="491" r:id="rId17"/>
    <p:sldId id="285" r:id="rId18"/>
    <p:sldId id="478" r:id="rId19"/>
    <p:sldId id="276" r:id="rId20"/>
    <p:sldId id="481" r:id="rId21"/>
    <p:sldId id="278" r:id="rId22"/>
    <p:sldId id="490" r:id="rId23"/>
    <p:sldId id="482" r:id="rId24"/>
    <p:sldId id="479" r:id="rId25"/>
    <p:sldId id="483" r:id="rId26"/>
    <p:sldId id="261" r:id="rId27"/>
    <p:sldId id="492" r:id="rId28"/>
    <p:sldId id="493" r:id="rId29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4BACC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92" autoAdjust="0"/>
  </p:normalViewPr>
  <p:slideViewPr>
    <p:cSldViewPr>
      <p:cViewPr varScale="1">
        <p:scale>
          <a:sx n="105" d="100"/>
          <a:sy n="105" d="100"/>
        </p:scale>
        <p:origin x="175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26EDF-E21D-44A4-ABAD-B43710F8BAB1}" type="datetimeFigureOut">
              <a:rPr lang="zh-TW" altLang="en-US" smtClean="0"/>
              <a:pPr/>
              <a:t>2026/4/2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862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B047B-4AE7-4398-B92B-324274E33C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111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30601C-112C-402A-A332-6644F08F1164}" type="datetimeFigureOut">
              <a:rPr lang="zh-TW" altLang="en-US" smtClean="0"/>
              <a:pPr/>
              <a:t>2026/4/2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8D7D0D-7588-4180-A9FA-13354D9FA7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456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614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392C6C-07D6-4E7F-A46F-1E833FB93CDF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D7D0D-7588-4180-A9FA-13354D9FA7E5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965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752E7-2642-401A-9DDF-9D8BB3DD7A24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3E14-601E-46B1-8A93-1A16918973F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CCE41-C987-45AC-9DDF-434244EE148C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1B63B-174C-4A9A-BF17-D5FEB1BA97F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AC97C-D05D-45E4-BCE5-133624DB1673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D8E1D-4662-4BCF-B824-AD76957882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BE75-2FF7-4FF5-AAD2-C475D0926F94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576C-8AD3-4BED-B1DA-1AB5F5D5128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E619158-9D5D-4892-A47C-82D49B8092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0741" name="Rectangle 21"/>
          <p:cNvSpPr>
            <a:spLocks noGrp="1" noChangeArrowheads="1"/>
          </p:cNvSpPr>
          <p:nvPr userDrawn="1">
            <p:ph type="ctrTitle" hasCustomPrompt="1"/>
          </p:nvPr>
        </p:nvSpPr>
        <p:spPr>
          <a:xfrm>
            <a:off x="546141" y="2339555"/>
            <a:ext cx="6770872" cy="1240295"/>
          </a:xfrm>
        </p:spPr>
        <p:txBody>
          <a:bodyPr anchor="t" anchorCtr="0"/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簡報標題</a:t>
            </a:r>
          </a:p>
        </p:txBody>
      </p:sp>
      <p:sp>
        <p:nvSpPr>
          <p:cNvPr id="30742" name="Rectangle 22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546141" y="3850927"/>
            <a:ext cx="6770872" cy="755904"/>
          </a:xfrm>
        </p:spPr>
        <p:txBody>
          <a:bodyPr anchor="b" anchorCtr="0"/>
          <a:lstStyle>
            <a:lvl1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zh-TW" altLang="en-US" sz="2000" dirty="0"/>
              <a:t>簡報單位 簡報人名稱</a:t>
            </a:r>
            <a:r>
              <a:rPr lang="en-US" altLang="zh-TW" sz="2000" dirty="0"/>
              <a:t> </a:t>
            </a:r>
            <a:r>
              <a:rPr lang="zh-TW" altLang="en-US" sz="2000" dirty="0"/>
              <a:t>職稱</a:t>
            </a:r>
            <a:endParaRPr lang="en-US" altLang="zh-TW" sz="2000" dirty="0"/>
          </a:p>
        </p:txBody>
      </p:sp>
      <p:sp>
        <p:nvSpPr>
          <p:cNvPr id="4" name="投影片編號版面配置區 3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文字版面配置區 8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46141" y="4693511"/>
            <a:ext cx="2788603" cy="432303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zh-TW" altLang="en-US" dirty="0"/>
              <a:t>簡報日期</a:t>
            </a:r>
          </a:p>
        </p:txBody>
      </p:sp>
    </p:spTree>
    <p:extLst>
      <p:ext uri="{BB962C8B-B14F-4D97-AF65-F5344CB8AC3E}">
        <p14:creationId xmlns:p14="http://schemas.microsoft.com/office/powerpoint/2010/main" val="1512573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45FF248E-2EDC-EDE2-9145-D38F66D8E8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1" name="Rectangle 21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63774" y="1407748"/>
            <a:ext cx="6770872" cy="1219201"/>
          </a:xfrm>
        </p:spPr>
        <p:txBody>
          <a:bodyPr anchor="t" anchorCtr="0"/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簡報標題</a:t>
            </a:r>
          </a:p>
        </p:txBody>
      </p:sp>
      <p:sp>
        <p:nvSpPr>
          <p:cNvPr id="30742" name="Rectangle 2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863775" y="2898026"/>
            <a:ext cx="6770872" cy="755904"/>
          </a:xfrm>
        </p:spPr>
        <p:txBody>
          <a:bodyPr anchor="b" anchorCtr="0"/>
          <a:lstStyle>
            <a:lvl1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zh-TW" altLang="en-US" sz="2000" dirty="0"/>
              <a:t>簡報單位 簡報人名稱</a:t>
            </a:r>
            <a:r>
              <a:rPr lang="en-US" altLang="zh-TW" sz="2000" dirty="0"/>
              <a:t> </a:t>
            </a:r>
            <a:r>
              <a:rPr lang="zh-TW" altLang="en-US" sz="2000" dirty="0"/>
              <a:t>職稱</a:t>
            </a:r>
            <a:endParaRPr lang="en-US" altLang="zh-TW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9" name="文字版面配置區 8"/>
          <p:cNvSpPr>
            <a:spLocks noGrp="1"/>
          </p:cNvSpPr>
          <p:nvPr>
            <p:ph type="body" sz="quarter" idx="12" hasCustomPrompt="1"/>
          </p:nvPr>
        </p:nvSpPr>
        <p:spPr>
          <a:xfrm>
            <a:off x="863774" y="3740609"/>
            <a:ext cx="2788603" cy="432303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zh-TW" altLang="en-US" dirty="0"/>
              <a:t>簡報日期</a:t>
            </a:r>
          </a:p>
        </p:txBody>
      </p:sp>
    </p:spTree>
    <p:extLst>
      <p:ext uri="{BB962C8B-B14F-4D97-AF65-F5344CB8AC3E}">
        <p14:creationId xmlns:p14="http://schemas.microsoft.com/office/powerpoint/2010/main" val="2185167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5C9D964C-085B-4FD1-B717-C3F4AB7F66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84885" t="83039" b="4445"/>
          <a:stretch/>
        </p:blipFill>
        <p:spPr>
          <a:xfrm>
            <a:off x="7933109" y="5864763"/>
            <a:ext cx="1188261" cy="714261"/>
          </a:xfrm>
          <a:prstGeom prst="rect">
            <a:avLst/>
          </a:prstGeom>
        </p:spPr>
      </p:pic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89299" y="1179619"/>
            <a:ext cx="8568952" cy="5256583"/>
          </a:xfrm>
        </p:spPr>
        <p:txBody>
          <a:bodyPr/>
          <a:lstStyle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A179AA9-4878-2EC9-02C1-7914E2949688}"/>
              </a:ext>
            </a:extLst>
          </p:cNvPr>
          <p:cNvSpPr/>
          <p:nvPr userDrawn="1"/>
        </p:nvSpPr>
        <p:spPr bwMode="auto">
          <a:xfrm>
            <a:off x="0" y="0"/>
            <a:ext cx="1907704" cy="100520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611560" y="238128"/>
            <a:ext cx="8246691" cy="714261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pic>
        <p:nvPicPr>
          <p:cNvPr id="9" name="影像" descr="影像">
            <a:extLst>
              <a:ext uri="{FF2B5EF4-FFF2-40B4-BE49-F238E27FC236}">
                <a16:creationId xmlns:a16="http://schemas.microsoft.com/office/drawing/2014/main" id="{C5D5A15E-11E8-8DC6-7930-6F76EBF40B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0935" y="456987"/>
            <a:ext cx="1368472" cy="34372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54705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39864"/>
            <a:ext cx="6126480" cy="4757737"/>
          </a:xfrm>
        </p:spPr>
        <p:txBody>
          <a:bodyPr/>
          <a:lstStyle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圖片版面配置區 2"/>
          <p:cNvSpPr>
            <a:spLocks noGrp="1"/>
          </p:cNvSpPr>
          <p:nvPr>
            <p:ph type="pic" idx="11"/>
          </p:nvPr>
        </p:nvSpPr>
        <p:spPr>
          <a:xfrm>
            <a:off x="6721575" y="1439864"/>
            <a:ext cx="2098576" cy="47577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315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1" y="1439863"/>
            <a:ext cx="8360228" cy="3184388"/>
          </a:xfrm>
        </p:spPr>
        <p:txBody>
          <a:bodyPr/>
          <a:lstStyle>
            <a:lvl3pPr>
              <a:buClr>
                <a:schemeClr val="tx1">
                  <a:lumMod val="75000"/>
                  <a:lumOff val="25000"/>
                </a:schemeClr>
              </a:buClr>
              <a:defRPr/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450850" y="316992"/>
            <a:ext cx="8366579" cy="8895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圖片版面配置區 2"/>
          <p:cNvSpPr>
            <a:spLocks noGrp="1"/>
          </p:cNvSpPr>
          <p:nvPr>
            <p:ph type="pic" idx="11"/>
          </p:nvPr>
        </p:nvSpPr>
        <p:spPr>
          <a:xfrm>
            <a:off x="457201" y="4725145"/>
            <a:ext cx="8360228" cy="15841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069598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035546"/>
          </a:xfrm>
        </p:spPr>
        <p:txBody>
          <a:bodyPr anchor="t" anchorCtr="0">
            <a:noAutofit/>
          </a:bodyPr>
          <a:lstStyle>
            <a:lvl1pPr algn="ctr"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0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73052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9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423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2F4CF-1900-4023-842B-C95C45968293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A0F30-D6DA-47FC-916B-91D74EC82D1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1" y="1542735"/>
            <a:ext cx="4105275" cy="4757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14876" y="1542735"/>
            <a:ext cx="4106863" cy="47577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8401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9" name="投影片編號版面配置區 1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0" name="Rectangle 43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316992"/>
            <a:ext cx="8369300" cy="88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5840855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標題 7"/>
          <p:cNvSpPr>
            <a:spLocks noGrp="1"/>
          </p:cNvSpPr>
          <p:nvPr>
            <p:ph type="title"/>
          </p:nvPr>
        </p:nvSpPr>
        <p:spPr>
          <a:xfrm>
            <a:off x="450850" y="316992"/>
            <a:ext cx="8369300" cy="8895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5834020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82725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06799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47380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023154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29414" y="313944"/>
            <a:ext cx="2092325" cy="5864352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0851" y="313944"/>
            <a:ext cx="6126163" cy="5864352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15677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標楷體"/>
                <a:cs typeface="標楷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67945">
              <a:spcBef>
                <a:spcPts val="165"/>
              </a:spcBef>
            </a:pPr>
            <a:fld id="{81D60167-4931-47E6-BA6A-407CBD079E47}" type="slidenum">
              <a:rPr lang="en-US" altLang="zh-TW" spc="-5" smtClean="0"/>
              <a:pPr marL="67945">
                <a:spcBef>
                  <a:spcPts val="165"/>
                </a:spcBef>
              </a:pPr>
              <a:t>‹#›</a:t>
            </a:fld>
            <a:endParaRPr lang="en-US" altLang="zh-TW" spc="-5" dirty="0"/>
          </a:p>
        </p:txBody>
      </p:sp>
    </p:spTree>
    <p:extLst>
      <p:ext uri="{BB962C8B-B14F-4D97-AF65-F5344CB8AC3E}">
        <p14:creationId xmlns:p14="http://schemas.microsoft.com/office/powerpoint/2010/main" val="32645899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C412AAA6-3ED8-D469-899A-2D1716B01BB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8243889" y="6369050"/>
            <a:ext cx="919162" cy="476250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8FD9FFB5-8089-4603-BC62-334C7547DADF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7738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33DA5-41D3-4FA8-BBEE-CF8F0F8996FB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F7F71-F8DA-4BDD-AFA2-B61A56B303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1FA8E-F7B3-4A08-B74B-88CD628BB779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34F59-4931-4516-9BDB-9FBF92D8B0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E0607-EF5F-41BE-8FDA-F061749E3A60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F9E95-0935-416C-90A0-FBBD1470BD3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4F5AE-5174-4A2C-9426-B21DFD8F869C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1A665-8C85-4554-9DB9-59C173B8B0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19704-8102-4CF6-B1C2-07E039FA785F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A8C6B-C7F9-44CC-9512-30A99B1E2C6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2B3A0-C976-4748-8400-C801B62FE942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491D8-BAE1-4DC0-AE8C-6F97E122EFF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D19C8-7633-4DDD-8C0A-EBCA72206724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A4344-5A9B-40CB-B3AB-162745975F7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412776"/>
            <a:ext cx="8229600" cy="4713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2FAA525-4E3F-445E-9E6E-60C1498288EE}" type="datetimeFigureOut">
              <a:rPr lang="zh-TW" altLang="en-US"/>
              <a:pPr>
                <a:defRPr/>
              </a:pPr>
              <a:t>2026/4/2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BA2F934-26C1-4442-8F11-5173DB53F0A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343C2D81-424E-8E80-3755-35DAE0F7CC70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5" cy="6857996"/>
          </a:xfrm>
          <a:prstGeom prst="rect">
            <a:avLst/>
          </a:prstGeom>
        </p:spPr>
      </p:pic>
      <p:sp>
        <p:nvSpPr>
          <p:cNvPr id="1027" name="Rectangle 43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316992"/>
            <a:ext cx="8369300" cy="88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4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39864"/>
            <a:ext cx="8364538" cy="475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9743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2500" y="6619877"/>
            <a:ext cx="571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fontAlgn="ctr" hangingPunct="1">
              <a:defRPr sz="1200">
                <a:solidFill>
                  <a:schemeClr val="bg1"/>
                </a:solidFill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1A71FFAD-F905-4792-971B-681FA4F61C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662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</p:sldLayoutIdLst>
  <p:hf hdr="0" ftr="0" dt="0"/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kumimoji="1"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投影片編號版面配置區 3">
            <a:extLst>
              <a:ext uri="{FF2B5EF4-FFF2-40B4-BE49-F238E27FC236}">
                <a16:creationId xmlns:a16="http://schemas.microsoft.com/office/drawing/2014/main" id="{F0BB6A00-34BC-70B4-6032-B205693630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fld id="{1A9AEBC4-4569-4571-8D3B-4F85216D3C85}" type="slidenum">
              <a:rPr lang="zh-TW" altLang="en-US" sz="1200" b="1">
                <a:solidFill>
                  <a:srgbClr val="898989"/>
                </a:solidFill>
              </a:rPr>
              <a:pPr>
                <a:spcBef>
                  <a:spcPct val="0"/>
                </a:spcBef>
                <a:buNone/>
                <a:defRPr/>
              </a:pPr>
              <a:t>1</a:t>
            </a:fld>
            <a:endParaRPr lang="zh-TW" altLang="en-US" sz="1200" b="1" dirty="0">
              <a:solidFill>
                <a:srgbClr val="898989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7E34B75F-D0A8-45D4-36FB-DFB04DED5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38128"/>
            <a:ext cx="8352929" cy="714261"/>
          </a:xfrm>
        </p:spPr>
        <p:txBody>
          <a:bodyPr/>
          <a:lstStyle/>
          <a:p>
            <a:r>
              <a:rPr lang="zh-TW" altLang="en-US" sz="4000" kern="2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簡報注意事項</a:t>
            </a:r>
            <a:endParaRPr lang="zh-TW" altLang="en-US" sz="4000" dirty="0">
              <a:solidFill>
                <a:srgbClr val="C00000"/>
              </a:solidFill>
            </a:endParaRPr>
          </a:p>
        </p:txBody>
      </p:sp>
      <p:sp>
        <p:nvSpPr>
          <p:cNvPr id="7" name="文字版面配置區 2">
            <a:extLst>
              <a:ext uri="{FF2B5EF4-FFF2-40B4-BE49-F238E27FC236}">
                <a16:creationId xmlns:a16="http://schemas.microsoft.com/office/drawing/2014/main" id="{0829B03B-FB06-4BF5-3B87-DCFD89FA647E}"/>
              </a:ext>
            </a:extLst>
          </p:cNvPr>
          <p:cNvSpPr txBox="1">
            <a:spLocks/>
          </p:cNvSpPr>
          <p:nvPr/>
        </p:nvSpPr>
        <p:spPr bwMode="auto">
          <a:xfrm>
            <a:off x="323528" y="1124744"/>
            <a:ext cx="8496944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>
                  <a:lumMod val="75000"/>
                  <a:lumOff val="25000"/>
                </a:schemeClr>
              </a:buClr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just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26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請安排計畫主持人及</a:t>
            </a:r>
            <a:r>
              <a:rPr lang="zh-TW" altLang="en-US" sz="2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所規劃新創公司</a:t>
            </a:r>
            <a:r>
              <a:rPr lang="en-US" altLang="zh-TW" sz="2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新部門之關鍵人力</a:t>
            </a:r>
            <a:r>
              <a:rPr lang="en-US" altLang="zh-TW" sz="2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en-US" altLang="zh-TW" sz="2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CEO</a:t>
            </a:r>
            <a:r>
              <a:rPr lang="zh-TW" altLang="en-US" sz="2600" b="1" u="sng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或部門主管）</a:t>
            </a:r>
            <a:r>
              <a:rPr lang="zh-TW" altLang="en-US" sz="26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進行簡報。</a:t>
            </a:r>
            <a:endParaRPr lang="en-US" altLang="zh-TW" sz="26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26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請於簡報加註頁碼，並將各頁標題及重點加粗；內容請適度搭配圖表呈現，並摘要重點加以說明。</a:t>
            </a:r>
            <a:endParaRPr lang="en-US" altLang="zh-TW" sz="26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26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簡報內容重點：</a:t>
            </a:r>
          </a:p>
          <a:p>
            <a:pPr lvl="1" algn="just" fontAlgn="auto">
              <a:spcBef>
                <a:spcPts val="600"/>
              </a:spcBef>
              <a:spcAft>
                <a:spcPts val="0"/>
              </a:spcAft>
              <a:buFont typeface="微軟正黑體" panose="020B0604030504040204" pitchFamily="34" charset="-120"/>
              <a:buChar char="─"/>
              <a:defRPr/>
            </a:pPr>
            <a:r>
              <a:rPr lang="zh-TW" altLang="en-US" sz="2600" b="1" kern="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簡報時間為</a:t>
            </a:r>
            <a:r>
              <a:rPr lang="en-US" altLang="zh-TW" sz="2600" b="1" kern="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r>
              <a:rPr lang="zh-TW" altLang="en-US" sz="2600" b="1" kern="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  <a:r>
              <a:rPr lang="zh-TW" altLang="en-US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故如何開展</a:t>
            </a:r>
            <a:r>
              <a:rPr lang="zh-TW" altLang="en-US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新創公司</a:t>
            </a:r>
            <a:r>
              <a:rPr lang="en-US" altLang="zh-TW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新部門</a:t>
            </a:r>
            <a:r>
              <a:rPr lang="zh-TW" altLang="zh-TW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之商業</a:t>
            </a:r>
            <a:r>
              <a:rPr lang="zh-TW" altLang="en-US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（營運）</a:t>
            </a:r>
            <a:r>
              <a:rPr lang="zh-TW" altLang="zh-TW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模式與資源布局</a:t>
            </a:r>
            <a:r>
              <a:rPr lang="zh-TW" altLang="en-US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r>
              <a:rPr lang="en-US" altLang="zh-TW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POB</a:t>
            </a:r>
            <a:r>
              <a:rPr lang="zh-TW" altLang="en-US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</a:t>
            </a:r>
            <a:r>
              <a:rPr lang="zh-TW" altLang="zh-TW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為審查重點，請勿僅以技術開發思維撰擬審查簡報</a:t>
            </a:r>
            <a:r>
              <a:rPr lang="zh-TW" altLang="en-US" sz="260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600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1" indent="-342900" algn="just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/>
            </a:pPr>
            <a:r>
              <a:rPr lang="zh-TW" altLang="en-US" sz="26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本簡報格式為參考範本，所列表格／範本之基本資訊請完整填列，以利審查作業進行。如未能充分呈現計畫實際運作與現況，得自行延伸或加註說明。</a:t>
            </a:r>
            <a:endParaRPr lang="en-US" altLang="zh-TW" sz="2600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BC8E931-9C62-BB9A-7AF3-3BF51D7C07D9}"/>
              </a:ext>
            </a:extLst>
          </p:cNvPr>
          <p:cNvSpPr txBox="1"/>
          <p:nvPr/>
        </p:nvSpPr>
        <p:spPr>
          <a:xfrm>
            <a:off x="3059832" y="6219762"/>
            <a:ext cx="32972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2000" b="1" dirty="0">
                <a:solidFill>
                  <a:srgbClr val="FF0000"/>
                </a:solidFill>
                <a:highlight>
                  <a:srgbClr val="FFFF00"/>
                </a:highlight>
                <a:latin typeface="+mj-ea"/>
                <a:ea typeface="+mj-ea"/>
              </a:rPr>
              <a:t>《</a:t>
            </a:r>
            <a:r>
              <a:rPr lang="zh-TW" altLang="en-US" sz="2000" b="1" dirty="0">
                <a:solidFill>
                  <a:srgbClr val="FF0000"/>
                </a:solidFill>
                <a:highlight>
                  <a:srgbClr val="FFFF00"/>
                </a:highlight>
                <a:latin typeface="+mj-ea"/>
                <a:ea typeface="+mj-ea"/>
              </a:rPr>
              <a:t>上傳系統前，請刪除本頁</a:t>
            </a:r>
            <a:r>
              <a:rPr lang="en-US" altLang="zh-TW" sz="2000" b="1" dirty="0">
                <a:solidFill>
                  <a:srgbClr val="FF0000"/>
                </a:solidFill>
                <a:highlight>
                  <a:srgbClr val="FFFF00"/>
                </a:highlight>
                <a:latin typeface="+mj-ea"/>
                <a:ea typeface="+mj-ea"/>
              </a:rPr>
              <a:t>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/>
          <a:lstStyle/>
          <a:p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四、新創公司</a:t>
            </a:r>
            <a:r>
              <a:rPr lang="en-US" altLang="zh-TW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新部門營運規劃</a:t>
            </a:r>
            <a:r>
              <a:rPr lang="en-US" altLang="zh-TW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市場分析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40770"/>
            <a:ext cx="8229600" cy="4525963"/>
          </a:xfrm>
        </p:spPr>
        <p:txBody>
          <a:bodyPr/>
          <a:lstStyle/>
          <a:p>
            <a:r>
              <a:rPr lang="zh-TW" altLang="zh-TW" b="1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所規劃進入之產業現況與市場商機評估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市場問題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挑戰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現況及機會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市場規模與趨勢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目標市場選擇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產品市場定位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競爭者分析與區隔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預測市場占有率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1372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1143000"/>
          </a:xfrm>
        </p:spPr>
        <p:txBody>
          <a:bodyPr/>
          <a:lstStyle/>
          <a:p>
            <a:r>
              <a:rPr lang="zh-TW" altLang="en-US" sz="3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四、新創公司</a:t>
            </a:r>
            <a:r>
              <a:rPr lang="en-US" altLang="zh-TW" sz="3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新部門營運規劃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產品規劃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獲利模式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1520" y="1180994"/>
            <a:ext cx="8640960" cy="5328592"/>
          </a:xfrm>
        </p:spPr>
        <p:txBody>
          <a:bodyPr/>
          <a:lstStyle/>
          <a:p>
            <a:r>
              <a:rPr lang="zh-TW" altLang="zh-TW" b="1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新產品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en-US" b="1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新服務</a:t>
            </a:r>
            <a:r>
              <a:rPr lang="zh-TW" altLang="zh-TW" b="1" kern="100" dirty="0"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規劃</a:t>
            </a:r>
            <a:r>
              <a:rPr lang="zh-TW" altLang="zh-TW" sz="28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（應對前述市場之產品線規劃，且應包含推出時程</a:t>
            </a:r>
            <a:r>
              <a:rPr lang="en-US" altLang="zh-TW" sz="28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zh-TW" altLang="en-US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競品分析</a:t>
            </a:r>
            <a:endParaRPr lang="en-US" altLang="zh-TW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營運模式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初期階段、中期階段、長期階段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成本分析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營收模式及獲利能力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zh-TW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預期營收（請以年為單位規劃至少</a:t>
            </a:r>
            <a:r>
              <a:rPr lang="en-US" altLang="zh-TW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zh-TW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年的營收目標，並註明產品單價</a:t>
            </a:r>
            <a:r>
              <a:rPr lang="en-US" altLang="zh-TW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請多頁強化說明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4969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四、新創公司</a:t>
            </a:r>
            <a:r>
              <a:rPr lang="en-US" altLang="zh-TW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</a:rPr>
              <a:t>新部門</a:t>
            </a:r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營運規劃</a:t>
            </a:r>
            <a:r>
              <a:rPr lang="en-US" altLang="zh-TW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行銷</a:t>
            </a:r>
            <a:r>
              <a:rPr lang="en-US" altLang="zh-TW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智財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87524" y="1247908"/>
            <a:ext cx="8568952" cy="4525963"/>
          </a:xfrm>
        </p:spPr>
        <p:txBody>
          <a:bodyPr/>
          <a:lstStyle/>
          <a:p>
            <a:r>
              <a:rPr lang="zh-TW" altLang="zh-TW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行銷規劃</a:t>
            </a:r>
            <a:r>
              <a:rPr lang="zh-TW" altLang="zh-TW" sz="28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（通路規劃、定價策略、國際布局等）</a:t>
            </a:r>
            <a:endParaRPr lang="en-US" altLang="zh-TW" sz="2800" kern="1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kern="1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智財規劃</a:t>
            </a:r>
            <a:r>
              <a:rPr lang="zh-TW" altLang="zh-TW" sz="2800" kern="1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（智財布局策略，如國內、外專利布局規劃等）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3835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1831"/>
            <a:ext cx="8229600" cy="1143000"/>
          </a:xfrm>
        </p:spPr>
        <p:txBody>
          <a:bodyPr/>
          <a:lstStyle/>
          <a:p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四、新創公司</a:t>
            </a:r>
            <a:r>
              <a:rPr lang="en-US" altLang="zh-TW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</a:rPr>
              <a:t>新部門</a:t>
            </a:r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營運規劃</a:t>
            </a:r>
            <a:r>
              <a:rPr lang="en-US" altLang="zh-TW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募資方案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財務預估與規劃</a:t>
            </a:r>
            <a:endParaRPr lang="en-US" altLang="zh-TW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資金需求評估</a:t>
            </a: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募資規劃</a:t>
            </a:r>
            <a:endParaRPr lang="en-US" altLang="zh-TW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成立時預計團隊現金出資額度</a:t>
            </a:r>
            <a:endParaRPr lang="en-US" altLang="zh-TW" sz="32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後續</a:t>
            </a:r>
            <a:r>
              <a:rPr lang="zh-TW" altLang="zh-TW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資金之來源規劃，如自有資金投入、貸款、私募、公開發行等，且應列出時程規劃</a:t>
            </a:r>
            <a:r>
              <a:rPr lang="zh-TW" altLang="en-US" sz="3200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sz="3200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1"/>
            <a:r>
              <a:rPr lang="zh-TW" altLang="zh-TW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其他</a:t>
            </a:r>
            <a:r>
              <a:rPr lang="zh-TW" altLang="en-US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外部</a:t>
            </a:r>
            <a:r>
              <a:rPr lang="zh-TW" altLang="zh-TW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投資對象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3097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23528" y="1136227"/>
            <a:ext cx="8577040" cy="4952438"/>
          </a:xfrm>
        </p:spPr>
        <p:txBody>
          <a:bodyPr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展開計畫各執行分項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，其與預定進度表之工作項目所列名稱應一致，若有分包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如委託研究、驗證或國際合作等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，亦請一併列入計畫架構說明。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34604" y="28640"/>
            <a:ext cx="822960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五、計畫架構</a:t>
            </a:r>
            <a:endParaRPr lang="zh-TW" altLang="en-US" sz="4000" b="1" i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DFAD33E0-FD7B-2BEE-C98B-B7BEF6CE8484}"/>
              </a:ext>
            </a:extLst>
          </p:cNvPr>
          <p:cNvGrpSpPr/>
          <p:nvPr/>
        </p:nvGrpSpPr>
        <p:grpSpPr>
          <a:xfrm>
            <a:off x="899592" y="2492896"/>
            <a:ext cx="7056784" cy="3744416"/>
            <a:chOff x="2296677" y="3068962"/>
            <a:chExt cx="4393442" cy="3093340"/>
          </a:xfrm>
        </p:grpSpPr>
        <p:sp>
          <p:nvSpPr>
            <p:cNvPr id="74" name="Text Box 229">
              <a:extLst>
                <a:ext uri="{FF2B5EF4-FFF2-40B4-BE49-F238E27FC236}">
                  <a16:creationId xmlns:a16="http://schemas.microsoft.com/office/drawing/2014/main" id="{D1B60E8C-D33E-4A70-9181-5C41C7CF6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6677" y="3539657"/>
              <a:ext cx="339044" cy="16751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kumimoji="0" lang="en-US" altLang="zh-TW" sz="1200" dirty="0">
                  <a:solidFill>
                    <a:srgbClr val="0000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XXXX</a:t>
              </a:r>
              <a:r>
                <a:rPr kumimoji="0" lang="zh-TW" altLang="en-US" sz="12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計畫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  <p:sp>
          <p:nvSpPr>
            <p:cNvPr id="76" name="Text Box 230">
              <a:extLst>
                <a:ext uri="{FF2B5EF4-FFF2-40B4-BE49-F238E27FC236}">
                  <a16:creationId xmlns:a16="http://schemas.microsoft.com/office/drawing/2014/main" id="{E740F2E7-6E32-4438-BFF6-3A68B0C370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1139" y="3376490"/>
              <a:ext cx="1156088" cy="3276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0800" rIns="91440" bIns="1080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en-US" altLang="zh-TW" sz="12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A </a:t>
              </a:r>
              <a:r>
                <a:rPr kumimoji="0" lang="zh-TW" altLang="en-US" sz="12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分項計畫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  <p:sp>
          <p:nvSpPr>
            <p:cNvPr id="77" name="Text Box 231">
              <a:extLst>
                <a:ext uri="{FF2B5EF4-FFF2-40B4-BE49-F238E27FC236}">
                  <a16:creationId xmlns:a16="http://schemas.microsoft.com/office/drawing/2014/main" id="{9C8F5841-0A6A-4E81-BCDC-89C785555A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1139" y="4153863"/>
              <a:ext cx="1156088" cy="3276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0800" rIns="91440" bIns="1080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en-US" altLang="zh-TW" sz="120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B </a:t>
              </a:r>
              <a:r>
                <a:rPr kumimoji="0" lang="zh-TW" altLang="en-US" sz="120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分項計畫</a:t>
              </a:r>
              <a:endParaRPr kumimoji="0" lang="zh-TW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78" name="Text Box 232">
              <a:extLst>
                <a:ext uri="{FF2B5EF4-FFF2-40B4-BE49-F238E27FC236}">
                  <a16:creationId xmlns:a16="http://schemas.microsoft.com/office/drawing/2014/main" id="{590E573D-09FC-4C1F-A0DF-EC359418E9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1139" y="4939778"/>
              <a:ext cx="1156088" cy="3276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en-US" altLang="zh-TW" sz="12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C </a:t>
              </a:r>
              <a:r>
                <a:rPr kumimoji="0" lang="zh-TW" altLang="en-US" sz="12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分項計畫</a:t>
              </a:r>
              <a:endParaRPr kumimoji="0" lang="zh-TW" altLang="en-US" sz="900" dirty="0"/>
            </a:p>
            <a:p>
              <a:pPr eaLnBrk="0" hangingPunct="0"/>
              <a:r>
                <a:rPr kumimoji="0" lang="en-US" altLang="zh-TW" sz="11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kumimoji="0" lang="zh-TW" altLang="en-US" sz="11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新創公司</a:t>
              </a:r>
              <a:r>
                <a:rPr kumimoji="0" lang="en-US" altLang="zh-TW" sz="11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/</a:t>
              </a:r>
              <a:r>
                <a:rPr kumimoji="0" lang="zh-TW" altLang="en-US" sz="11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新部門規劃</a:t>
              </a:r>
              <a:r>
                <a:rPr kumimoji="0" lang="en-US" altLang="zh-TW" sz="11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endParaRPr kumimoji="0" lang="en-US" altLang="zh-TW" sz="2800" dirty="0">
                <a:latin typeface="Arial" panose="020B0604020202020204" pitchFamily="34" charset="0"/>
              </a:endParaRPr>
            </a:p>
          </p:txBody>
        </p:sp>
        <p:cxnSp>
          <p:nvCxnSpPr>
            <p:cNvPr id="79" name="Line 233">
              <a:extLst>
                <a:ext uri="{FF2B5EF4-FFF2-40B4-BE49-F238E27FC236}">
                  <a16:creationId xmlns:a16="http://schemas.microsoft.com/office/drawing/2014/main" id="{A3301EB0-06BF-44E6-A0B0-0B066A37DC86}"/>
                </a:ext>
              </a:extLst>
            </p:cNvPr>
            <p:cNvCxnSpPr>
              <a:cxnSpLocks noChangeShapeType="1"/>
              <a:endCxn id="77" idx="1"/>
            </p:cNvCxnSpPr>
            <p:nvPr/>
          </p:nvCxnSpPr>
          <p:spPr bwMode="auto">
            <a:xfrm>
              <a:off x="2635720" y="4307633"/>
              <a:ext cx="415419" cy="100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0" name="AutoShape 234">
              <a:extLst>
                <a:ext uri="{FF2B5EF4-FFF2-40B4-BE49-F238E27FC236}">
                  <a16:creationId xmlns:a16="http://schemas.microsoft.com/office/drawing/2014/main" id="{B83F7DF5-AF84-46B5-B4F3-B51650EB69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6909" y="3533170"/>
              <a:ext cx="217797" cy="1648718"/>
            </a:xfrm>
            <a:prstGeom prst="leftBracket">
              <a:avLst>
                <a:gd name="adj" fmla="val 91852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zh-TW" altLang="en-US" sz="2800"/>
            </a:p>
          </p:txBody>
        </p:sp>
        <p:sp>
          <p:nvSpPr>
            <p:cNvPr id="81" name="Text Box 235">
              <a:extLst>
                <a:ext uri="{FF2B5EF4-FFF2-40B4-BE49-F238E27FC236}">
                  <a16:creationId xmlns:a16="http://schemas.microsoft.com/office/drawing/2014/main" id="{27918955-427B-4346-B126-2DE8F50143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1351" y="3721848"/>
              <a:ext cx="1618523" cy="446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zh-TW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權重：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  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%</a:t>
              </a:r>
              <a:endParaRPr kumimoji="0" lang="en-US" altLang="zh-TW" sz="900" dirty="0"/>
            </a:p>
            <a:p>
              <a:pPr eaLnBrk="0" hangingPunct="0"/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人力：  人年，經費：   千元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  <p:sp>
          <p:nvSpPr>
            <p:cNvPr id="82" name="Text Box 237">
              <a:extLst>
                <a:ext uri="{FF2B5EF4-FFF2-40B4-BE49-F238E27FC236}">
                  <a16:creationId xmlns:a16="http://schemas.microsoft.com/office/drawing/2014/main" id="{E58F7B83-0F64-4A17-84E7-ED33269272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1597" y="3068962"/>
              <a:ext cx="1073013" cy="2978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0800" rIns="91440" bIns="1080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en-US" altLang="zh-TW" sz="120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A1</a:t>
              </a:r>
              <a:r>
                <a:rPr kumimoji="0" lang="zh-TW" altLang="en-US" sz="120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工作項目 </a:t>
              </a:r>
              <a:endParaRPr kumimoji="0" lang="zh-TW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83" name="Text Box 238">
              <a:extLst>
                <a:ext uri="{FF2B5EF4-FFF2-40B4-BE49-F238E27FC236}">
                  <a16:creationId xmlns:a16="http://schemas.microsoft.com/office/drawing/2014/main" id="{C253F74B-22CE-4606-BA82-32D017EDB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8363" y="3844910"/>
              <a:ext cx="1073013" cy="2978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0800" rIns="91440" bIns="1080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en-US" altLang="zh-TW" sz="12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A2</a:t>
              </a:r>
              <a:r>
                <a:rPr kumimoji="0" lang="zh-TW" altLang="en-US" sz="12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工作項目 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  <p:sp>
          <p:nvSpPr>
            <p:cNvPr id="84" name="Text Box 239">
              <a:extLst>
                <a:ext uri="{FF2B5EF4-FFF2-40B4-BE49-F238E27FC236}">
                  <a16:creationId xmlns:a16="http://schemas.microsoft.com/office/drawing/2014/main" id="{B1352741-0A20-448D-9B2B-2499EFBE04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0912" y="4620859"/>
              <a:ext cx="1073013" cy="2978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0800" rIns="91440" bIns="1080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en-US" altLang="zh-TW" sz="120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C1</a:t>
              </a:r>
              <a:r>
                <a:rPr kumimoji="0" lang="zh-TW" altLang="en-US" sz="120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工作項目 </a:t>
              </a:r>
              <a:endParaRPr kumimoji="0" lang="zh-TW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85" name="Text Box 240">
              <a:extLst>
                <a:ext uri="{FF2B5EF4-FFF2-40B4-BE49-F238E27FC236}">
                  <a16:creationId xmlns:a16="http://schemas.microsoft.com/office/drawing/2014/main" id="{21626258-4758-4527-BC82-9583E6B506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1597" y="5396808"/>
              <a:ext cx="1073013" cy="2978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10800" rIns="91440" bIns="1080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en-US" altLang="zh-TW" sz="120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C2</a:t>
              </a:r>
              <a:r>
                <a:rPr kumimoji="0" lang="zh-TW" altLang="en-US" sz="120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工作項目 </a:t>
              </a:r>
              <a:endParaRPr kumimoji="0" lang="zh-TW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86" name="Text Box 243">
              <a:extLst>
                <a:ext uri="{FF2B5EF4-FFF2-40B4-BE49-F238E27FC236}">
                  <a16:creationId xmlns:a16="http://schemas.microsoft.com/office/drawing/2014/main" id="{E883ABA6-BE1E-4D7D-A809-4BD75374B0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1596" y="3380011"/>
              <a:ext cx="1618523" cy="446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zh-TW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權重：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  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%</a:t>
              </a:r>
              <a:endParaRPr kumimoji="0" lang="en-US" altLang="zh-TW" sz="900" dirty="0"/>
            </a:p>
            <a:p>
              <a:pPr eaLnBrk="0" hangingPunct="0"/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執行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分包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單位：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  <p:sp>
          <p:nvSpPr>
            <p:cNvPr id="87" name="Text Box 244">
              <a:extLst>
                <a:ext uri="{FF2B5EF4-FFF2-40B4-BE49-F238E27FC236}">
                  <a16:creationId xmlns:a16="http://schemas.microsoft.com/office/drawing/2014/main" id="{78E3786F-6EF1-4AAC-8031-47CDA488CF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5078" y="4482134"/>
              <a:ext cx="1618523" cy="446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zh-TW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權重：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  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%</a:t>
              </a:r>
              <a:endParaRPr kumimoji="0" lang="en-US" altLang="zh-TW" sz="900" dirty="0"/>
            </a:p>
            <a:p>
              <a:pPr eaLnBrk="0" hangingPunct="0"/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人力：  人年，經費：   千元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  <p:sp>
          <p:nvSpPr>
            <p:cNvPr id="88" name="Text Box 245">
              <a:extLst>
                <a:ext uri="{FF2B5EF4-FFF2-40B4-BE49-F238E27FC236}">
                  <a16:creationId xmlns:a16="http://schemas.microsoft.com/office/drawing/2014/main" id="{B0F3BF73-7FC4-4411-A6AB-64B418F76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7625" y="5273464"/>
              <a:ext cx="1618523" cy="446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zh-TW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權重：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  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%</a:t>
              </a:r>
              <a:endParaRPr kumimoji="0" lang="en-US" altLang="zh-TW" sz="900" dirty="0"/>
            </a:p>
            <a:p>
              <a:pPr eaLnBrk="0" hangingPunct="0"/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人力：  人年，經費：   千元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  <p:sp>
          <p:nvSpPr>
            <p:cNvPr id="89" name="Text Box 246">
              <a:extLst>
                <a:ext uri="{FF2B5EF4-FFF2-40B4-BE49-F238E27FC236}">
                  <a16:creationId xmlns:a16="http://schemas.microsoft.com/office/drawing/2014/main" id="{49C8BBD7-14B1-4803-9CEA-3F375C6468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1596" y="4174050"/>
              <a:ext cx="1618523" cy="446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10800" rIns="91440" bIns="1080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zh-TW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權重：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  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%</a:t>
              </a:r>
              <a:endParaRPr kumimoji="0" lang="en-US" altLang="zh-TW" sz="900" dirty="0"/>
            </a:p>
            <a:p>
              <a:pPr eaLnBrk="0" hangingPunct="0"/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執行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分包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單位：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  <p:grpSp>
          <p:nvGrpSpPr>
            <p:cNvPr id="90" name="群組 89">
              <a:extLst>
                <a:ext uri="{FF2B5EF4-FFF2-40B4-BE49-F238E27FC236}">
                  <a16:creationId xmlns:a16="http://schemas.microsoft.com/office/drawing/2014/main" id="{FD1B1453-2A52-45D2-8785-41166FF64147}"/>
                </a:ext>
              </a:extLst>
            </p:cNvPr>
            <p:cNvGrpSpPr/>
            <p:nvPr/>
          </p:nvGrpSpPr>
          <p:grpSpPr>
            <a:xfrm>
              <a:off x="4207228" y="3217896"/>
              <a:ext cx="881135" cy="2327847"/>
              <a:chOff x="3828088" y="3156170"/>
              <a:chExt cx="750885" cy="1730376"/>
            </a:xfrm>
          </p:grpSpPr>
          <p:cxnSp>
            <p:nvCxnSpPr>
              <p:cNvPr id="92" name="Line 236">
                <a:extLst>
                  <a:ext uri="{FF2B5EF4-FFF2-40B4-BE49-F238E27FC236}">
                    <a16:creationId xmlns:a16="http://schemas.microsoft.com/office/drawing/2014/main" id="{F8E3DB34-433A-43CD-BB66-91C17F8D79B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886200" y="3395345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3" name="AutoShape 241">
                <a:extLst>
                  <a:ext uri="{FF2B5EF4-FFF2-40B4-BE49-F238E27FC236}">
                    <a16:creationId xmlns:a16="http://schemas.microsoft.com/office/drawing/2014/main" id="{5E509EA4-FF1C-4728-95C0-37D783DDFF8C}"/>
                  </a:ext>
                </a:extLst>
              </p:cNvPr>
              <p:cNvCxnSpPr>
                <a:cxnSpLocks noChangeShapeType="1"/>
                <a:stCxn id="82" idx="1"/>
                <a:endCxn id="76" idx="3"/>
              </p:cNvCxnSpPr>
              <p:nvPr/>
            </p:nvCxnSpPr>
            <p:spPr bwMode="auto">
              <a:xfrm rot="10800000" flipV="1">
                <a:off x="3828088" y="3156170"/>
                <a:ext cx="736598" cy="239668"/>
              </a:xfrm>
              <a:prstGeom prst="bentConnector3">
                <a:avLst>
                  <a:gd name="adj1" fmla="val 49327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4" name="AutoShape 242">
                <a:extLst>
                  <a:ext uri="{FF2B5EF4-FFF2-40B4-BE49-F238E27FC236}">
                    <a16:creationId xmlns:a16="http://schemas.microsoft.com/office/drawing/2014/main" id="{C48BB36D-943D-415F-BB85-90B493977E74}"/>
                  </a:ext>
                </a:extLst>
              </p:cNvPr>
              <p:cNvCxnSpPr>
                <a:cxnSpLocks noChangeShapeType="1"/>
                <a:stCxn id="83" idx="1"/>
                <a:endCxn id="76" idx="3"/>
              </p:cNvCxnSpPr>
              <p:nvPr/>
            </p:nvCxnSpPr>
            <p:spPr bwMode="auto">
              <a:xfrm rot="10800000">
                <a:off x="3828088" y="3395839"/>
                <a:ext cx="750885" cy="337123"/>
              </a:xfrm>
              <a:prstGeom prst="bentConnector3">
                <a:avLst>
                  <a:gd name="adj1" fmla="val 50000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5" name="AutoShape 247">
                <a:extLst>
                  <a:ext uri="{FF2B5EF4-FFF2-40B4-BE49-F238E27FC236}">
                    <a16:creationId xmlns:a16="http://schemas.microsoft.com/office/drawing/2014/main" id="{6544C7CA-979D-48A5-957D-0E30B51002BB}"/>
                  </a:ext>
                </a:extLst>
              </p:cNvPr>
              <p:cNvCxnSpPr>
                <a:cxnSpLocks noChangeShapeType="1"/>
                <a:stCxn id="78" idx="3"/>
                <a:endCxn id="84" idx="1"/>
              </p:cNvCxnSpPr>
              <p:nvPr/>
            </p:nvCxnSpPr>
            <p:spPr bwMode="auto">
              <a:xfrm flipV="1">
                <a:off x="3828088" y="4309754"/>
                <a:ext cx="744536" cy="248135"/>
              </a:xfrm>
              <a:prstGeom prst="bentConnector3">
                <a:avLst>
                  <a:gd name="adj1" fmla="val 50000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6" name="AutoShape 248">
                <a:extLst>
                  <a:ext uri="{FF2B5EF4-FFF2-40B4-BE49-F238E27FC236}">
                    <a16:creationId xmlns:a16="http://schemas.microsoft.com/office/drawing/2014/main" id="{755B99FF-2783-43BB-805B-783F7B99C5DD}"/>
                  </a:ext>
                </a:extLst>
              </p:cNvPr>
              <p:cNvCxnSpPr>
                <a:cxnSpLocks noChangeShapeType="1"/>
                <a:stCxn id="78" idx="3"/>
                <a:endCxn id="85" idx="1"/>
              </p:cNvCxnSpPr>
              <p:nvPr/>
            </p:nvCxnSpPr>
            <p:spPr bwMode="auto">
              <a:xfrm>
                <a:off x="3828088" y="4557889"/>
                <a:ext cx="736598" cy="328657"/>
              </a:xfrm>
              <a:prstGeom prst="bentConnector3">
                <a:avLst>
                  <a:gd name="adj1" fmla="val 50000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1" name="Text Box 249">
              <a:extLst>
                <a:ext uri="{FF2B5EF4-FFF2-40B4-BE49-F238E27FC236}">
                  <a16:creationId xmlns:a16="http://schemas.microsoft.com/office/drawing/2014/main" id="{88C849DD-3E92-463E-99CC-515DB77281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1596" y="4952455"/>
              <a:ext cx="1618523" cy="446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zh-TW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權重：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  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%</a:t>
              </a:r>
              <a:endParaRPr kumimoji="0" lang="en-US" altLang="zh-TW" sz="900" dirty="0"/>
            </a:p>
            <a:p>
              <a:pPr eaLnBrk="0" hangingPunct="0"/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執行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分包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單位：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  <p:sp>
          <p:nvSpPr>
            <p:cNvPr id="27" name="Text Box 246">
              <a:extLst>
                <a:ext uri="{FF2B5EF4-FFF2-40B4-BE49-F238E27FC236}">
                  <a16:creationId xmlns:a16="http://schemas.microsoft.com/office/drawing/2014/main" id="{AEB14D81-E81B-4FF9-8FE3-E34250CAC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1596" y="5715493"/>
              <a:ext cx="1618523" cy="446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10800" rIns="91440" bIns="10800" numCol="1" anchor="t" anchorCtr="0" compatLnSpc="1">
              <a:prstTxWarp prst="textNoShape">
                <a:avLst/>
              </a:prstTxWarp>
            </a:bodyPr>
            <a:lstStyle/>
            <a:p>
              <a:pPr eaLnBrk="0" hangingPunct="0"/>
              <a:r>
                <a:rPr kumimoji="0" lang="zh-TW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權重：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  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%</a:t>
              </a:r>
              <a:endParaRPr kumimoji="0" lang="en-US" altLang="zh-TW" sz="900" dirty="0"/>
            </a:p>
            <a:p>
              <a:pPr eaLnBrk="0" hangingPunct="0"/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執行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分包</a:t>
              </a:r>
              <a:r>
                <a:rPr kumimoji="0" lang="en-US" altLang="zh-TW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kumimoji="0" lang="zh-TW" altLang="en-US" sz="105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單位：</a:t>
              </a:r>
              <a:endParaRPr kumimoji="0" lang="zh-TW" altLang="en-US" sz="2800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2985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DA4DE-8383-F2CE-A3BE-3BEE5095F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BFB4EB3-BFF5-9CE9-BF47-C3CD40AB8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528" y="1136227"/>
            <a:ext cx="8577040" cy="4952438"/>
          </a:xfrm>
        </p:spPr>
        <p:txBody>
          <a:bodyPr/>
          <a:lstStyle/>
          <a:p>
            <a:pPr algn="just"/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若有分包委外項目：應明確說明對象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分包法人、學校、業界、國際合作、技術引進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，並檢附契約書、協議書或專利證書等相關必要資料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依實際計畫內容編列，須為計畫執行期間所需之委外研究、場域驗證、產品雛形開發、</a:t>
            </a:r>
            <a:r>
              <a:rPr lang="zh-TW" altLang="en-US" sz="2400" dirty="0">
                <a:latin typeface="微軟正黑體" panose="020B0604030504040204" pitchFamily="34" charset="-120"/>
              </a:rPr>
              <a:t>服務或國際合作之工作，</a:t>
            </a:r>
            <a:r>
              <a:rPr lang="zh-TW" altLang="en-US" sz="2400" b="1" dirty="0">
                <a:latin typeface="微軟正黑體" panose="020B0604030504040204" pitchFamily="34" charset="-120"/>
              </a:rPr>
              <a:t>分包經費合計以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不得超過總補助經常經費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40%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為原則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5C548793-8E6E-D5BA-3108-D4CDC173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604" y="28640"/>
            <a:ext cx="822960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五、計畫架構</a:t>
            </a:r>
            <a:r>
              <a:rPr lang="en-US" altLang="zh-TW" sz="3200" b="1" dirty="0">
                <a:solidFill>
                  <a:srgbClr val="0000FF"/>
                </a:solidFill>
                <a:latin typeface="微軟正黑體" panose="020B0604030504040204" pitchFamily="34" charset="-120"/>
              </a:rPr>
              <a:t>-</a:t>
            </a:r>
            <a:r>
              <a:rPr lang="zh-TW" altLang="en-US" sz="3200" b="1" dirty="0">
                <a:solidFill>
                  <a:srgbClr val="0000FF"/>
                </a:solidFill>
                <a:latin typeface="微軟正黑體" panose="020B0604030504040204" pitchFamily="34" charset="-120"/>
              </a:rPr>
              <a:t>分包委外項目</a:t>
            </a:r>
            <a:endParaRPr lang="zh-TW" altLang="en-US" sz="3200" b="1" i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16B8E367-E2F0-4D28-1AA8-6EB52DF51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94593"/>
              </p:ext>
            </p:extLst>
          </p:nvPr>
        </p:nvGraphicFramePr>
        <p:xfrm>
          <a:off x="547087" y="3789040"/>
          <a:ext cx="8352222" cy="18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5382">
                  <a:extLst>
                    <a:ext uri="{9D8B030D-6E8A-4147-A177-3AD203B41FA5}">
                      <a16:colId xmlns:a16="http://schemas.microsoft.com/office/drawing/2014/main" val="827595372"/>
                    </a:ext>
                  </a:extLst>
                </a:gridCol>
                <a:gridCol w="1681984">
                  <a:extLst>
                    <a:ext uri="{9D8B030D-6E8A-4147-A177-3AD203B41FA5}">
                      <a16:colId xmlns:a16="http://schemas.microsoft.com/office/drawing/2014/main" val="3327936192"/>
                    </a:ext>
                  </a:extLst>
                </a:gridCol>
                <a:gridCol w="2034601">
                  <a:extLst>
                    <a:ext uri="{9D8B030D-6E8A-4147-A177-3AD203B41FA5}">
                      <a16:colId xmlns:a16="http://schemas.microsoft.com/office/drawing/2014/main" val="4139521577"/>
                    </a:ext>
                  </a:extLst>
                </a:gridCol>
                <a:gridCol w="1085790">
                  <a:extLst>
                    <a:ext uri="{9D8B030D-6E8A-4147-A177-3AD203B41FA5}">
                      <a16:colId xmlns:a16="http://schemas.microsoft.com/office/drawing/2014/main" val="853982350"/>
                    </a:ext>
                  </a:extLst>
                </a:gridCol>
                <a:gridCol w="1974465">
                  <a:extLst>
                    <a:ext uri="{9D8B030D-6E8A-4147-A177-3AD203B41FA5}">
                      <a16:colId xmlns:a16="http://schemas.microsoft.com/office/drawing/2014/main" val="1426449540"/>
                    </a:ext>
                  </a:extLst>
                </a:gridCol>
              </a:tblGrid>
              <a:tr h="738242"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委託對象</a:t>
                      </a: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預計委託名稱</a:t>
                      </a:r>
                      <a:br>
                        <a:rPr 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（起迄期間）</a:t>
                      </a: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內容</a:t>
                      </a: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經費</a:t>
                      </a:r>
                    </a:p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（千元）</a:t>
                      </a: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無法委託時之</a:t>
                      </a:r>
                    </a:p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zh-TW" alt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因應策略</a:t>
                      </a: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876661"/>
                  </a:ext>
                </a:extLst>
              </a:tr>
              <a:tr h="530979"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r>
                        <a:rPr lang="en-US" sz="1800" b="1" kern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369740"/>
                  </a:ext>
                </a:extLst>
              </a:tr>
              <a:tr h="530979"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0" fontAlgn="base" latinLnBrk="0" hangingPunct="1">
                        <a:buNone/>
                      </a:pPr>
                      <a:endParaRPr lang="zh-TW" altLang="en-US" sz="1800" b="1" kern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670" marR="2667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763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456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4EB70F-0024-4B9E-B3F4-67F6023B7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687" y="78953"/>
            <a:ext cx="822960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六、計畫工作項目與時程</a:t>
            </a:r>
          </a:p>
        </p:txBody>
      </p:sp>
      <p:sp>
        <p:nvSpPr>
          <p:cNvPr id="4" name="投影片編號版面配置區 1">
            <a:extLst>
              <a:ext uri="{FF2B5EF4-FFF2-40B4-BE49-F238E27FC236}">
                <a16:creationId xmlns:a16="http://schemas.microsoft.com/office/drawing/2014/main" id="{6AFA9020-7F74-4072-8C0D-EF6608221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752726" cy="365125"/>
          </a:xfrm>
        </p:spPr>
        <p:txBody>
          <a:bodyPr/>
          <a:lstStyle/>
          <a:p>
            <a:pPr rtl="0"/>
            <a:fld id="{401CF334-2D5C-4859-84A6-CA7E6E43FAEB}" type="slidenum">
              <a:rPr lang="en-US" altLang="zh-TW" smtClean="0"/>
              <a:t>16</a:t>
            </a:fld>
            <a:endParaRPr lang="zh-TW" altLang="en-US" dirty="0"/>
          </a:p>
        </p:txBody>
      </p:sp>
      <p:sp>
        <p:nvSpPr>
          <p:cNvPr id="6" name="文字版面配置區 2">
            <a:extLst>
              <a:ext uri="{FF2B5EF4-FFF2-40B4-BE49-F238E27FC236}">
                <a16:creationId xmlns:a16="http://schemas.microsoft.com/office/drawing/2014/main" id="{280A3DD8-D908-479C-8C38-7BA9F286DBA6}"/>
              </a:ext>
            </a:extLst>
          </p:cNvPr>
          <p:cNvSpPr txBox="1">
            <a:spLocks/>
          </p:cNvSpPr>
          <p:nvPr/>
        </p:nvSpPr>
        <p:spPr bwMode="auto">
          <a:xfrm>
            <a:off x="410660" y="1304040"/>
            <a:ext cx="822959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預期開發之工作項目與時程，請以分別以技術及商業化指標方式呈現：</a:t>
            </a:r>
          </a:p>
          <a:p>
            <a:pPr lvl="1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技術商品化查核點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：以產品量產前所設定客戶驗收需求之規格為主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新創事業查核點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：商業營運驗證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(POB)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為主，如公司或部門成立、技轉簽約、關鍵人力、客戶端投產測試、小批量訂單取得、客戶端採購意向書、募資規劃等。</a:t>
            </a:r>
          </a:p>
        </p:txBody>
      </p:sp>
    </p:spTree>
    <p:extLst>
      <p:ext uri="{BB962C8B-B14F-4D97-AF65-F5344CB8AC3E}">
        <p14:creationId xmlns:p14="http://schemas.microsoft.com/office/powerpoint/2010/main" val="5561906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5D5154FD-1E98-40DB-9D4C-F1D59E494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687" y="78953"/>
            <a:ext cx="822960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六、計畫工作項目與時程</a:t>
            </a:r>
            <a:r>
              <a:rPr lang="en-US" altLang="zh-TW" sz="32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2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查核點</a:t>
            </a:r>
            <a:endParaRPr lang="zh-TW" altLang="en-US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B5B5BE7B-C945-BDF2-4D6D-6DB3BC0C91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003317"/>
              </p:ext>
            </p:extLst>
          </p:nvPr>
        </p:nvGraphicFramePr>
        <p:xfrm>
          <a:off x="384109" y="1213634"/>
          <a:ext cx="8375785" cy="54005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74885">
                  <a:extLst>
                    <a:ext uri="{9D8B030D-6E8A-4147-A177-3AD203B41FA5}">
                      <a16:colId xmlns:a16="http://schemas.microsoft.com/office/drawing/2014/main" val="1052190176"/>
                    </a:ext>
                  </a:extLst>
                </a:gridCol>
                <a:gridCol w="1125355">
                  <a:extLst>
                    <a:ext uri="{9D8B030D-6E8A-4147-A177-3AD203B41FA5}">
                      <a16:colId xmlns:a16="http://schemas.microsoft.com/office/drawing/2014/main" val="3846364818"/>
                    </a:ext>
                  </a:extLst>
                </a:gridCol>
                <a:gridCol w="2500300">
                  <a:extLst>
                    <a:ext uri="{9D8B030D-6E8A-4147-A177-3AD203B41FA5}">
                      <a16:colId xmlns:a16="http://schemas.microsoft.com/office/drawing/2014/main" val="2137497815"/>
                    </a:ext>
                  </a:extLst>
                </a:gridCol>
                <a:gridCol w="3875245">
                  <a:extLst>
                    <a:ext uri="{9D8B030D-6E8A-4147-A177-3AD203B41FA5}">
                      <a16:colId xmlns:a16="http://schemas.microsoft.com/office/drawing/2014/main" val="3833071077"/>
                    </a:ext>
                  </a:extLst>
                </a:gridCol>
              </a:tblGrid>
              <a:tr h="508898">
                <a:tc>
                  <a:txBody>
                    <a:bodyPr/>
                    <a:lstStyle/>
                    <a:p>
                      <a:pPr marL="1270" algn="ctr"/>
                      <a:r>
                        <a:rPr lang="zh-TW" sz="1800" kern="100" dirty="0">
                          <a:effectLst/>
                        </a:rPr>
                        <a:t>編號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zh-TW" sz="1800" kern="100" dirty="0">
                          <a:effectLst/>
                        </a:rPr>
                        <a:t>完成日期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zh-TW" sz="1800" kern="100" dirty="0">
                          <a:effectLst/>
                        </a:rPr>
                        <a:t>查核點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zh-TW" sz="1800" kern="100" dirty="0">
                          <a:effectLst/>
                        </a:rPr>
                        <a:t>量化規格指標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7990966"/>
                  </a:ext>
                </a:extLst>
              </a:tr>
              <a:tr h="508898"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A1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231406"/>
                  </a:ext>
                </a:extLst>
              </a:tr>
              <a:tr h="508898"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B1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4728607"/>
                  </a:ext>
                </a:extLst>
              </a:tr>
              <a:tr h="645651"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C1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6/30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範例：新創公司成立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zh-TW" sz="1600" b="0" kern="100">
                          <a:solidFill>
                            <a:schemeClr val="tx1"/>
                          </a:solidFill>
                          <a:effectLst/>
                        </a:rPr>
                        <a:t>新創之</a:t>
                      </a:r>
                      <a:r>
                        <a:rPr lang="en-US" sz="1600" b="0" kern="10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zh-TW" sz="1600" b="0" kern="100">
                          <a:solidFill>
                            <a:schemeClr val="tx1"/>
                          </a:solidFill>
                          <a:effectLst/>
                        </a:rPr>
                        <a:t>公司登記成立，登記實收資本額為</a:t>
                      </a:r>
                      <a:r>
                        <a:rPr lang="en-US" sz="1600" b="0" kern="10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zh-TW" sz="1600" b="0" kern="100">
                          <a:solidFill>
                            <a:schemeClr val="tx1"/>
                          </a:solidFill>
                          <a:effectLst/>
                        </a:rPr>
                        <a:t>萬元。</a:t>
                      </a:r>
                      <a:endParaRPr lang="zh-TW" sz="1600" b="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055442"/>
                  </a:ext>
                </a:extLst>
              </a:tr>
              <a:tr h="968476"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C2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9/30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範例：完成簽訂技轉合約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新創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公司與計畫執行學術機構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大學簽訂計轉合約，技轉金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技術股共計為補助款之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40%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，即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萬元。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686386"/>
                  </a:ext>
                </a:extLst>
              </a:tr>
              <a:tr h="968476"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C3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b="0" kern="100">
                          <a:solidFill>
                            <a:schemeClr val="tx1"/>
                          </a:solidFill>
                          <a:effectLst/>
                        </a:rPr>
                        <a:t>11/30</a:t>
                      </a:r>
                      <a:endParaRPr lang="zh-TW" sz="1600" b="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範例：新創公司新增現金資本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萬元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新創公司原實收資本額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萬。</a:t>
                      </a:r>
                    </a:p>
                    <a:p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新創公司新增現金資本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XXX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萬。</a:t>
                      </a:r>
                    </a:p>
                    <a:p>
                      <a:pPr marL="1270" algn="just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新增募資額度不低於補助款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25%)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473533"/>
                  </a:ext>
                </a:extLst>
              </a:tr>
              <a:tr h="645651"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C4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12/31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zh-TW" sz="1600" b="0" kern="100">
                          <a:solidFill>
                            <a:schemeClr val="tx1"/>
                          </a:solidFill>
                          <a:effectLst/>
                        </a:rPr>
                        <a:t>範例：完成</a:t>
                      </a:r>
                      <a:r>
                        <a:rPr lang="en-US" sz="1600" b="0" kern="100">
                          <a:solidFill>
                            <a:schemeClr val="tx1"/>
                          </a:solidFill>
                          <a:effectLst/>
                        </a:rPr>
                        <a:t>XX</a:t>
                      </a:r>
                      <a:r>
                        <a:rPr lang="zh-TW" sz="1600" b="0" kern="100">
                          <a:solidFill>
                            <a:schemeClr val="tx1"/>
                          </a:solidFill>
                          <a:effectLst/>
                        </a:rPr>
                        <a:t>創新產品</a:t>
                      </a:r>
                      <a:r>
                        <a:rPr lang="en-US" sz="1600" b="0" kern="1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r>
                        <a:rPr lang="zh-TW" sz="1600" b="0" kern="100">
                          <a:solidFill>
                            <a:schemeClr val="tx1"/>
                          </a:solidFill>
                          <a:effectLst/>
                        </a:rPr>
                        <a:t>件</a:t>
                      </a:r>
                      <a:endParaRPr lang="zh-TW" sz="1600" b="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開發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項創新產品或科技服務並說明相關規格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(XX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規格、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規格、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規格等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3653196"/>
                  </a:ext>
                </a:extLst>
              </a:tr>
              <a:tr h="645651"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C4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ctr"/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12/31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範例：關鍵開發人力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人加入新創公司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70" algn="just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所規劃關鍵開發人力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人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含職銜或工作內容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</a:rPr>
                        <a:t>計畫結束後進入公司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90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338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+mj-ea"/>
              </a:rPr>
              <a:t>七、計畫經費規劃</a:t>
            </a:r>
            <a:r>
              <a:rPr lang="en-US" altLang="zh-TW" sz="3200" b="1" dirty="0">
                <a:solidFill>
                  <a:srgbClr val="0000FF"/>
                </a:solidFill>
                <a:latin typeface="微軟正黑體" panose="020B0604030504040204" pitchFamily="34" charset="-120"/>
              </a:rPr>
              <a:t>-</a:t>
            </a:r>
            <a:r>
              <a:rPr lang="zh-TW" altLang="en-US" sz="3200" b="1" dirty="0">
                <a:solidFill>
                  <a:srgbClr val="0000FF"/>
                </a:solidFill>
                <a:latin typeface="微軟正黑體" panose="020B0604030504040204" pitchFamily="34" charset="-120"/>
              </a:rPr>
              <a:t>總經費表</a:t>
            </a:r>
            <a:endParaRPr lang="zh-TW" altLang="en-US" sz="2800" b="1" dirty="0">
              <a:solidFill>
                <a:srgbClr val="0000FF"/>
              </a:solidFill>
              <a:latin typeface="+mj-ea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904202"/>
              </p:ext>
            </p:extLst>
          </p:nvPr>
        </p:nvGraphicFramePr>
        <p:xfrm>
          <a:off x="457200" y="1240428"/>
          <a:ext cx="8229600" cy="52853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3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4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6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47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39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會計科目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>
                          <a:effectLst/>
                        </a:rPr>
                        <a:t>學校</a:t>
                      </a:r>
                      <a:r>
                        <a:rPr lang="zh-TW" sz="1800" kern="100" dirty="0">
                          <a:effectLst/>
                        </a:rPr>
                        <a:t>補助款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>
                          <a:effectLst/>
                        </a:rPr>
                        <a:t>業者</a:t>
                      </a:r>
                      <a:r>
                        <a:rPr lang="zh-TW" sz="1800" kern="100" dirty="0">
                          <a:effectLst/>
                        </a:rPr>
                        <a:t>自籌款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(</a:t>
                      </a:r>
                      <a:r>
                        <a:rPr lang="zh-TW" altLang="en-US" sz="1800" kern="100" dirty="0">
                          <a:effectLst/>
                        </a:rPr>
                        <a:t>無則免填</a:t>
                      </a:r>
                      <a:r>
                        <a:rPr lang="en-US" sz="1800" kern="100" dirty="0">
                          <a:effectLst/>
                        </a:rPr>
                        <a:t>)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合計</a:t>
                      </a:r>
                      <a:endParaRPr lang="zh-TW" sz="18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ysClr val="windowText" lastClr="000000"/>
                          </a:solidFill>
                          <a:effectLst/>
                        </a:rPr>
                        <a:t>1.</a:t>
                      </a:r>
                      <a:r>
                        <a:rPr lang="zh-TW" sz="1600" kern="100">
                          <a:solidFill>
                            <a:sysClr val="windowText" lastClr="000000"/>
                          </a:solidFill>
                          <a:effectLst/>
                        </a:rPr>
                        <a:t>人事費</a:t>
                      </a:r>
                      <a:endParaRPr lang="zh-TW" sz="1600" kern="100">
                        <a:solidFill>
                          <a:sysClr val="windowText" lastClr="00000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）研發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/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專案人員</a:t>
                      </a:r>
                      <a:endParaRPr lang="zh-TW" sz="1600" kern="100" dirty="0">
                        <a:solidFill>
                          <a:sysClr val="windowText" lastClr="00000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en-US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r>
                        <a:rPr lang="zh-TW" sz="160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）顧問費</a:t>
                      </a:r>
                      <a:endParaRPr lang="zh-TW" sz="1600" kern="100" dirty="0">
                        <a:solidFill>
                          <a:sysClr val="windowText" lastClr="000000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effectLst/>
                        </a:rPr>
                        <a:t>人事費</a:t>
                      </a:r>
                      <a:r>
                        <a:rPr lang="zh-TW" sz="1600" kern="100" dirty="0">
                          <a:effectLst/>
                        </a:rPr>
                        <a:t>小計</a:t>
                      </a:r>
                      <a:endParaRPr lang="zh-TW" sz="16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2.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</a:rPr>
                        <a:t>旅運費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3.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</a:rPr>
                        <a:t>材料費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4.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</a:rPr>
                        <a:t>設備使用費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5.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</a:rPr>
                        <a:t>維護費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6.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</a:rPr>
                        <a:t>業務費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 marL="1270" algn="just"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(1)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分包</a:t>
                      </a: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法人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/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學界、業界研究</a:t>
                      </a: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zh-TW" sz="18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 marL="1270" algn="just"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(2)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國際合作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/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技術引進</a:t>
                      </a:r>
                      <a:endParaRPr lang="zh-TW" sz="18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 marL="1270" algn="just"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(3)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其他業務費</a:t>
                      </a:r>
                      <a:endParaRPr lang="zh-TW" sz="18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kern="1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effectLst/>
                        </a:rPr>
                        <a:t>業務費</a:t>
                      </a:r>
                      <a:r>
                        <a:rPr lang="zh-TW" sz="1600" kern="100" dirty="0">
                          <a:effectLst/>
                        </a:rPr>
                        <a:t>小計</a:t>
                      </a:r>
                      <a:endParaRPr lang="zh-TW" sz="16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7.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</a:rPr>
                        <a:t>管理費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effectLst/>
                        </a:rPr>
                        <a:t>計畫</a:t>
                      </a:r>
                      <a:r>
                        <a:rPr lang="zh-TW" sz="1600" kern="100" dirty="0">
                          <a:effectLst/>
                        </a:rPr>
                        <a:t>總經費</a:t>
                      </a:r>
                      <a:endParaRPr lang="zh-TW" sz="16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sz="16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3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effectLst/>
                        </a:rPr>
                        <a:t>業者</a:t>
                      </a:r>
                      <a:r>
                        <a:rPr lang="zh-TW" sz="1600" kern="100" dirty="0">
                          <a:effectLst/>
                        </a:rPr>
                        <a:t>自籌款佔補助款百分比</a:t>
                      </a:r>
                      <a:endParaRPr lang="zh-TW" sz="160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</a:rPr>
                        <a:t>XX%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4A7F66F1-BB66-CC5D-F990-E09185EEF7CF}"/>
              </a:ext>
            </a:extLst>
          </p:cNvPr>
          <p:cNvSpPr txBox="1"/>
          <p:nvPr/>
        </p:nvSpPr>
        <p:spPr>
          <a:xfrm>
            <a:off x="7380312" y="887840"/>
            <a:ext cx="1421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單位：千元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1541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2">
            <a:extLst>
              <a:ext uri="{FF2B5EF4-FFF2-40B4-BE49-F238E27FC236}">
                <a16:creationId xmlns:a16="http://schemas.microsoft.com/office/drawing/2014/main" id="{4D6EAD93-D6E2-4826-A369-991CEF615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7994" y="1114319"/>
            <a:ext cx="8784978" cy="2878805"/>
          </a:xfrm>
        </p:spPr>
        <p:txBody>
          <a:bodyPr/>
          <a:lstStyle/>
          <a:p>
            <a:pPr algn="just"/>
            <a:r>
              <a:rPr lang="zh-TW" altLang="en-US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本計畫規劃運用智財清單</a:t>
            </a:r>
            <a:endParaRPr lang="en-US" altLang="zh-TW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/>
            <a:r>
              <a:rPr lang="zh-TW" altLang="en-US" kern="100" dirty="0">
                <a:latin typeface="+mj-ea"/>
                <a:ea typeface="+mj-ea"/>
              </a:rPr>
              <a:t>跨單位及共同發明人協議</a:t>
            </a:r>
          </a:p>
          <a:p>
            <a:pPr marL="457200" lvl="1" indent="0" algn="just">
              <a:buNone/>
            </a:pPr>
            <a:r>
              <a:rPr lang="en-US" altLang="zh-TW" sz="2000" kern="100" dirty="0">
                <a:latin typeface="+mj-ea"/>
                <a:ea typeface="+mj-ea"/>
                <a:cs typeface="Times New Roman" panose="02020603050405020304" pitchFamily="18" charset="0"/>
              </a:rPr>
              <a:t>【</a:t>
            </a:r>
            <a:r>
              <a:rPr lang="zh-TW" altLang="en-US" sz="2000" kern="100" dirty="0">
                <a:latin typeface="+mj-ea"/>
                <a:ea typeface="+mj-ea"/>
                <a:cs typeface="Times New Roman" panose="02020603050405020304" pitchFamily="18" charset="0"/>
              </a:rPr>
              <a:t>說明</a:t>
            </a:r>
            <a:r>
              <a:rPr lang="en-US" altLang="zh-TW" sz="2000" kern="100" dirty="0">
                <a:latin typeface="+mj-ea"/>
                <a:ea typeface="+mj-ea"/>
                <a:cs typeface="Times New Roman" panose="02020603050405020304" pitchFamily="18" charset="0"/>
              </a:rPr>
              <a:t>】</a:t>
            </a:r>
            <a:r>
              <a:rPr lang="zh-TW" altLang="en-US" sz="2000" kern="100" dirty="0">
                <a:latin typeface="+mj-ea"/>
                <a:ea typeface="+mj-ea"/>
                <a:cs typeface="Times New Roman" panose="02020603050405020304" pitchFamily="18" charset="0"/>
              </a:rPr>
              <a:t>若有智財共有之情形，應取得通過補助個案需運用智財權所有發明人之權益分配協議，及共有單位之智財協議</a:t>
            </a:r>
            <a:r>
              <a:rPr lang="en-US" altLang="zh-TW" sz="2000" kern="100" dirty="0">
                <a:latin typeface="+mj-ea"/>
                <a:ea typeface="+mj-ea"/>
                <a:cs typeface="Times New Roman" panose="02020603050405020304" pitchFamily="18" charset="0"/>
              </a:rPr>
              <a:t>(</a:t>
            </a:r>
            <a:r>
              <a:rPr lang="zh-TW" altLang="en-US" sz="2000" kern="100" dirty="0">
                <a:latin typeface="+mj-ea"/>
                <a:ea typeface="+mj-ea"/>
                <a:cs typeface="Times New Roman" panose="02020603050405020304" pitchFamily="18" charset="0"/>
              </a:rPr>
              <a:t>包含同意由執行機構統籌處理技術作價、在執行機構技術股分配比例內約定雙方技術股占比等</a:t>
            </a:r>
            <a:r>
              <a:rPr lang="en-US" altLang="zh-TW" sz="2000" kern="100" dirty="0">
                <a:latin typeface="+mj-ea"/>
                <a:ea typeface="+mj-ea"/>
                <a:cs typeface="Times New Roman" panose="02020603050405020304" pitchFamily="18" charset="0"/>
              </a:rPr>
              <a:t>)</a:t>
            </a:r>
            <a:r>
              <a:rPr lang="zh-TW" altLang="en-US" sz="2000" kern="100" dirty="0">
                <a:latin typeface="+mj-ea"/>
                <a:ea typeface="+mj-ea"/>
                <a:cs typeface="Times New Roman" panose="02020603050405020304" pitchFamily="18" charset="0"/>
              </a:rPr>
              <a:t>，並提出證明文件，於技術移轉作業時依前揭協議進行技術股分配事宜。</a:t>
            </a:r>
            <a:endParaRPr lang="en-US" altLang="zh-TW" sz="2000" kern="100" dirty="0">
              <a:latin typeface="+mj-ea"/>
              <a:ea typeface="+mj-ea"/>
              <a:cs typeface="Times New Roman" panose="02020603050405020304" pitchFamily="18" charset="0"/>
            </a:endParaRPr>
          </a:p>
          <a:p>
            <a:pPr marL="57150" indent="0" algn="just">
              <a:buNone/>
            </a:pPr>
            <a:r>
              <a:rPr lang="zh-TW" altLang="en-US" sz="2000" b="1" kern="100" dirty="0">
                <a:solidFill>
                  <a:srgbClr val="FF0000"/>
                </a:solidFill>
                <a:latin typeface="+mj-ea"/>
                <a:ea typeface="+mj-ea"/>
                <a:cs typeface="Times New Roman" panose="02020603050405020304" pitchFamily="18" charset="0"/>
              </a:rPr>
              <a:t>範例：</a:t>
            </a:r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52E66A81-295A-4EA3-95A0-BDF1505AC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683" y="8899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b="1" kern="2600" dirty="0">
                <a:solidFill>
                  <a:srgbClr val="0000FF"/>
                </a:solidFill>
                <a:latin typeface="+mj-ea"/>
              </a:rPr>
              <a:t>八、技術作價作業</a:t>
            </a:r>
            <a:r>
              <a:rPr lang="en-US" altLang="zh-TW" sz="4000" b="1" kern="2600" dirty="0">
                <a:solidFill>
                  <a:srgbClr val="0000FF"/>
                </a:solidFill>
                <a:latin typeface="+mj-ea"/>
              </a:rPr>
              <a:t>-</a:t>
            </a:r>
            <a:r>
              <a:rPr lang="zh-TW" altLang="en-US" sz="2800" b="1" kern="2600" dirty="0">
                <a:solidFill>
                  <a:srgbClr val="0000FF"/>
                </a:solidFill>
                <a:latin typeface="+mj-ea"/>
              </a:rPr>
              <a:t>專利暨技術移轉說明</a:t>
            </a:r>
            <a:endParaRPr lang="zh-TW" altLang="en-US" b="1" kern="2600" dirty="0">
              <a:solidFill>
                <a:srgbClr val="0000FF"/>
              </a:solidFill>
              <a:latin typeface="+mj-ea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739EC20-53D3-0670-DCF9-D2180DB148AB}"/>
              </a:ext>
            </a:extLst>
          </p:cNvPr>
          <p:cNvSpPr txBox="1"/>
          <p:nvPr/>
        </p:nvSpPr>
        <p:spPr>
          <a:xfrm>
            <a:off x="278532" y="6083985"/>
            <a:ext cx="88654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solidFill>
                  <a:srgbClr val="FF0000"/>
                </a:solidFill>
                <a:latin typeface="+mj-ea"/>
                <a:ea typeface="+mj-ea"/>
              </a:rPr>
              <a:t>※</a:t>
            </a:r>
            <a:r>
              <a:rPr lang="zh-TW" altLang="en-US" sz="1400" b="1" dirty="0">
                <a:solidFill>
                  <a:srgbClr val="FF0000"/>
                </a:solidFill>
                <a:latin typeface="+mj-ea"/>
                <a:ea typeface="+mj-ea"/>
              </a:rPr>
              <a:t>授權狀態：</a:t>
            </a:r>
            <a:r>
              <a:rPr kumimoji="0" lang="zh-TW" altLang="en-US" sz="1400" b="1" kern="100" dirty="0">
                <a:solidFill>
                  <a:srgbClr val="FF0000"/>
                </a:solidFill>
                <a:latin typeface="+mj-ea"/>
                <a:ea typeface="+mj-ea"/>
                <a:cs typeface="Times New Roman" panose="02020603050405020304" pitchFamily="18" charset="0"/>
              </a:rPr>
              <a:t>若已授權需說明專屬或非專屬授權、授權範圍、地區、金額。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B1FC0C02-F75D-1AAC-9476-6FE6A392B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822339"/>
              </p:ext>
            </p:extLst>
          </p:nvPr>
        </p:nvGraphicFramePr>
        <p:xfrm>
          <a:off x="323528" y="4003056"/>
          <a:ext cx="8496944" cy="209169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828542">
                  <a:extLst>
                    <a:ext uri="{9D8B030D-6E8A-4147-A177-3AD203B41FA5}">
                      <a16:colId xmlns:a16="http://schemas.microsoft.com/office/drawing/2014/main" val="231326631"/>
                    </a:ext>
                  </a:extLst>
                </a:gridCol>
                <a:gridCol w="817407">
                  <a:extLst>
                    <a:ext uri="{9D8B030D-6E8A-4147-A177-3AD203B41FA5}">
                      <a16:colId xmlns:a16="http://schemas.microsoft.com/office/drawing/2014/main" val="285342292"/>
                    </a:ext>
                  </a:extLst>
                </a:gridCol>
                <a:gridCol w="1452978">
                  <a:extLst>
                    <a:ext uri="{9D8B030D-6E8A-4147-A177-3AD203B41FA5}">
                      <a16:colId xmlns:a16="http://schemas.microsoft.com/office/drawing/2014/main" val="1350372342"/>
                    </a:ext>
                  </a:extLst>
                </a:gridCol>
                <a:gridCol w="1000939">
                  <a:extLst>
                    <a:ext uri="{9D8B030D-6E8A-4147-A177-3AD203B41FA5}">
                      <a16:colId xmlns:a16="http://schemas.microsoft.com/office/drawing/2014/main" val="856208082"/>
                    </a:ext>
                  </a:extLst>
                </a:gridCol>
                <a:gridCol w="1828542">
                  <a:extLst>
                    <a:ext uri="{9D8B030D-6E8A-4147-A177-3AD203B41FA5}">
                      <a16:colId xmlns:a16="http://schemas.microsoft.com/office/drawing/2014/main" val="403636045"/>
                    </a:ext>
                  </a:extLst>
                </a:gridCol>
                <a:gridCol w="1568536">
                  <a:extLst>
                    <a:ext uri="{9D8B030D-6E8A-4147-A177-3AD203B41FA5}">
                      <a16:colId xmlns:a16="http://schemas.microsoft.com/office/drawing/2014/main" val="992744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預計申請或已技轉之專利</a:t>
                      </a: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/</a:t>
                      </a:r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技術名稱</a:t>
                      </a:r>
                      <a:endParaRPr lang="zh-TW" sz="16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國別</a:t>
                      </a:r>
                      <a:endParaRPr lang="zh-TW" sz="16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案件狀態</a:t>
                      </a:r>
                      <a:endParaRPr lang="zh-TW" sz="16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申請號</a:t>
                      </a:r>
                      <a:r>
                        <a:rPr lang="en-US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/</a:t>
                      </a:r>
                      <a:endParaRPr lang="zh-TW" sz="16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證書號</a:t>
                      </a:r>
                      <a:endParaRPr lang="zh-TW" sz="16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授權狀態</a:t>
                      </a:r>
                      <a:endParaRPr lang="zh-TW" sz="16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資助部會</a:t>
                      </a:r>
                      <a:endParaRPr lang="zh-TW" sz="16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1683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○○○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○○○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審查中</a:t>
                      </a:r>
                      <a:r>
                        <a:rPr lang="en-US" sz="1600" b="0" kern="100" dirty="0">
                          <a:effectLst/>
                          <a:latin typeface="+mj-ea"/>
                          <a:ea typeface="+mj-ea"/>
                        </a:rPr>
                        <a:t>/</a:t>
                      </a:r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領證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effectLst/>
                          <a:latin typeface="+mj-ea"/>
                          <a:ea typeface="+mj-ea"/>
                        </a:rPr>
                        <a:t>IXXXX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專屬授權</a:t>
                      </a:r>
                    </a:p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非專屬授權</a:t>
                      </a:r>
                    </a:p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○○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○○部</a:t>
                      </a:r>
                      <a:r>
                        <a:rPr lang="en-US" sz="1600" b="0" kern="100" dirty="0">
                          <a:effectLst/>
                          <a:latin typeface="+mj-ea"/>
                          <a:ea typeface="+mj-ea"/>
                        </a:rPr>
                        <a:t>  %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○○</a:t>
                      </a:r>
                      <a:r>
                        <a:rPr lang="zh-TW" altLang="en-US" sz="1600" b="0" kern="100" dirty="0">
                          <a:effectLst/>
                          <a:latin typeface="+mj-ea"/>
                          <a:ea typeface="+mj-ea"/>
                        </a:rPr>
                        <a:t>會</a:t>
                      </a:r>
                      <a:r>
                        <a:rPr lang="en-US" sz="1600" b="0" kern="100" dirty="0">
                          <a:effectLst/>
                          <a:latin typeface="+mj-ea"/>
                          <a:ea typeface="+mj-ea"/>
                        </a:rPr>
                        <a:t>  %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516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effectLst/>
                          <a:latin typeface="+mj-ea"/>
                          <a:ea typeface="+mj-ea"/>
                        </a:rPr>
                        <a:t>○○○</a:t>
                      </a:r>
                      <a:endParaRPr lang="zh-TW" sz="1600" b="0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○○○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規劃於</a:t>
                      </a:r>
                      <a:r>
                        <a:rPr lang="zh-TW" altLang="en-US" sz="1600" b="0" kern="100" dirty="0">
                          <a:effectLst/>
                          <a:latin typeface="+mj-ea"/>
                          <a:ea typeface="+mj-ea"/>
                        </a:rPr>
                        <a:t>計畫</a:t>
                      </a:r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期間申請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effectLst/>
                          <a:latin typeface="+mj-ea"/>
                          <a:ea typeface="+mj-ea"/>
                        </a:rPr>
                        <a:t>XXXX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○○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effectLst/>
                          <a:latin typeface="+mj-ea"/>
                          <a:ea typeface="+mj-ea"/>
                        </a:rPr>
                        <a:t>○○</a:t>
                      </a:r>
                      <a:endParaRPr lang="zh-TW" sz="1600" b="0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69637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0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1600" b="1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0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1600" b="1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0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1600" b="1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0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1600" b="1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0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1600" b="1" kern="10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00" dirty="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1600" b="1" kern="100" dirty="0"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503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13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FCA1B169-8425-F081-4812-8BCE8BAFD8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1FFAD-F905-4792-971B-681FA4F61CA8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0F1FC315-C35A-3904-DFEC-BD2C0ABB2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1" y="238128"/>
            <a:ext cx="8246690" cy="714261"/>
          </a:xfrm>
        </p:spPr>
        <p:txBody>
          <a:bodyPr/>
          <a:lstStyle/>
          <a:p>
            <a:r>
              <a:rPr lang="zh-TW" altLang="en-US" sz="40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計畫審查重點</a:t>
            </a:r>
            <a:endParaRPr lang="zh-TW" altLang="en-US" sz="4000" dirty="0">
              <a:solidFill>
                <a:srgbClr val="C00000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40ED8B2C-56BA-5581-781A-DC0FA07EE304}"/>
              </a:ext>
            </a:extLst>
          </p:cNvPr>
          <p:cNvSpPr txBox="1"/>
          <p:nvPr/>
        </p:nvSpPr>
        <p:spPr>
          <a:xfrm>
            <a:off x="2915816" y="6269250"/>
            <a:ext cx="32972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2000" b="1" dirty="0">
                <a:solidFill>
                  <a:srgbClr val="FF0000"/>
                </a:solidFill>
                <a:highlight>
                  <a:srgbClr val="FFFF00"/>
                </a:highlight>
                <a:latin typeface="+mj-ea"/>
                <a:ea typeface="+mj-ea"/>
              </a:rPr>
              <a:t>《</a:t>
            </a:r>
            <a:r>
              <a:rPr lang="zh-TW" altLang="en-US" sz="2000" b="1" dirty="0">
                <a:solidFill>
                  <a:srgbClr val="FF0000"/>
                </a:solidFill>
                <a:highlight>
                  <a:srgbClr val="FFFF00"/>
                </a:highlight>
                <a:latin typeface="+mj-ea"/>
                <a:ea typeface="+mj-ea"/>
              </a:rPr>
              <a:t>上傳系統前，請刪除本頁</a:t>
            </a:r>
            <a:r>
              <a:rPr lang="en-US" altLang="zh-TW" sz="2000" b="1" dirty="0">
                <a:solidFill>
                  <a:srgbClr val="FF0000"/>
                </a:solidFill>
                <a:highlight>
                  <a:srgbClr val="FFFF00"/>
                </a:highlight>
                <a:latin typeface="+mj-ea"/>
                <a:ea typeface="+mj-ea"/>
              </a:rPr>
              <a:t>》</a:t>
            </a:r>
          </a:p>
        </p:txBody>
      </p:sp>
      <p:sp>
        <p:nvSpPr>
          <p:cNvPr id="101" name="箭號: 五邊形 100">
            <a:extLst>
              <a:ext uri="{FF2B5EF4-FFF2-40B4-BE49-F238E27FC236}">
                <a16:creationId xmlns:a16="http://schemas.microsoft.com/office/drawing/2014/main" id="{2F48262D-09C7-2A47-9ED4-4D5085EE4F0C}"/>
              </a:ext>
            </a:extLst>
          </p:cNvPr>
          <p:cNvSpPr/>
          <p:nvPr/>
        </p:nvSpPr>
        <p:spPr>
          <a:xfrm>
            <a:off x="323528" y="908720"/>
            <a:ext cx="8712968" cy="943224"/>
          </a:xfrm>
          <a:prstGeom prst="homePlate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600" b="1" dirty="0">
                <a:solidFill>
                  <a:schemeClr val="tx1"/>
                </a:solidFill>
              </a:rPr>
              <a:t>審查委員由產、官、學、研資深專家及創投代表組成，計畫審查檢視重點說明如下：</a:t>
            </a:r>
          </a:p>
        </p:txBody>
      </p:sp>
      <p:sp>
        <p:nvSpPr>
          <p:cNvPr id="111" name="任意多边形 66">
            <a:extLst>
              <a:ext uri="{FF2B5EF4-FFF2-40B4-BE49-F238E27FC236}">
                <a16:creationId xmlns:a16="http://schemas.microsoft.com/office/drawing/2014/main" id="{73A111DB-82F5-CBE4-7D65-CBEE33EADD9E}"/>
              </a:ext>
            </a:extLst>
          </p:cNvPr>
          <p:cNvSpPr/>
          <p:nvPr/>
        </p:nvSpPr>
        <p:spPr>
          <a:xfrm flipH="1" flipV="1">
            <a:off x="1441026" y="3102674"/>
            <a:ext cx="1481197" cy="1183338"/>
          </a:xfrm>
          <a:custGeom>
            <a:avLst/>
            <a:gdLst>
              <a:gd name="connsiteX0" fmla="*/ 0 w 2838450"/>
              <a:gd name="connsiteY0" fmla="*/ 638175 h 638175"/>
              <a:gd name="connsiteX1" fmla="*/ 638175 w 2838450"/>
              <a:gd name="connsiteY1" fmla="*/ 0 h 638175"/>
              <a:gd name="connsiteX2" fmla="*/ 2838450 w 2838450"/>
              <a:gd name="connsiteY2" fmla="*/ 0 h 638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38450" h="638175">
                <a:moveTo>
                  <a:pt x="0" y="638175"/>
                </a:moveTo>
                <a:lnTo>
                  <a:pt x="638175" y="0"/>
                </a:lnTo>
                <a:lnTo>
                  <a:pt x="2838450" y="0"/>
                </a:lnTo>
              </a:path>
            </a:pathLst>
          </a:custGeom>
          <a:noFill/>
          <a:ln w="25400" cap="flat" cmpd="sng" algn="ctr">
            <a:solidFill>
              <a:srgbClr val="7030A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2" name="任意多边形 67">
            <a:extLst>
              <a:ext uri="{FF2B5EF4-FFF2-40B4-BE49-F238E27FC236}">
                <a16:creationId xmlns:a16="http://schemas.microsoft.com/office/drawing/2014/main" id="{2915F741-9473-D937-C59F-54A8C17F04B9}"/>
              </a:ext>
            </a:extLst>
          </p:cNvPr>
          <p:cNvSpPr/>
          <p:nvPr/>
        </p:nvSpPr>
        <p:spPr>
          <a:xfrm flipH="1">
            <a:off x="4493862" y="4145317"/>
            <a:ext cx="2551596" cy="378842"/>
          </a:xfrm>
          <a:custGeom>
            <a:avLst/>
            <a:gdLst>
              <a:gd name="connsiteX0" fmla="*/ 3779520 w 3779520"/>
              <a:gd name="connsiteY0" fmla="*/ 0 h 853440"/>
              <a:gd name="connsiteX1" fmla="*/ 3169920 w 3779520"/>
              <a:gd name="connsiteY1" fmla="*/ 853440 h 853440"/>
              <a:gd name="connsiteX2" fmla="*/ 0 w 3779520"/>
              <a:gd name="connsiteY2" fmla="*/ 853440 h 85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79520" h="853440">
                <a:moveTo>
                  <a:pt x="3779520" y="0"/>
                </a:moveTo>
                <a:lnTo>
                  <a:pt x="3169920" y="853440"/>
                </a:lnTo>
                <a:lnTo>
                  <a:pt x="0" y="853440"/>
                </a:lnTo>
              </a:path>
            </a:pathLst>
          </a:custGeom>
          <a:noFill/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13" name="组合 1153">
            <a:extLst>
              <a:ext uri="{FF2B5EF4-FFF2-40B4-BE49-F238E27FC236}">
                <a16:creationId xmlns:a16="http://schemas.microsoft.com/office/drawing/2014/main" id="{E429A3EA-49C4-C7F1-965A-ED149D8D24DB}"/>
              </a:ext>
            </a:extLst>
          </p:cNvPr>
          <p:cNvGrpSpPr/>
          <p:nvPr/>
        </p:nvGrpSpPr>
        <p:grpSpPr>
          <a:xfrm>
            <a:off x="612361" y="3859612"/>
            <a:ext cx="707731" cy="646742"/>
            <a:chOff x="3521075" y="3182938"/>
            <a:chExt cx="495300" cy="503237"/>
          </a:xfrm>
          <a:solidFill>
            <a:srgbClr val="985CB0"/>
          </a:solidFill>
        </p:grpSpPr>
        <p:sp>
          <p:nvSpPr>
            <p:cNvPr id="114" name="Freeform 83">
              <a:extLst>
                <a:ext uri="{FF2B5EF4-FFF2-40B4-BE49-F238E27FC236}">
                  <a16:creationId xmlns:a16="http://schemas.microsoft.com/office/drawing/2014/main" id="{DB9B536C-F8C0-57A2-9B96-15158E44A9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46475" y="3201988"/>
              <a:ext cx="444500" cy="233362"/>
            </a:xfrm>
            <a:custGeom>
              <a:avLst/>
              <a:gdLst>
                <a:gd name="T0" fmla="*/ 444343 w 380"/>
                <a:gd name="T1" fmla="*/ 232696 h 199"/>
                <a:gd name="T2" fmla="*/ 0 w 380"/>
                <a:gd name="T3" fmla="*/ 232696 h 199"/>
                <a:gd name="T4" fmla="*/ 0 w 380"/>
                <a:gd name="T5" fmla="*/ 0 h 199"/>
                <a:gd name="T6" fmla="*/ 444343 w 380"/>
                <a:gd name="T7" fmla="*/ 0 h 199"/>
                <a:gd name="T8" fmla="*/ 444343 w 380"/>
                <a:gd name="T9" fmla="*/ 232696 h 199"/>
                <a:gd name="T10" fmla="*/ 444343 w 380"/>
                <a:gd name="T11" fmla="*/ 232696 h 199"/>
                <a:gd name="T12" fmla="*/ 16371 w 380"/>
                <a:gd name="T13" fmla="*/ 218664 h 199"/>
                <a:gd name="T14" fmla="*/ 431480 w 380"/>
                <a:gd name="T15" fmla="*/ 218664 h 199"/>
                <a:gd name="T16" fmla="*/ 431480 w 380"/>
                <a:gd name="T17" fmla="*/ 14032 h 199"/>
                <a:gd name="T18" fmla="*/ 16371 w 380"/>
                <a:gd name="T19" fmla="*/ 14032 h 199"/>
                <a:gd name="T20" fmla="*/ 16371 w 380"/>
                <a:gd name="T21" fmla="*/ 218664 h 199"/>
                <a:gd name="T22" fmla="*/ 16371 w 380"/>
                <a:gd name="T23" fmla="*/ 218664 h 1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80" h="199">
                  <a:moveTo>
                    <a:pt x="380" y="199"/>
                  </a:moveTo>
                  <a:lnTo>
                    <a:pt x="0" y="199"/>
                  </a:lnTo>
                  <a:lnTo>
                    <a:pt x="0" y="0"/>
                  </a:lnTo>
                  <a:lnTo>
                    <a:pt x="380" y="0"/>
                  </a:lnTo>
                  <a:lnTo>
                    <a:pt x="380" y="199"/>
                  </a:lnTo>
                  <a:close/>
                  <a:moveTo>
                    <a:pt x="14" y="187"/>
                  </a:moveTo>
                  <a:lnTo>
                    <a:pt x="369" y="187"/>
                  </a:lnTo>
                  <a:lnTo>
                    <a:pt x="369" y="12"/>
                  </a:lnTo>
                  <a:lnTo>
                    <a:pt x="14" y="12"/>
                  </a:lnTo>
                  <a:lnTo>
                    <a:pt x="14" y="18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5" name="Rectangle 84">
              <a:extLst>
                <a:ext uri="{FF2B5EF4-FFF2-40B4-BE49-F238E27FC236}">
                  <a16:creationId xmlns:a16="http://schemas.microsoft.com/office/drawing/2014/main" id="{E41C2B76-EFFA-DC50-7A2F-08D1E1E7C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1075" y="3182938"/>
              <a:ext cx="495300" cy="55562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6" name="Freeform 85">
              <a:extLst>
                <a:ext uri="{FF2B5EF4-FFF2-40B4-BE49-F238E27FC236}">
                  <a16:creationId xmlns:a16="http://schemas.microsoft.com/office/drawing/2014/main" id="{BB899ECD-5F77-17B1-B051-EA606511C8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14750" y="3305175"/>
              <a:ext cx="255588" cy="198438"/>
            </a:xfrm>
            <a:custGeom>
              <a:avLst/>
              <a:gdLst>
                <a:gd name="T0" fmla="*/ 252142 w 92"/>
                <a:gd name="T1" fmla="*/ 110436 h 72"/>
                <a:gd name="T2" fmla="*/ 252142 w 92"/>
                <a:gd name="T3" fmla="*/ 110436 h 72"/>
                <a:gd name="T4" fmla="*/ 252142 w 92"/>
                <a:gd name="T5" fmla="*/ 110436 h 72"/>
                <a:gd name="T6" fmla="*/ 252142 w 92"/>
                <a:gd name="T7" fmla="*/ 110436 h 72"/>
                <a:gd name="T8" fmla="*/ 249371 w 92"/>
                <a:gd name="T9" fmla="*/ 110436 h 72"/>
                <a:gd name="T10" fmla="*/ 246601 w 92"/>
                <a:gd name="T11" fmla="*/ 102153 h 72"/>
                <a:gd name="T12" fmla="*/ 207810 w 92"/>
                <a:gd name="T13" fmla="*/ 46935 h 72"/>
                <a:gd name="T14" fmla="*/ 196726 w 92"/>
                <a:gd name="T15" fmla="*/ 38653 h 72"/>
                <a:gd name="T16" fmla="*/ 180102 w 92"/>
                <a:gd name="T17" fmla="*/ 38653 h 72"/>
                <a:gd name="T18" fmla="*/ 180102 w 92"/>
                <a:gd name="T19" fmla="*/ 38653 h 72"/>
                <a:gd name="T20" fmla="*/ 193956 w 92"/>
                <a:gd name="T21" fmla="*/ 49696 h 72"/>
                <a:gd name="T22" fmla="*/ 177331 w 92"/>
                <a:gd name="T23" fmla="*/ 57979 h 72"/>
                <a:gd name="T24" fmla="*/ 185643 w 92"/>
                <a:gd name="T25" fmla="*/ 69023 h 72"/>
                <a:gd name="T26" fmla="*/ 157935 w 92"/>
                <a:gd name="T27" fmla="*/ 135284 h 72"/>
                <a:gd name="T28" fmla="*/ 157935 w 92"/>
                <a:gd name="T29" fmla="*/ 135284 h 72"/>
                <a:gd name="T30" fmla="*/ 157935 w 92"/>
                <a:gd name="T31" fmla="*/ 135284 h 72"/>
                <a:gd name="T32" fmla="*/ 157935 w 92"/>
                <a:gd name="T33" fmla="*/ 135284 h 72"/>
                <a:gd name="T34" fmla="*/ 157935 w 92"/>
                <a:gd name="T35" fmla="*/ 135284 h 72"/>
                <a:gd name="T36" fmla="*/ 127457 w 92"/>
                <a:gd name="T37" fmla="*/ 71783 h 72"/>
                <a:gd name="T38" fmla="*/ 132998 w 92"/>
                <a:gd name="T39" fmla="*/ 57979 h 72"/>
                <a:gd name="T40" fmla="*/ 119144 w 92"/>
                <a:gd name="T41" fmla="*/ 52457 h 72"/>
                <a:gd name="T42" fmla="*/ 130227 w 92"/>
                <a:gd name="T43" fmla="*/ 41414 h 72"/>
                <a:gd name="T44" fmla="*/ 130227 w 92"/>
                <a:gd name="T45" fmla="*/ 41414 h 72"/>
                <a:gd name="T46" fmla="*/ 116373 w 92"/>
                <a:gd name="T47" fmla="*/ 41414 h 72"/>
                <a:gd name="T48" fmla="*/ 80353 w 92"/>
                <a:gd name="T49" fmla="*/ 38653 h 72"/>
                <a:gd name="T50" fmla="*/ 72041 w 92"/>
                <a:gd name="T51" fmla="*/ 33131 h 72"/>
                <a:gd name="T52" fmla="*/ 22166 w 92"/>
                <a:gd name="T53" fmla="*/ 0 h 72"/>
                <a:gd name="T54" fmla="*/ 0 w 92"/>
                <a:gd name="T55" fmla="*/ 33131 h 72"/>
                <a:gd name="T56" fmla="*/ 52645 w 92"/>
                <a:gd name="T57" fmla="*/ 63501 h 72"/>
                <a:gd name="T58" fmla="*/ 105290 w 92"/>
                <a:gd name="T59" fmla="*/ 74544 h 72"/>
                <a:gd name="T60" fmla="*/ 105290 w 92"/>
                <a:gd name="T61" fmla="*/ 198785 h 72"/>
                <a:gd name="T62" fmla="*/ 105290 w 92"/>
                <a:gd name="T63" fmla="*/ 198785 h 72"/>
                <a:gd name="T64" fmla="*/ 216122 w 92"/>
                <a:gd name="T65" fmla="*/ 196024 h 72"/>
                <a:gd name="T66" fmla="*/ 216122 w 92"/>
                <a:gd name="T67" fmla="*/ 193263 h 72"/>
                <a:gd name="T68" fmla="*/ 216122 w 92"/>
                <a:gd name="T69" fmla="*/ 173937 h 72"/>
                <a:gd name="T70" fmla="*/ 227205 w 92"/>
                <a:gd name="T71" fmla="*/ 182220 h 72"/>
                <a:gd name="T72" fmla="*/ 252142 w 92"/>
                <a:gd name="T73" fmla="*/ 132523 h 72"/>
                <a:gd name="T74" fmla="*/ 252142 w 92"/>
                <a:gd name="T75" fmla="*/ 129762 h 72"/>
                <a:gd name="T76" fmla="*/ 252142 w 92"/>
                <a:gd name="T77" fmla="*/ 129762 h 72"/>
                <a:gd name="T78" fmla="*/ 252142 w 92"/>
                <a:gd name="T79" fmla="*/ 110436 h 72"/>
                <a:gd name="T80" fmla="*/ 213351 w 92"/>
                <a:gd name="T81" fmla="*/ 124241 h 72"/>
                <a:gd name="T82" fmla="*/ 213351 w 92"/>
                <a:gd name="T83" fmla="*/ 118719 h 72"/>
                <a:gd name="T84" fmla="*/ 213351 w 92"/>
                <a:gd name="T85" fmla="*/ 121480 h 72"/>
                <a:gd name="T86" fmla="*/ 213351 w 92"/>
                <a:gd name="T87" fmla="*/ 124241 h 7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92" h="72">
                  <a:moveTo>
                    <a:pt x="91" y="40"/>
                  </a:moveTo>
                  <a:cubicBezTo>
                    <a:pt x="91" y="40"/>
                    <a:pt x="91" y="40"/>
                    <a:pt x="91" y="40"/>
                  </a:cubicBezTo>
                  <a:cubicBezTo>
                    <a:pt x="91" y="40"/>
                    <a:pt x="91" y="40"/>
                    <a:pt x="91" y="40"/>
                  </a:cubicBezTo>
                  <a:cubicBezTo>
                    <a:pt x="91" y="40"/>
                    <a:pt x="91" y="40"/>
                    <a:pt x="91" y="40"/>
                  </a:cubicBezTo>
                  <a:cubicBezTo>
                    <a:pt x="90" y="40"/>
                    <a:pt x="90" y="40"/>
                    <a:pt x="90" y="40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5" y="17"/>
                    <a:pt x="72" y="14"/>
                    <a:pt x="71" y="14"/>
                  </a:cubicBezTo>
                  <a:cubicBezTo>
                    <a:pt x="69" y="14"/>
                    <a:pt x="67" y="14"/>
                    <a:pt x="65" y="14"/>
                  </a:cubicBezTo>
                  <a:cubicBezTo>
                    <a:pt x="65" y="14"/>
                    <a:pt x="65" y="14"/>
                    <a:pt x="65" y="14"/>
                  </a:cubicBezTo>
                  <a:cubicBezTo>
                    <a:pt x="70" y="18"/>
                    <a:pt x="70" y="18"/>
                    <a:pt x="70" y="18"/>
                  </a:cubicBezTo>
                  <a:cubicBezTo>
                    <a:pt x="64" y="21"/>
                    <a:pt x="64" y="21"/>
                    <a:pt x="64" y="21"/>
                  </a:cubicBezTo>
                  <a:cubicBezTo>
                    <a:pt x="67" y="25"/>
                    <a:pt x="67" y="25"/>
                    <a:pt x="67" y="25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57" y="49"/>
                    <a:pt x="57" y="49"/>
                    <a:pt x="57" y="49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7" y="15"/>
                    <a:pt x="47" y="15"/>
                    <a:pt x="47" y="15"/>
                  </a:cubicBezTo>
                  <a:cubicBezTo>
                    <a:pt x="47" y="15"/>
                    <a:pt x="47" y="15"/>
                    <a:pt x="47" y="15"/>
                  </a:cubicBezTo>
                  <a:cubicBezTo>
                    <a:pt x="45" y="15"/>
                    <a:pt x="44" y="15"/>
                    <a:pt x="42" y="15"/>
                  </a:cubicBezTo>
                  <a:cubicBezTo>
                    <a:pt x="42" y="15"/>
                    <a:pt x="30" y="14"/>
                    <a:pt x="29" y="14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5" y="4"/>
                    <a:pt x="2" y="8"/>
                    <a:pt x="0" y="12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42"/>
                    <a:pt x="38" y="57"/>
                    <a:pt x="38" y="72"/>
                  </a:cubicBezTo>
                  <a:cubicBezTo>
                    <a:pt x="38" y="72"/>
                    <a:pt x="38" y="72"/>
                    <a:pt x="38" y="72"/>
                  </a:cubicBezTo>
                  <a:cubicBezTo>
                    <a:pt x="52" y="72"/>
                    <a:pt x="65" y="71"/>
                    <a:pt x="78" y="71"/>
                  </a:cubicBezTo>
                  <a:cubicBezTo>
                    <a:pt x="78" y="71"/>
                    <a:pt x="78" y="71"/>
                    <a:pt x="78" y="70"/>
                  </a:cubicBezTo>
                  <a:cubicBezTo>
                    <a:pt x="78" y="68"/>
                    <a:pt x="78" y="66"/>
                    <a:pt x="78" y="63"/>
                  </a:cubicBezTo>
                  <a:cubicBezTo>
                    <a:pt x="79" y="64"/>
                    <a:pt x="81" y="65"/>
                    <a:pt x="82" y="66"/>
                  </a:cubicBezTo>
                  <a:cubicBezTo>
                    <a:pt x="91" y="48"/>
                    <a:pt x="91" y="48"/>
                    <a:pt x="91" y="48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4"/>
                    <a:pt x="92" y="54"/>
                    <a:pt x="91" y="40"/>
                  </a:cubicBezTo>
                  <a:close/>
                  <a:moveTo>
                    <a:pt x="77" y="45"/>
                  </a:moveTo>
                  <a:cubicBezTo>
                    <a:pt x="77" y="44"/>
                    <a:pt x="77" y="44"/>
                    <a:pt x="77" y="43"/>
                  </a:cubicBezTo>
                  <a:cubicBezTo>
                    <a:pt x="77" y="44"/>
                    <a:pt x="77" y="44"/>
                    <a:pt x="77" y="44"/>
                  </a:cubicBezTo>
                  <a:lnTo>
                    <a:pt x="77" y="4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7" name="Rectangle 86">
              <a:extLst>
                <a:ext uri="{FF2B5EF4-FFF2-40B4-BE49-F238E27FC236}">
                  <a16:creationId xmlns:a16="http://schemas.microsoft.com/office/drawing/2014/main" id="{67E1C457-008D-D30C-4798-531549B9D6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3500" y="3440113"/>
              <a:ext cx="0" cy="1587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8" name="Freeform 87">
              <a:extLst>
                <a:ext uri="{FF2B5EF4-FFF2-40B4-BE49-F238E27FC236}">
                  <a16:creationId xmlns:a16="http://schemas.microsoft.com/office/drawing/2014/main" id="{0D565732-1D5D-1B70-7C4F-7EC722D0F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0800" y="3343275"/>
              <a:ext cx="20638" cy="22225"/>
            </a:xfrm>
            <a:custGeom>
              <a:avLst/>
              <a:gdLst>
                <a:gd name="T0" fmla="*/ 3508 w 17"/>
                <a:gd name="T1" fmla="*/ 0 h 19"/>
                <a:gd name="T2" fmla="*/ 0 w 17"/>
                <a:gd name="T3" fmla="*/ 14032 h 19"/>
                <a:gd name="T4" fmla="*/ 8185 w 17"/>
                <a:gd name="T5" fmla="*/ 22217 h 19"/>
                <a:gd name="T6" fmla="*/ 19879 w 17"/>
                <a:gd name="T7" fmla="*/ 14032 h 19"/>
                <a:gd name="T8" fmla="*/ 14032 w 17"/>
                <a:gd name="T9" fmla="*/ 0 h 19"/>
                <a:gd name="T10" fmla="*/ 3508 w 17"/>
                <a:gd name="T11" fmla="*/ 0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9">
                  <a:moveTo>
                    <a:pt x="3" y="0"/>
                  </a:moveTo>
                  <a:lnTo>
                    <a:pt x="0" y="12"/>
                  </a:lnTo>
                  <a:lnTo>
                    <a:pt x="7" y="19"/>
                  </a:lnTo>
                  <a:lnTo>
                    <a:pt x="17" y="12"/>
                  </a:lnTo>
                  <a:lnTo>
                    <a:pt x="12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9" name="Freeform 88">
              <a:extLst>
                <a:ext uri="{FF2B5EF4-FFF2-40B4-BE49-F238E27FC236}">
                  <a16:creationId xmlns:a16="http://schemas.microsoft.com/office/drawing/2014/main" id="{B6CB9147-42CF-5D97-460E-CBAEE823F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0800" y="3357563"/>
              <a:ext cx="22225" cy="92075"/>
            </a:xfrm>
            <a:custGeom>
              <a:avLst/>
              <a:gdLst>
                <a:gd name="T0" fmla="*/ 3508 w 19"/>
                <a:gd name="T1" fmla="*/ 0 h 78"/>
                <a:gd name="T2" fmla="*/ 0 w 19"/>
                <a:gd name="T3" fmla="*/ 83022 h 78"/>
                <a:gd name="T4" fmla="*/ 11693 w 19"/>
                <a:gd name="T5" fmla="*/ 91207 h 78"/>
                <a:gd name="T6" fmla="*/ 22217 w 19"/>
                <a:gd name="T7" fmla="*/ 83022 h 78"/>
                <a:gd name="T8" fmla="*/ 17540 w 19"/>
                <a:gd name="T9" fmla="*/ 0 h 78"/>
                <a:gd name="T10" fmla="*/ 3508 w 19"/>
                <a:gd name="T11" fmla="*/ 0 h 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" h="78">
                  <a:moveTo>
                    <a:pt x="3" y="0"/>
                  </a:moveTo>
                  <a:lnTo>
                    <a:pt x="0" y="71"/>
                  </a:lnTo>
                  <a:lnTo>
                    <a:pt x="10" y="78"/>
                  </a:lnTo>
                  <a:lnTo>
                    <a:pt x="19" y="71"/>
                  </a:lnTo>
                  <a:lnTo>
                    <a:pt x="15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0" name="Freeform 89">
              <a:extLst>
                <a:ext uri="{FF2B5EF4-FFF2-40B4-BE49-F238E27FC236}">
                  <a16:creationId xmlns:a16="http://schemas.microsoft.com/office/drawing/2014/main" id="{79655CEB-CB56-5F5F-1784-197563038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8575" y="3257550"/>
              <a:ext cx="71438" cy="80963"/>
            </a:xfrm>
            <a:custGeom>
              <a:avLst/>
              <a:gdLst>
                <a:gd name="T0" fmla="*/ 5613 w 25"/>
                <a:gd name="T1" fmla="*/ 30604 h 29"/>
                <a:gd name="T2" fmla="*/ 22451 w 25"/>
                <a:gd name="T3" fmla="*/ 75119 h 29"/>
                <a:gd name="T4" fmla="*/ 64546 w 25"/>
                <a:gd name="T5" fmla="*/ 50079 h 29"/>
                <a:gd name="T6" fmla="*/ 47708 w 25"/>
                <a:gd name="T7" fmla="*/ 5564 h 29"/>
                <a:gd name="T8" fmla="*/ 5613 w 25"/>
                <a:gd name="T9" fmla="*/ 30604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" h="29">
                  <a:moveTo>
                    <a:pt x="2" y="11"/>
                  </a:moveTo>
                  <a:cubicBezTo>
                    <a:pt x="0" y="18"/>
                    <a:pt x="3" y="25"/>
                    <a:pt x="8" y="27"/>
                  </a:cubicBezTo>
                  <a:cubicBezTo>
                    <a:pt x="14" y="29"/>
                    <a:pt x="20" y="25"/>
                    <a:pt x="23" y="18"/>
                  </a:cubicBezTo>
                  <a:cubicBezTo>
                    <a:pt x="25" y="11"/>
                    <a:pt x="22" y="4"/>
                    <a:pt x="17" y="2"/>
                  </a:cubicBezTo>
                  <a:cubicBezTo>
                    <a:pt x="11" y="0"/>
                    <a:pt x="5" y="4"/>
                    <a:pt x="2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1" name="Oval 90">
              <a:extLst>
                <a:ext uri="{FF2B5EF4-FFF2-40B4-BE49-F238E27FC236}">
                  <a16:creationId xmlns:a16="http://schemas.microsoft.com/office/drawing/2014/main" id="{49B15422-39DB-94C3-50A0-2E1518FC0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8700" y="3514725"/>
              <a:ext cx="57150" cy="71438"/>
            </a:xfrm>
            <a:prstGeom prst="ellipse">
              <a:avLst/>
            </a:prstGeom>
            <a:grpFill/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2" name="Freeform 91">
              <a:extLst>
                <a:ext uri="{FF2B5EF4-FFF2-40B4-BE49-F238E27FC236}">
                  <a16:creationId xmlns:a16="http://schemas.microsoft.com/office/drawing/2014/main" id="{46E2627C-96AA-DBE0-269B-0A49307859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2188" y="3592513"/>
              <a:ext cx="130175" cy="93662"/>
            </a:xfrm>
            <a:custGeom>
              <a:avLst/>
              <a:gdLst>
                <a:gd name="T0" fmla="*/ 104941 w 47"/>
                <a:gd name="T1" fmla="*/ 5503 h 34"/>
                <a:gd name="T2" fmla="*/ 104941 w 47"/>
                <a:gd name="T3" fmla="*/ 5503 h 34"/>
                <a:gd name="T4" fmla="*/ 24854 w 47"/>
                <a:gd name="T5" fmla="*/ 5503 h 34"/>
                <a:gd name="T6" fmla="*/ 24854 w 47"/>
                <a:gd name="T7" fmla="*/ 5503 h 34"/>
                <a:gd name="T8" fmla="*/ 24854 w 47"/>
                <a:gd name="T9" fmla="*/ 5503 h 34"/>
                <a:gd name="T10" fmla="*/ 5523 w 47"/>
                <a:gd name="T11" fmla="*/ 22011 h 34"/>
                <a:gd name="T12" fmla="*/ 0 w 47"/>
                <a:gd name="T13" fmla="*/ 93546 h 34"/>
                <a:gd name="T14" fmla="*/ 129795 w 47"/>
                <a:gd name="T15" fmla="*/ 93546 h 34"/>
                <a:gd name="T16" fmla="*/ 124272 w 47"/>
                <a:gd name="T17" fmla="*/ 22011 h 34"/>
                <a:gd name="T18" fmla="*/ 107702 w 47"/>
                <a:gd name="T19" fmla="*/ 5503 h 34"/>
                <a:gd name="T20" fmla="*/ 104941 w 47"/>
                <a:gd name="T21" fmla="*/ 5503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34">
                  <a:moveTo>
                    <a:pt x="38" y="2"/>
                  </a:moveTo>
                  <a:cubicBezTo>
                    <a:pt x="38" y="2"/>
                    <a:pt x="38" y="2"/>
                    <a:pt x="38" y="2"/>
                  </a:cubicBezTo>
                  <a:cubicBezTo>
                    <a:pt x="28" y="0"/>
                    <a:pt x="19" y="0"/>
                    <a:pt x="9" y="2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6" y="2"/>
                    <a:pt x="3" y="4"/>
                    <a:pt x="2" y="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47" y="34"/>
                    <a:pt x="47" y="34"/>
                    <a:pt x="47" y="34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4"/>
                    <a:pt x="42" y="2"/>
                    <a:pt x="39" y="2"/>
                  </a:cubicBezTo>
                  <a:cubicBezTo>
                    <a:pt x="38" y="2"/>
                    <a:pt x="38" y="2"/>
                    <a:pt x="3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3" name="Oval 92">
              <a:extLst>
                <a:ext uri="{FF2B5EF4-FFF2-40B4-BE49-F238E27FC236}">
                  <a16:creationId xmlns:a16="http://schemas.microsoft.com/office/drawing/2014/main" id="{7186D697-B13C-44C8-5356-657FCC5DC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7925" y="3514725"/>
              <a:ext cx="58738" cy="71438"/>
            </a:xfrm>
            <a:prstGeom prst="ellipse">
              <a:avLst/>
            </a:prstGeom>
            <a:grpFill/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4" name="Freeform 93">
              <a:extLst>
                <a:ext uri="{FF2B5EF4-FFF2-40B4-BE49-F238E27FC236}">
                  <a16:creationId xmlns:a16="http://schemas.microsoft.com/office/drawing/2014/main" id="{9F13D48B-E7F1-8AD5-ED0C-C71121A5BE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4588" y="3592513"/>
              <a:ext cx="127000" cy="93662"/>
            </a:xfrm>
            <a:custGeom>
              <a:avLst/>
              <a:gdLst>
                <a:gd name="T0" fmla="*/ 105290 w 46"/>
                <a:gd name="T1" fmla="*/ 5503 h 34"/>
                <a:gd name="T2" fmla="*/ 102519 w 46"/>
                <a:gd name="T3" fmla="*/ 5503 h 34"/>
                <a:gd name="T4" fmla="*/ 24937 w 46"/>
                <a:gd name="T5" fmla="*/ 5503 h 34"/>
                <a:gd name="T6" fmla="*/ 22166 w 46"/>
                <a:gd name="T7" fmla="*/ 5503 h 34"/>
                <a:gd name="T8" fmla="*/ 22166 w 46"/>
                <a:gd name="T9" fmla="*/ 5503 h 34"/>
                <a:gd name="T10" fmla="*/ 5542 w 46"/>
                <a:gd name="T11" fmla="*/ 22011 h 34"/>
                <a:gd name="T12" fmla="*/ 0 w 46"/>
                <a:gd name="T13" fmla="*/ 93546 h 34"/>
                <a:gd name="T14" fmla="*/ 127456 w 46"/>
                <a:gd name="T15" fmla="*/ 93546 h 34"/>
                <a:gd name="T16" fmla="*/ 121914 w 46"/>
                <a:gd name="T17" fmla="*/ 22011 h 34"/>
                <a:gd name="T18" fmla="*/ 105290 w 46"/>
                <a:gd name="T19" fmla="*/ 5503 h 34"/>
                <a:gd name="T20" fmla="*/ 105290 w 46"/>
                <a:gd name="T21" fmla="*/ 5503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" h="34">
                  <a:moveTo>
                    <a:pt x="38" y="2"/>
                  </a:moveTo>
                  <a:cubicBezTo>
                    <a:pt x="37" y="2"/>
                    <a:pt x="37" y="2"/>
                    <a:pt x="37" y="2"/>
                  </a:cubicBezTo>
                  <a:cubicBezTo>
                    <a:pt x="27" y="0"/>
                    <a:pt x="18" y="0"/>
                    <a:pt x="9" y="2"/>
                  </a:cubicBezTo>
                  <a:cubicBezTo>
                    <a:pt x="9" y="2"/>
                    <a:pt x="8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5" y="2"/>
                    <a:pt x="2" y="4"/>
                    <a:pt x="2" y="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46" y="34"/>
                    <a:pt x="46" y="34"/>
                    <a:pt x="46" y="34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4"/>
                    <a:pt x="41" y="2"/>
                    <a:pt x="38" y="2"/>
                  </a:cubicBezTo>
                  <a:cubicBezTo>
                    <a:pt x="38" y="2"/>
                    <a:pt x="38" y="2"/>
                    <a:pt x="3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5" name="Oval 94">
              <a:extLst>
                <a:ext uri="{FF2B5EF4-FFF2-40B4-BE49-F238E27FC236}">
                  <a16:creationId xmlns:a16="http://schemas.microsoft.com/office/drawing/2014/main" id="{12C632C0-A013-BF6B-9194-0308FD813D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5" y="3514725"/>
              <a:ext cx="57150" cy="71438"/>
            </a:xfrm>
            <a:prstGeom prst="ellipse">
              <a:avLst/>
            </a:prstGeom>
            <a:grpFill/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6" name="Freeform 95">
              <a:extLst>
                <a:ext uri="{FF2B5EF4-FFF2-40B4-BE49-F238E27FC236}">
                  <a16:creationId xmlns:a16="http://schemas.microsoft.com/office/drawing/2014/main" id="{9775F0E7-24A1-2515-9733-301DE8AEA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3813" y="3592513"/>
              <a:ext cx="130175" cy="93662"/>
            </a:xfrm>
            <a:custGeom>
              <a:avLst/>
              <a:gdLst>
                <a:gd name="T0" fmla="*/ 104941 w 47"/>
                <a:gd name="T1" fmla="*/ 5503 h 34"/>
                <a:gd name="T2" fmla="*/ 102179 w 47"/>
                <a:gd name="T3" fmla="*/ 5503 h 34"/>
                <a:gd name="T4" fmla="*/ 24854 w 47"/>
                <a:gd name="T5" fmla="*/ 5503 h 34"/>
                <a:gd name="T6" fmla="*/ 22093 w 47"/>
                <a:gd name="T7" fmla="*/ 5503 h 34"/>
                <a:gd name="T8" fmla="*/ 22093 w 47"/>
                <a:gd name="T9" fmla="*/ 5503 h 34"/>
                <a:gd name="T10" fmla="*/ 5523 w 47"/>
                <a:gd name="T11" fmla="*/ 22011 h 34"/>
                <a:gd name="T12" fmla="*/ 0 w 47"/>
                <a:gd name="T13" fmla="*/ 93546 h 34"/>
                <a:gd name="T14" fmla="*/ 129795 w 47"/>
                <a:gd name="T15" fmla="*/ 93546 h 34"/>
                <a:gd name="T16" fmla="*/ 121510 w 47"/>
                <a:gd name="T17" fmla="*/ 22011 h 34"/>
                <a:gd name="T18" fmla="*/ 104941 w 47"/>
                <a:gd name="T19" fmla="*/ 5503 h 34"/>
                <a:gd name="T20" fmla="*/ 104941 w 47"/>
                <a:gd name="T21" fmla="*/ 5503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34">
                  <a:moveTo>
                    <a:pt x="38" y="2"/>
                  </a:moveTo>
                  <a:cubicBezTo>
                    <a:pt x="38" y="2"/>
                    <a:pt x="37" y="2"/>
                    <a:pt x="37" y="2"/>
                  </a:cubicBezTo>
                  <a:cubicBezTo>
                    <a:pt x="28" y="0"/>
                    <a:pt x="19" y="0"/>
                    <a:pt x="9" y="2"/>
                  </a:cubicBezTo>
                  <a:cubicBezTo>
                    <a:pt x="9" y="2"/>
                    <a:pt x="9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5" y="2"/>
                    <a:pt x="2" y="4"/>
                    <a:pt x="2" y="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47" y="34"/>
                    <a:pt x="47" y="34"/>
                    <a:pt x="47" y="34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4"/>
                    <a:pt x="41" y="2"/>
                    <a:pt x="38" y="2"/>
                  </a:cubicBezTo>
                  <a:cubicBezTo>
                    <a:pt x="38" y="2"/>
                    <a:pt x="38" y="2"/>
                    <a:pt x="3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7" name="Rectangle 96">
              <a:extLst>
                <a:ext uri="{FF2B5EF4-FFF2-40B4-BE49-F238E27FC236}">
                  <a16:creationId xmlns:a16="http://schemas.microsoft.com/office/drawing/2014/main" id="{FB39F2BB-148A-685C-C2B9-A3102D28D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613" y="3335338"/>
              <a:ext cx="31750" cy="55562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8" name="Rectangle 97">
              <a:extLst>
                <a:ext uri="{FF2B5EF4-FFF2-40B4-BE49-F238E27FC236}">
                  <a16:creationId xmlns:a16="http://schemas.microsoft.com/office/drawing/2014/main" id="{8F9E8F0A-24F5-BA23-4336-99B92A763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7750" y="3316288"/>
              <a:ext cx="30163" cy="74612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9" name="Rectangle 98">
              <a:extLst>
                <a:ext uri="{FF2B5EF4-FFF2-40B4-BE49-F238E27FC236}">
                  <a16:creationId xmlns:a16="http://schemas.microsoft.com/office/drawing/2014/main" id="{848C41A2-B68B-19ED-1E1A-7BDD37D9E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5063" y="3279775"/>
              <a:ext cx="30162" cy="111125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/>
                  <a:ea typeface="宋体" panose="02010600030101010101" pitchFamily="2" charset="-122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30" name="文本框 63">
            <a:extLst>
              <a:ext uri="{FF2B5EF4-FFF2-40B4-BE49-F238E27FC236}">
                <a16:creationId xmlns:a16="http://schemas.microsoft.com/office/drawing/2014/main" id="{FA06A8E2-2C45-3E4C-AA4B-AF56062F53B1}"/>
              </a:ext>
            </a:extLst>
          </p:cNvPr>
          <p:cNvSpPr txBox="1"/>
          <p:nvPr/>
        </p:nvSpPr>
        <p:spPr>
          <a:xfrm>
            <a:off x="1313997" y="3765534"/>
            <a:ext cx="135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Iskoola Pota" panose="020B0502040204020203" pitchFamily="34" charset="0"/>
              </a:rPr>
              <a:t>營運面</a:t>
            </a:r>
            <a:endParaRPr lang="zh-CN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  <a:cs typeface="Iskoola Pota" panose="020B0502040204020203" pitchFamily="34" charset="0"/>
            </a:endParaRPr>
          </a:p>
        </p:txBody>
      </p:sp>
      <p:sp>
        <p:nvSpPr>
          <p:cNvPr id="131" name="Freeform 246">
            <a:extLst>
              <a:ext uri="{FF2B5EF4-FFF2-40B4-BE49-F238E27FC236}">
                <a16:creationId xmlns:a16="http://schemas.microsoft.com/office/drawing/2014/main" id="{0FBC6C7E-A565-45A3-E2E0-C26CBDC1F081}"/>
              </a:ext>
            </a:extLst>
          </p:cNvPr>
          <p:cNvSpPr>
            <a:spLocks/>
          </p:cNvSpPr>
          <p:nvPr/>
        </p:nvSpPr>
        <p:spPr bwMode="auto">
          <a:xfrm>
            <a:off x="7030490" y="1468377"/>
            <a:ext cx="538595" cy="492162"/>
          </a:xfrm>
          <a:custGeom>
            <a:avLst/>
            <a:gdLst>
              <a:gd name="T0" fmla="*/ 409249 w 159"/>
              <a:gd name="T1" fmla="*/ 295952 h 156"/>
              <a:gd name="T2" fmla="*/ 326293 w 159"/>
              <a:gd name="T3" fmla="*/ 279356 h 156"/>
              <a:gd name="T4" fmla="*/ 257163 w 159"/>
              <a:gd name="T5" fmla="*/ 210209 h 156"/>
              <a:gd name="T6" fmla="*/ 342884 w 159"/>
              <a:gd name="T7" fmla="*/ 121700 h 156"/>
              <a:gd name="T8" fmla="*/ 367771 w 159"/>
              <a:gd name="T9" fmla="*/ 118934 h 156"/>
              <a:gd name="T10" fmla="*/ 409249 w 159"/>
              <a:gd name="T11" fmla="*/ 52552 h 156"/>
              <a:gd name="T12" fmla="*/ 387127 w 159"/>
              <a:gd name="T13" fmla="*/ 30425 h 156"/>
              <a:gd name="T14" fmla="*/ 320763 w 159"/>
              <a:gd name="T15" fmla="*/ 71914 h 156"/>
              <a:gd name="T16" fmla="*/ 317997 w 159"/>
              <a:gd name="T17" fmla="*/ 96807 h 156"/>
              <a:gd name="T18" fmla="*/ 232276 w 159"/>
              <a:gd name="T19" fmla="*/ 182550 h 156"/>
              <a:gd name="T20" fmla="*/ 154851 w 159"/>
              <a:gd name="T21" fmla="*/ 107870 h 156"/>
              <a:gd name="T22" fmla="*/ 138260 w 159"/>
              <a:gd name="T23" fmla="*/ 24893 h 156"/>
              <a:gd name="T24" fmla="*/ 88486 w 159"/>
              <a:gd name="T25" fmla="*/ 0 h 156"/>
              <a:gd name="T26" fmla="*/ 121669 w 159"/>
              <a:gd name="T27" fmla="*/ 33191 h 156"/>
              <a:gd name="T28" fmla="*/ 107843 w 159"/>
              <a:gd name="T29" fmla="*/ 88509 h 156"/>
              <a:gd name="T30" fmla="*/ 52539 w 159"/>
              <a:gd name="T31" fmla="*/ 102338 h 156"/>
              <a:gd name="T32" fmla="*/ 8296 w 159"/>
              <a:gd name="T33" fmla="*/ 55318 h 156"/>
              <a:gd name="T34" fmla="*/ 27652 w 159"/>
              <a:gd name="T35" fmla="*/ 135529 h 156"/>
              <a:gd name="T36" fmla="*/ 113373 w 159"/>
              <a:gd name="T37" fmla="*/ 152125 h 156"/>
              <a:gd name="T38" fmla="*/ 179738 w 159"/>
              <a:gd name="T39" fmla="*/ 218506 h 156"/>
              <a:gd name="T40" fmla="*/ 35948 w 159"/>
              <a:gd name="T41" fmla="*/ 359568 h 156"/>
              <a:gd name="T42" fmla="*/ 35948 w 159"/>
              <a:gd name="T43" fmla="*/ 401056 h 156"/>
              <a:gd name="T44" fmla="*/ 38713 w 159"/>
              <a:gd name="T45" fmla="*/ 403822 h 156"/>
              <a:gd name="T46" fmla="*/ 80191 w 159"/>
              <a:gd name="T47" fmla="*/ 403822 h 156"/>
              <a:gd name="T48" fmla="*/ 221216 w 159"/>
              <a:gd name="T49" fmla="*/ 262761 h 156"/>
              <a:gd name="T50" fmla="*/ 282050 w 159"/>
              <a:gd name="T51" fmla="*/ 323611 h 156"/>
              <a:gd name="T52" fmla="*/ 298641 w 159"/>
              <a:gd name="T53" fmla="*/ 406588 h 156"/>
              <a:gd name="T54" fmla="*/ 365006 w 159"/>
              <a:gd name="T55" fmla="*/ 428715 h 156"/>
              <a:gd name="T56" fmla="*/ 323528 w 159"/>
              <a:gd name="T57" fmla="*/ 387227 h 156"/>
              <a:gd name="T58" fmla="*/ 334589 w 159"/>
              <a:gd name="T59" fmla="*/ 342972 h 156"/>
              <a:gd name="T60" fmla="*/ 378832 w 159"/>
              <a:gd name="T61" fmla="*/ 331908 h 156"/>
              <a:gd name="T62" fmla="*/ 428605 w 159"/>
              <a:gd name="T63" fmla="*/ 381695 h 156"/>
              <a:gd name="T64" fmla="*/ 409249 w 159"/>
              <a:gd name="T65" fmla="*/ 295952 h 15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59" h="156">
                <a:moveTo>
                  <a:pt x="148" y="107"/>
                </a:moveTo>
                <a:cubicBezTo>
                  <a:pt x="140" y="99"/>
                  <a:pt x="128" y="97"/>
                  <a:pt x="118" y="101"/>
                </a:cubicBezTo>
                <a:cubicBezTo>
                  <a:pt x="93" y="76"/>
                  <a:pt x="93" y="76"/>
                  <a:pt x="93" y="76"/>
                </a:cubicBezTo>
                <a:cubicBezTo>
                  <a:pt x="124" y="44"/>
                  <a:pt x="124" y="44"/>
                  <a:pt x="124" y="44"/>
                </a:cubicBezTo>
                <a:cubicBezTo>
                  <a:pt x="133" y="43"/>
                  <a:pt x="133" y="43"/>
                  <a:pt x="133" y="43"/>
                </a:cubicBezTo>
                <a:cubicBezTo>
                  <a:pt x="148" y="19"/>
                  <a:pt x="148" y="19"/>
                  <a:pt x="148" y="19"/>
                </a:cubicBezTo>
                <a:cubicBezTo>
                  <a:pt x="140" y="11"/>
                  <a:pt x="140" y="11"/>
                  <a:pt x="140" y="11"/>
                </a:cubicBezTo>
                <a:cubicBezTo>
                  <a:pt x="116" y="26"/>
                  <a:pt x="116" y="26"/>
                  <a:pt x="116" y="26"/>
                </a:cubicBezTo>
                <a:cubicBezTo>
                  <a:pt x="115" y="35"/>
                  <a:pt x="115" y="35"/>
                  <a:pt x="115" y="35"/>
                </a:cubicBezTo>
                <a:cubicBezTo>
                  <a:pt x="84" y="66"/>
                  <a:pt x="84" y="66"/>
                  <a:pt x="84" y="66"/>
                </a:cubicBezTo>
                <a:cubicBezTo>
                  <a:pt x="56" y="39"/>
                  <a:pt x="56" y="39"/>
                  <a:pt x="56" y="39"/>
                </a:cubicBezTo>
                <a:cubicBezTo>
                  <a:pt x="60" y="29"/>
                  <a:pt x="58" y="17"/>
                  <a:pt x="50" y="9"/>
                </a:cubicBezTo>
                <a:cubicBezTo>
                  <a:pt x="45" y="4"/>
                  <a:pt x="38" y="1"/>
                  <a:pt x="32" y="0"/>
                </a:cubicBezTo>
                <a:cubicBezTo>
                  <a:pt x="44" y="12"/>
                  <a:pt x="44" y="12"/>
                  <a:pt x="44" y="12"/>
                </a:cubicBezTo>
                <a:cubicBezTo>
                  <a:pt x="39" y="32"/>
                  <a:pt x="39" y="32"/>
                  <a:pt x="39" y="32"/>
                </a:cubicBezTo>
                <a:cubicBezTo>
                  <a:pt x="19" y="37"/>
                  <a:pt x="19" y="37"/>
                  <a:pt x="19" y="37"/>
                </a:cubicBezTo>
                <a:cubicBezTo>
                  <a:pt x="3" y="20"/>
                  <a:pt x="3" y="20"/>
                  <a:pt x="3" y="20"/>
                </a:cubicBezTo>
                <a:cubicBezTo>
                  <a:pt x="0" y="30"/>
                  <a:pt x="2" y="41"/>
                  <a:pt x="10" y="49"/>
                </a:cubicBezTo>
                <a:cubicBezTo>
                  <a:pt x="18" y="57"/>
                  <a:pt x="30" y="59"/>
                  <a:pt x="41" y="55"/>
                </a:cubicBezTo>
                <a:cubicBezTo>
                  <a:pt x="65" y="79"/>
                  <a:pt x="65" y="79"/>
                  <a:pt x="65" y="79"/>
                </a:cubicBezTo>
                <a:cubicBezTo>
                  <a:pt x="13" y="130"/>
                  <a:pt x="13" y="130"/>
                  <a:pt x="13" y="130"/>
                </a:cubicBezTo>
                <a:cubicBezTo>
                  <a:pt x="9" y="134"/>
                  <a:pt x="9" y="141"/>
                  <a:pt x="13" y="145"/>
                </a:cubicBezTo>
                <a:cubicBezTo>
                  <a:pt x="14" y="146"/>
                  <a:pt x="14" y="146"/>
                  <a:pt x="14" y="146"/>
                </a:cubicBezTo>
                <a:cubicBezTo>
                  <a:pt x="18" y="150"/>
                  <a:pt x="25" y="150"/>
                  <a:pt x="29" y="146"/>
                </a:cubicBezTo>
                <a:cubicBezTo>
                  <a:pt x="80" y="95"/>
                  <a:pt x="80" y="95"/>
                  <a:pt x="80" y="95"/>
                </a:cubicBezTo>
                <a:cubicBezTo>
                  <a:pt x="102" y="117"/>
                  <a:pt x="102" y="117"/>
                  <a:pt x="102" y="117"/>
                </a:cubicBezTo>
                <a:cubicBezTo>
                  <a:pt x="98" y="127"/>
                  <a:pt x="100" y="139"/>
                  <a:pt x="108" y="147"/>
                </a:cubicBezTo>
                <a:cubicBezTo>
                  <a:pt x="115" y="154"/>
                  <a:pt x="124" y="156"/>
                  <a:pt x="132" y="155"/>
                </a:cubicBezTo>
                <a:cubicBezTo>
                  <a:pt x="117" y="140"/>
                  <a:pt x="117" y="140"/>
                  <a:pt x="117" y="140"/>
                </a:cubicBezTo>
                <a:cubicBezTo>
                  <a:pt x="121" y="124"/>
                  <a:pt x="121" y="124"/>
                  <a:pt x="121" y="124"/>
                </a:cubicBezTo>
                <a:cubicBezTo>
                  <a:pt x="137" y="120"/>
                  <a:pt x="137" y="120"/>
                  <a:pt x="137" y="120"/>
                </a:cubicBezTo>
                <a:cubicBezTo>
                  <a:pt x="155" y="138"/>
                  <a:pt x="155" y="138"/>
                  <a:pt x="155" y="138"/>
                </a:cubicBezTo>
                <a:cubicBezTo>
                  <a:pt x="159" y="127"/>
                  <a:pt x="157" y="115"/>
                  <a:pt x="148" y="107"/>
                </a:cubicBez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2" name="文本框 63">
            <a:extLst>
              <a:ext uri="{FF2B5EF4-FFF2-40B4-BE49-F238E27FC236}">
                <a16:creationId xmlns:a16="http://schemas.microsoft.com/office/drawing/2014/main" id="{1CDC1710-9BFC-8EA4-9A31-08548C004334}"/>
              </a:ext>
            </a:extLst>
          </p:cNvPr>
          <p:cNvSpPr txBox="1"/>
          <p:nvPr/>
        </p:nvSpPr>
        <p:spPr>
          <a:xfrm>
            <a:off x="5335063" y="1602024"/>
            <a:ext cx="135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Iskoola Pota" panose="020B0502040204020203" pitchFamily="34" charset="0"/>
              </a:rPr>
              <a:t>技術面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Iskoola Pota" panose="020B0502040204020203" pitchFamily="34" charset="0"/>
            </a:endParaRPr>
          </a:p>
        </p:txBody>
      </p:sp>
      <p:sp>
        <p:nvSpPr>
          <p:cNvPr id="133" name="任意多边形 15">
            <a:extLst>
              <a:ext uri="{FF2B5EF4-FFF2-40B4-BE49-F238E27FC236}">
                <a16:creationId xmlns:a16="http://schemas.microsoft.com/office/drawing/2014/main" id="{765ADE25-E509-3704-25E1-4DD4F50B7A4E}"/>
              </a:ext>
            </a:extLst>
          </p:cNvPr>
          <p:cNvSpPr/>
          <p:nvPr/>
        </p:nvSpPr>
        <p:spPr>
          <a:xfrm>
            <a:off x="5308941" y="1960539"/>
            <a:ext cx="1658796" cy="223357"/>
          </a:xfrm>
          <a:custGeom>
            <a:avLst/>
            <a:gdLst>
              <a:gd name="connsiteX0" fmla="*/ 3779520 w 3779520"/>
              <a:gd name="connsiteY0" fmla="*/ 0 h 853440"/>
              <a:gd name="connsiteX1" fmla="*/ 3169920 w 3779520"/>
              <a:gd name="connsiteY1" fmla="*/ 853440 h 853440"/>
              <a:gd name="connsiteX2" fmla="*/ 0 w 3779520"/>
              <a:gd name="connsiteY2" fmla="*/ 853440 h 853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79520" h="853440">
                <a:moveTo>
                  <a:pt x="3779520" y="0"/>
                </a:moveTo>
                <a:lnTo>
                  <a:pt x="3169920" y="853440"/>
                </a:lnTo>
                <a:lnTo>
                  <a:pt x="0" y="853440"/>
                </a:lnTo>
              </a:path>
            </a:pathLst>
          </a:custGeom>
          <a:noFill/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4" name="文本框 63">
            <a:extLst>
              <a:ext uri="{FF2B5EF4-FFF2-40B4-BE49-F238E27FC236}">
                <a16:creationId xmlns:a16="http://schemas.microsoft.com/office/drawing/2014/main" id="{73629D2A-6D91-FCEB-B0B6-DDF13C5E3100}"/>
              </a:ext>
            </a:extLst>
          </p:cNvPr>
          <p:cNvSpPr txBox="1"/>
          <p:nvPr/>
        </p:nvSpPr>
        <p:spPr>
          <a:xfrm>
            <a:off x="5444648" y="3992374"/>
            <a:ext cx="135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Iskoola Pota" panose="020B0502040204020203" pitchFamily="34" charset="0"/>
              </a:rPr>
              <a:t>計畫面</a:t>
            </a:r>
            <a:endParaRPr lang="zh-CN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Iskoola Pota" panose="020B0502040204020203" pitchFamily="34" charset="0"/>
            </a:endParaRPr>
          </a:p>
        </p:txBody>
      </p:sp>
      <p:sp>
        <p:nvSpPr>
          <p:cNvPr id="135" name="Rounded Rectangle 1">
            <a:extLst>
              <a:ext uri="{FF2B5EF4-FFF2-40B4-BE49-F238E27FC236}">
                <a16:creationId xmlns:a16="http://schemas.microsoft.com/office/drawing/2014/main" id="{97560B2F-8A08-36FA-75A6-EDF4D4B06AC6}"/>
              </a:ext>
            </a:extLst>
          </p:cNvPr>
          <p:cNvSpPr/>
          <p:nvPr/>
        </p:nvSpPr>
        <p:spPr>
          <a:xfrm>
            <a:off x="2261088" y="1737530"/>
            <a:ext cx="2336063" cy="1552708"/>
          </a:xfrm>
          <a:custGeom>
            <a:avLst/>
            <a:gdLst/>
            <a:ahLst/>
            <a:cxnLst/>
            <a:rect l="0" t="0" r="0" b="0"/>
            <a:pathLst>
              <a:path w="2336063" h="1552708">
                <a:moveTo>
                  <a:pt x="176984" y="411584"/>
                </a:moveTo>
                <a:cubicBezTo>
                  <a:pt x="0" y="718137"/>
                  <a:pt x="105032" y="1110129"/>
                  <a:pt x="411584" y="1287122"/>
                </a:cubicBezTo>
                <a:lnTo>
                  <a:pt x="871585" y="1552708"/>
                </a:lnTo>
                <a:lnTo>
                  <a:pt x="871585" y="1024070"/>
                </a:lnTo>
                <a:lnTo>
                  <a:pt x="640489" y="890644"/>
                </a:lnTo>
                <a:cubicBezTo>
                  <a:pt x="552907" y="840076"/>
                  <a:pt x="522893" y="728081"/>
                  <a:pt x="573462" y="640489"/>
                </a:cubicBezTo>
                <a:cubicBezTo>
                  <a:pt x="624030" y="552907"/>
                  <a:pt x="736025" y="522893"/>
                  <a:pt x="823617" y="573462"/>
                </a:cubicBezTo>
                <a:lnTo>
                  <a:pt x="1054893" y="706993"/>
                </a:lnTo>
                <a:lnTo>
                  <a:pt x="1878253" y="1182700"/>
                </a:lnTo>
                <a:lnTo>
                  <a:pt x="2336063" y="918381"/>
                </a:lnTo>
                <a:lnTo>
                  <a:pt x="1290266" y="314582"/>
                </a:lnTo>
                <a:lnTo>
                  <a:pt x="1052522" y="176984"/>
                </a:lnTo>
                <a:cubicBezTo>
                  <a:pt x="745969" y="0"/>
                  <a:pt x="353977" y="105032"/>
                  <a:pt x="176984" y="411584"/>
                </a:cubicBez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36" name="Rounded Rectangle 2">
            <a:extLst>
              <a:ext uri="{FF2B5EF4-FFF2-40B4-BE49-F238E27FC236}">
                <a16:creationId xmlns:a16="http://schemas.microsoft.com/office/drawing/2014/main" id="{8014B387-FB7E-D9ED-879A-27283ACC8A39}"/>
              </a:ext>
            </a:extLst>
          </p:cNvPr>
          <p:cNvSpPr/>
          <p:nvPr/>
        </p:nvSpPr>
        <p:spPr>
          <a:xfrm>
            <a:off x="2261086" y="1737528"/>
            <a:ext cx="2336069" cy="1552707"/>
          </a:xfrm>
          <a:custGeom>
            <a:avLst/>
            <a:gdLst/>
            <a:ahLst/>
            <a:cxnLst/>
            <a:rect l="0" t="0" r="0" b="0"/>
            <a:pathLst>
              <a:path w="2336069" h="1552707">
                <a:moveTo>
                  <a:pt x="176989" y="411588"/>
                </a:moveTo>
                <a:cubicBezTo>
                  <a:pt x="0" y="718144"/>
                  <a:pt x="105033" y="1110134"/>
                  <a:pt x="411588" y="1287124"/>
                </a:cubicBezTo>
                <a:lnTo>
                  <a:pt x="871591" y="1552707"/>
                </a:lnTo>
                <a:lnTo>
                  <a:pt x="871591" y="1024071"/>
                </a:lnTo>
                <a:lnTo>
                  <a:pt x="640495" y="890648"/>
                </a:lnTo>
                <a:cubicBezTo>
                  <a:pt x="552907" y="840079"/>
                  <a:pt x="522897" y="728082"/>
                  <a:pt x="573466" y="640495"/>
                </a:cubicBezTo>
                <a:cubicBezTo>
                  <a:pt x="624035" y="552907"/>
                  <a:pt x="736031" y="522897"/>
                  <a:pt x="823620" y="573466"/>
                </a:cubicBezTo>
                <a:lnTo>
                  <a:pt x="1054897" y="706995"/>
                </a:lnTo>
                <a:lnTo>
                  <a:pt x="1054750" y="707249"/>
                </a:lnTo>
                <a:lnTo>
                  <a:pt x="1878256" y="1182701"/>
                </a:lnTo>
                <a:lnTo>
                  <a:pt x="2336069" y="918383"/>
                </a:lnTo>
                <a:lnTo>
                  <a:pt x="1290265" y="314587"/>
                </a:lnTo>
                <a:lnTo>
                  <a:pt x="1290411" y="314332"/>
                </a:lnTo>
                <a:lnTo>
                  <a:pt x="1052525" y="176989"/>
                </a:lnTo>
                <a:cubicBezTo>
                  <a:pt x="745970" y="0"/>
                  <a:pt x="353979" y="105033"/>
                  <a:pt x="176989" y="411588"/>
                </a:cubicBez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7" name="Rounded Rectangle 3">
            <a:extLst>
              <a:ext uri="{FF2B5EF4-FFF2-40B4-BE49-F238E27FC236}">
                <a16:creationId xmlns:a16="http://schemas.microsoft.com/office/drawing/2014/main" id="{957A7A2D-8ED9-A382-23F6-7E71B05A63AA}"/>
              </a:ext>
            </a:extLst>
          </p:cNvPr>
          <p:cNvSpPr/>
          <p:nvPr/>
        </p:nvSpPr>
        <p:spPr>
          <a:xfrm>
            <a:off x="3221941" y="2496154"/>
            <a:ext cx="1281874" cy="2123217"/>
          </a:xfrm>
          <a:custGeom>
            <a:avLst/>
            <a:gdLst/>
            <a:ahLst/>
            <a:cxnLst/>
            <a:rect l="0" t="0" r="0" b="0"/>
            <a:pathLst>
              <a:path w="1281874" h="2123217">
                <a:moveTo>
                  <a:pt x="640937" y="2123217"/>
                </a:moveTo>
                <a:cubicBezTo>
                  <a:pt x="994914" y="2123217"/>
                  <a:pt x="1281874" y="1836258"/>
                  <a:pt x="1281874" y="1482280"/>
                </a:cubicBezTo>
                <a:lnTo>
                  <a:pt x="1281874" y="951109"/>
                </a:lnTo>
                <a:lnTo>
                  <a:pt x="824064" y="1215428"/>
                </a:lnTo>
                <a:lnTo>
                  <a:pt x="824064" y="1482280"/>
                </a:lnTo>
                <a:cubicBezTo>
                  <a:pt x="824064" y="1583416"/>
                  <a:pt x="742073" y="1665398"/>
                  <a:pt x="640937" y="1665398"/>
                </a:cubicBezTo>
                <a:cubicBezTo>
                  <a:pt x="539800" y="1665398"/>
                  <a:pt x="457809" y="1583416"/>
                  <a:pt x="457809" y="1482280"/>
                </a:cubicBezTo>
                <a:lnTo>
                  <a:pt x="457809" y="264318"/>
                </a:lnTo>
                <a:lnTo>
                  <a:pt x="295" y="0"/>
                </a:lnTo>
                <a:lnTo>
                  <a:pt x="295" y="1482280"/>
                </a:lnTo>
                <a:cubicBezTo>
                  <a:pt x="0" y="1836258"/>
                  <a:pt x="286959" y="2123217"/>
                  <a:pt x="640937" y="2123217"/>
                </a:cubicBezTo>
              </a:path>
            </a:pathLst>
          </a:custGeom>
          <a:gradFill rotWithShape="1">
            <a:gsLst>
              <a:gs pos="0">
                <a:srgbClr val="83FAC1"/>
              </a:gs>
              <a:gs pos="100000">
                <a:srgbClr val="44E095"/>
              </a:gs>
            </a:gsLst>
            <a:lin ang="5400000" scaled="1"/>
          </a:gradFill>
          <a:ln>
            <a:solidFill>
              <a:schemeClr val="accent6">
                <a:lumMod val="50000"/>
              </a:schemeClr>
            </a:solidFill>
          </a:ln>
        </p:spPr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38" name="Rounded Rectangle 4">
            <a:extLst>
              <a:ext uri="{FF2B5EF4-FFF2-40B4-BE49-F238E27FC236}">
                <a16:creationId xmlns:a16="http://schemas.microsoft.com/office/drawing/2014/main" id="{2CA2CA11-10C8-1E63-A1C4-E25C44E051CE}"/>
              </a:ext>
            </a:extLst>
          </p:cNvPr>
          <p:cNvSpPr/>
          <p:nvPr/>
        </p:nvSpPr>
        <p:spPr>
          <a:xfrm>
            <a:off x="3221941" y="2496154"/>
            <a:ext cx="1281873" cy="2123214"/>
          </a:xfrm>
          <a:custGeom>
            <a:avLst/>
            <a:gdLst/>
            <a:ahLst/>
            <a:cxnLst/>
            <a:rect l="0" t="0" r="0" b="0"/>
            <a:pathLst>
              <a:path w="1281873" h="2123214">
                <a:moveTo>
                  <a:pt x="640937" y="2123214"/>
                </a:moveTo>
                <a:cubicBezTo>
                  <a:pt x="994916" y="2123214"/>
                  <a:pt x="1281873" y="1836258"/>
                  <a:pt x="1281873" y="1482278"/>
                </a:cubicBezTo>
                <a:lnTo>
                  <a:pt x="1281873" y="951112"/>
                </a:lnTo>
                <a:lnTo>
                  <a:pt x="824062" y="1215430"/>
                </a:lnTo>
                <a:lnTo>
                  <a:pt x="824062" y="1482278"/>
                </a:lnTo>
                <a:cubicBezTo>
                  <a:pt x="824062" y="1583415"/>
                  <a:pt x="742073" y="1665403"/>
                  <a:pt x="640937" y="1665403"/>
                </a:cubicBezTo>
                <a:cubicBezTo>
                  <a:pt x="539799" y="1665403"/>
                  <a:pt x="457812" y="1583415"/>
                  <a:pt x="457812" y="1482278"/>
                </a:cubicBezTo>
                <a:lnTo>
                  <a:pt x="457812" y="1215221"/>
                </a:lnTo>
                <a:lnTo>
                  <a:pt x="458105" y="1215221"/>
                </a:lnTo>
                <a:lnTo>
                  <a:pt x="458106" y="264317"/>
                </a:lnTo>
                <a:lnTo>
                  <a:pt x="294" y="0"/>
                </a:lnTo>
                <a:lnTo>
                  <a:pt x="294" y="1207590"/>
                </a:lnTo>
                <a:lnTo>
                  <a:pt x="0" y="1207590"/>
                </a:lnTo>
                <a:lnTo>
                  <a:pt x="0" y="1482278"/>
                </a:lnTo>
                <a:cubicBezTo>
                  <a:pt x="0" y="1836258"/>
                  <a:pt x="286957" y="2123214"/>
                  <a:pt x="640937" y="2123214"/>
                </a:cubicBez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9" name="Rounded Rectangle 5">
            <a:extLst>
              <a:ext uri="{FF2B5EF4-FFF2-40B4-BE49-F238E27FC236}">
                <a16:creationId xmlns:a16="http://schemas.microsoft.com/office/drawing/2014/main" id="{993E7620-DEA3-2D99-7A57-2C2DB874DD5B}"/>
              </a:ext>
            </a:extLst>
          </p:cNvPr>
          <p:cNvSpPr/>
          <p:nvPr/>
        </p:nvSpPr>
        <p:spPr>
          <a:xfrm>
            <a:off x="3771281" y="1737529"/>
            <a:ext cx="1695430" cy="2028005"/>
          </a:xfrm>
          <a:custGeom>
            <a:avLst/>
            <a:gdLst/>
            <a:ahLst/>
            <a:cxnLst/>
            <a:rect l="0" t="0" r="0" b="0"/>
            <a:pathLst>
              <a:path w="1695430" h="2028005">
                <a:moveTo>
                  <a:pt x="1518437" y="411584"/>
                </a:moveTo>
                <a:cubicBezTo>
                  <a:pt x="1341443" y="105032"/>
                  <a:pt x="949452" y="0"/>
                  <a:pt x="642899" y="176984"/>
                </a:cubicBezTo>
                <a:lnTo>
                  <a:pt x="182899" y="442569"/>
                </a:lnTo>
                <a:lnTo>
                  <a:pt x="640708" y="706888"/>
                </a:lnTo>
                <a:lnTo>
                  <a:pt x="871804" y="573462"/>
                </a:lnTo>
                <a:cubicBezTo>
                  <a:pt x="959396" y="522893"/>
                  <a:pt x="1071391" y="552907"/>
                  <a:pt x="1121959" y="640489"/>
                </a:cubicBezTo>
                <a:cubicBezTo>
                  <a:pt x="1172527" y="728081"/>
                  <a:pt x="1142523" y="840076"/>
                  <a:pt x="1054931" y="890644"/>
                </a:cubicBezTo>
                <a:lnTo>
                  <a:pt x="823655" y="1024175"/>
                </a:lnTo>
                <a:lnTo>
                  <a:pt x="0" y="1499368"/>
                </a:lnTo>
                <a:lnTo>
                  <a:pt x="0" y="2028005"/>
                </a:lnTo>
                <a:lnTo>
                  <a:pt x="1045806" y="1424216"/>
                </a:lnTo>
                <a:lnTo>
                  <a:pt x="1283836" y="1287122"/>
                </a:lnTo>
                <a:cubicBezTo>
                  <a:pt x="1590389" y="1110129"/>
                  <a:pt x="1695430" y="718137"/>
                  <a:pt x="1518437" y="411584"/>
                </a:cubicBezTo>
              </a:path>
            </a:pathLst>
          </a:custGeom>
          <a:gradFill rotWithShape="1">
            <a:gsLst>
              <a:gs pos="0">
                <a:srgbClr val="7FDFFF"/>
              </a:gs>
              <a:gs pos="100000">
                <a:srgbClr val="1AC6FF"/>
              </a:gs>
            </a:gsLst>
            <a:lin ang="5400000" scaled="1"/>
          </a:gra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40" name="Rounded Rectangle 6">
            <a:extLst>
              <a:ext uri="{FF2B5EF4-FFF2-40B4-BE49-F238E27FC236}">
                <a16:creationId xmlns:a16="http://schemas.microsoft.com/office/drawing/2014/main" id="{D1BED1C4-7DCB-4828-6F7B-246E3DFC7F43}"/>
              </a:ext>
            </a:extLst>
          </p:cNvPr>
          <p:cNvSpPr/>
          <p:nvPr/>
        </p:nvSpPr>
        <p:spPr>
          <a:xfrm>
            <a:off x="3771281" y="1737526"/>
            <a:ext cx="1695427" cy="2028008"/>
          </a:xfrm>
          <a:custGeom>
            <a:avLst/>
            <a:gdLst/>
            <a:ahLst/>
            <a:cxnLst/>
            <a:rect l="0" t="0" r="0" b="0"/>
            <a:pathLst>
              <a:path w="1695427" h="2028008">
                <a:moveTo>
                  <a:pt x="1518437" y="411588"/>
                </a:moveTo>
                <a:cubicBezTo>
                  <a:pt x="1341447" y="105033"/>
                  <a:pt x="949455" y="0"/>
                  <a:pt x="642900" y="176989"/>
                </a:cubicBezTo>
                <a:lnTo>
                  <a:pt x="182897" y="442572"/>
                </a:lnTo>
                <a:lnTo>
                  <a:pt x="640709" y="706890"/>
                </a:lnTo>
                <a:lnTo>
                  <a:pt x="871807" y="573466"/>
                </a:lnTo>
                <a:cubicBezTo>
                  <a:pt x="959394" y="522897"/>
                  <a:pt x="1071391" y="552907"/>
                  <a:pt x="1121960" y="640495"/>
                </a:cubicBezTo>
                <a:cubicBezTo>
                  <a:pt x="1172528" y="728082"/>
                  <a:pt x="1142518" y="840079"/>
                  <a:pt x="1054931" y="890647"/>
                </a:cubicBezTo>
                <a:lnTo>
                  <a:pt x="823653" y="1024176"/>
                </a:lnTo>
                <a:lnTo>
                  <a:pt x="823506" y="1023922"/>
                </a:lnTo>
                <a:lnTo>
                  <a:pt x="0" y="1499373"/>
                </a:lnTo>
                <a:lnTo>
                  <a:pt x="0" y="2028008"/>
                </a:lnTo>
                <a:lnTo>
                  <a:pt x="1045804" y="1424214"/>
                </a:lnTo>
                <a:lnTo>
                  <a:pt x="1045951" y="1424468"/>
                </a:lnTo>
                <a:lnTo>
                  <a:pt x="1283837" y="1287124"/>
                </a:lnTo>
                <a:cubicBezTo>
                  <a:pt x="1590393" y="1110134"/>
                  <a:pt x="1695427" y="718144"/>
                  <a:pt x="1518437" y="411588"/>
                </a:cubicBezTo>
                <a:close/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pic>
        <p:nvPicPr>
          <p:cNvPr id="141" name="圖形 140" descr="目標">
            <a:extLst>
              <a:ext uri="{FF2B5EF4-FFF2-40B4-BE49-F238E27FC236}">
                <a16:creationId xmlns:a16="http://schemas.microsoft.com/office/drawing/2014/main" id="{2C2E4B27-02CB-1A30-F5B4-CBD3681214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67737" y="3900864"/>
            <a:ext cx="718503" cy="718503"/>
          </a:xfrm>
          <a:prstGeom prst="rect">
            <a:avLst/>
          </a:prstGeom>
        </p:spPr>
      </p:pic>
      <p:sp>
        <p:nvSpPr>
          <p:cNvPr id="142" name="文本框 70">
            <a:extLst>
              <a:ext uri="{FF2B5EF4-FFF2-40B4-BE49-F238E27FC236}">
                <a16:creationId xmlns:a16="http://schemas.microsoft.com/office/drawing/2014/main" id="{07F147F7-7AB4-C566-A5BC-7D873C34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934" y="4549199"/>
            <a:ext cx="3392092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★產品市場發展性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★執行團隊妥適性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★營運規劃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(BP)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完整性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★募資方案可靠性</a:t>
            </a:r>
            <a:endParaRPr lang="en-US" altLang="zh-TW" sz="24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★團隊組成合適性</a:t>
            </a:r>
            <a:endParaRPr lang="en-US" altLang="zh-TW" sz="24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43" name="文本框 71">
            <a:extLst>
              <a:ext uri="{FF2B5EF4-FFF2-40B4-BE49-F238E27FC236}">
                <a16:creationId xmlns:a16="http://schemas.microsoft.com/office/drawing/2014/main" id="{8CB2BCE8-5680-80FD-91B1-694249B81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7223" y="4742434"/>
            <a:ext cx="378102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TW" altLang="en-US" sz="24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★查核點指標具體、可驗收</a:t>
            </a:r>
            <a:endParaRPr lang="en-US" altLang="zh-TW" sz="24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24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★計畫架構執行妥適性</a:t>
            </a:r>
            <a:endParaRPr lang="en-US" altLang="zh-TW" sz="24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TW" altLang="en-US" sz="24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★人力與經費編列合理</a:t>
            </a:r>
            <a:endParaRPr lang="en-US" altLang="zh-TW" sz="24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TW" altLang="en-US" sz="24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★預期產出具產業效益</a:t>
            </a:r>
            <a:endParaRPr lang="en-US" altLang="zh-TW" sz="24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44" name="文本框 266">
            <a:extLst>
              <a:ext uri="{FF2B5EF4-FFF2-40B4-BE49-F238E27FC236}">
                <a16:creationId xmlns:a16="http://schemas.microsoft.com/office/drawing/2014/main" id="{8B8AFD14-D2A2-2FB3-4ABC-18C8FC86DAD8}"/>
              </a:ext>
            </a:extLst>
          </p:cNvPr>
          <p:cNvSpPr txBox="1"/>
          <p:nvPr/>
        </p:nvSpPr>
        <p:spPr bwMode="auto">
          <a:xfrm>
            <a:off x="5392716" y="2297610"/>
            <a:ext cx="346553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1463" marR="0" lvl="0" indent="-2714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★技術成熟度是否足以商品化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★技術應用產品妥適性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zh-TW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★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專利佈局完整性</a:t>
            </a:r>
            <a:endParaRPr kumimoji="0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</a:endParaRPr>
          </a:p>
        </p:txBody>
      </p:sp>
      <p:sp>
        <p:nvSpPr>
          <p:cNvPr id="146" name="文本框 70">
            <a:extLst>
              <a:ext uri="{FF2B5EF4-FFF2-40B4-BE49-F238E27FC236}">
                <a16:creationId xmlns:a16="http://schemas.microsoft.com/office/drawing/2014/main" id="{CEDD8B04-A336-846B-96E6-0F816CBE6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9891" y="5665758"/>
            <a:ext cx="26609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fontAlgn="base" hangingPunct="1">
              <a:lnSpc>
                <a:spcPts val="2400"/>
              </a:lnSpc>
              <a:buFont typeface="Arial" panose="020B0604020202020204" pitchFamily="34" charset="0"/>
              <a:buNone/>
            </a:pPr>
            <a:r>
              <a:rPr lang="en-US" altLang="zh-TW" sz="2000" b="1" dirty="0">
                <a:solidFill>
                  <a:srgbClr val="6F4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  <a:sym typeface="Calibri" panose="020F0502020204030204" pitchFamily="34" charset="0"/>
              </a:rPr>
              <a:t> </a:t>
            </a:r>
            <a:r>
              <a:rPr lang="en-US" altLang="zh-TW" sz="2000" b="1" dirty="0">
                <a:solidFill>
                  <a:srgbClr val="6F4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(</a:t>
            </a:r>
            <a:r>
              <a:rPr lang="zh-TW" altLang="en-US" sz="2000" b="1" dirty="0">
                <a:solidFill>
                  <a:srgbClr val="6F4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排除陸、港、澳</a:t>
            </a:r>
            <a:r>
              <a:rPr lang="en-US" altLang="zh-TW" sz="2000" b="1" dirty="0">
                <a:solidFill>
                  <a:srgbClr val="6F42C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 panose="020F0502020204030204" pitchFamily="34" charset="0"/>
              </a:rPr>
              <a:t>)</a:t>
            </a:r>
            <a:endParaRPr lang="en-US" altLang="zh-TW" sz="2000" b="1" dirty="0">
              <a:solidFill>
                <a:srgbClr val="6F42C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955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849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b="1" kern="2600" dirty="0">
                <a:solidFill>
                  <a:srgbClr val="0000FF"/>
                </a:solidFill>
                <a:latin typeface="+mj-ea"/>
              </a:rPr>
              <a:t>八、技術作價作業</a:t>
            </a:r>
            <a:r>
              <a:rPr lang="en-US" altLang="zh-TW" sz="4000" b="1" kern="2600" dirty="0">
                <a:solidFill>
                  <a:srgbClr val="0000FF"/>
                </a:solidFill>
                <a:latin typeface="+mj-ea"/>
              </a:rPr>
              <a:t>-</a:t>
            </a:r>
            <a:r>
              <a:rPr lang="zh-TW" altLang="en-US" sz="2400" b="1" kern="2600" dirty="0">
                <a:solidFill>
                  <a:srgbClr val="0000FF"/>
                </a:solidFill>
                <a:latin typeface="+mj-ea"/>
              </a:rPr>
              <a:t>技轉收入繳庫說明</a:t>
            </a:r>
            <a:endParaRPr lang="zh-TW" altLang="en-US" b="1" kern="2600" dirty="0">
              <a:solidFill>
                <a:srgbClr val="0000FF"/>
              </a:solidFill>
              <a:latin typeface="+mj-ea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69003" y="1074919"/>
            <a:ext cx="8584221" cy="2169597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500" b="1" kern="100" dirty="0">
                <a:latin typeface="+mj-ea"/>
                <a:ea typeface="+mj-ea"/>
              </a:rPr>
              <a:t>「產學衍生新部門」計畫免填，惟須依據「研發成果歸屬及運用辦法」規範，研發成果之收入繳庫</a:t>
            </a:r>
            <a:r>
              <a:rPr lang="en-US" altLang="zh-TW" sz="2500" b="1" kern="100" dirty="0">
                <a:latin typeface="+mj-ea"/>
                <a:ea typeface="+mj-ea"/>
              </a:rPr>
              <a:t>20%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2500" kern="100" dirty="0">
                <a:latin typeface="+mj-ea"/>
                <a:ea typeface="+mj-ea"/>
              </a:rPr>
              <a:t>新創團隊與學校間協議完成校內技術作價條件之相關規劃，應依價創計畫技術作價規範辦理，如因應公司發展策略而與價創計畫規範有所差異</a:t>
            </a:r>
            <a:r>
              <a:rPr lang="en-US" altLang="zh-TW" sz="2500" kern="100" dirty="0">
                <a:latin typeface="+mj-ea"/>
                <a:ea typeface="+mj-ea"/>
              </a:rPr>
              <a:t>(</a:t>
            </a:r>
            <a:r>
              <a:rPr lang="zh-TW" altLang="en-US" sz="2500" kern="100" dirty="0">
                <a:latin typeface="+mj-ea"/>
                <a:ea typeface="+mj-ea"/>
              </a:rPr>
              <a:t>如技術股與現金分配比例</a:t>
            </a:r>
            <a:r>
              <a:rPr lang="en-US" altLang="zh-TW" sz="2500" kern="100" dirty="0">
                <a:latin typeface="+mj-ea"/>
                <a:ea typeface="+mj-ea"/>
              </a:rPr>
              <a:t>)</a:t>
            </a:r>
            <a:r>
              <a:rPr lang="zh-TW" altLang="en-US" sz="2500" kern="100" dirty="0">
                <a:latin typeface="+mj-ea"/>
                <a:ea typeface="+mj-ea"/>
              </a:rPr>
              <a:t>，請重點說明。</a:t>
            </a:r>
            <a:endParaRPr lang="en-US" altLang="zh-TW" sz="2500" kern="100" dirty="0">
              <a:latin typeface="+mj-ea"/>
              <a:ea typeface="+mj-ea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839E26E0-108A-7A6D-C0FD-8186AA50E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986299"/>
              </p:ext>
            </p:extLst>
          </p:nvPr>
        </p:nvGraphicFramePr>
        <p:xfrm>
          <a:off x="495809" y="3501008"/>
          <a:ext cx="8229601" cy="29420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6919">
                  <a:extLst>
                    <a:ext uri="{9D8B030D-6E8A-4147-A177-3AD203B41FA5}">
                      <a16:colId xmlns:a16="http://schemas.microsoft.com/office/drawing/2014/main" val="149005709"/>
                    </a:ext>
                  </a:extLst>
                </a:gridCol>
                <a:gridCol w="933758">
                  <a:extLst>
                    <a:ext uri="{9D8B030D-6E8A-4147-A177-3AD203B41FA5}">
                      <a16:colId xmlns:a16="http://schemas.microsoft.com/office/drawing/2014/main" val="3712885201"/>
                    </a:ext>
                  </a:extLst>
                </a:gridCol>
                <a:gridCol w="1234140">
                  <a:extLst>
                    <a:ext uri="{9D8B030D-6E8A-4147-A177-3AD203B41FA5}">
                      <a16:colId xmlns:a16="http://schemas.microsoft.com/office/drawing/2014/main" val="3697591807"/>
                    </a:ext>
                  </a:extLst>
                </a:gridCol>
                <a:gridCol w="1337986">
                  <a:extLst>
                    <a:ext uri="{9D8B030D-6E8A-4147-A177-3AD203B41FA5}">
                      <a16:colId xmlns:a16="http://schemas.microsoft.com/office/drawing/2014/main" val="2784105221"/>
                    </a:ext>
                  </a:extLst>
                </a:gridCol>
                <a:gridCol w="1559965">
                  <a:extLst>
                    <a:ext uri="{9D8B030D-6E8A-4147-A177-3AD203B41FA5}">
                      <a16:colId xmlns:a16="http://schemas.microsoft.com/office/drawing/2014/main" val="318377801"/>
                    </a:ext>
                  </a:extLst>
                </a:gridCol>
                <a:gridCol w="1316833">
                  <a:extLst>
                    <a:ext uri="{9D8B030D-6E8A-4147-A177-3AD203B41FA5}">
                      <a16:colId xmlns:a16="http://schemas.microsoft.com/office/drawing/2014/main" val="2969692057"/>
                    </a:ext>
                  </a:extLst>
                </a:gridCol>
              </a:tblGrid>
              <a:tr h="247783">
                <a:tc rowSpan="2"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effectLst/>
                        </a:rPr>
                        <a:t>機構名稱</a:t>
                      </a:r>
                      <a:r>
                        <a:rPr lang="en-US" sz="1400" kern="0" dirty="0">
                          <a:effectLst/>
                        </a:rPr>
                        <a:t>/</a:t>
                      </a:r>
                      <a:r>
                        <a:rPr lang="zh-TW" sz="1400" kern="0" dirty="0">
                          <a:effectLst/>
                        </a:rPr>
                        <a:t>姓名</a:t>
                      </a:r>
                      <a:endParaRPr lang="zh-TW" sz="1400" kern="100" dirty="0">
                        <a:effectLst/>
                      </a:endParaRPr>
                    </a:p>
                    <a:p>
                      <a:pPr algn="ctr" eaLnBrk="0" fontAlgn="base"/>
                      <a:r>
                        <a:rPr lang="en-US" sz="1400" kern="0" dirty="0">
                          <a:effectLst/>
                        </a:rPr>
                        <a:t>(</a:t>
                      </a:r>
                      <a:r>
                        <a:rPr lang="zh-TW" sz="1400" kern="0" dirty="0">
                          <a:effectLst/>
                        </a:rPr>
                        <a:t>授權標的來源）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effectLst/>
                        </a:rPr>
                        <a:t>技轉收入</a:t>
                      </a:r>
                      <a:endParaRPr lang="zh-TW" sz="1400" kern="100" dirty="0">
                        <a:effectLst/>
                      </a:endParaRPr>
                    </a:p>
                    <a:p>
                      <a:pPr algn="ctr" eaLnBrk="0" fontAlgn="base"/>
                      <a:r>
                        <a:rPr lang="zh-TW" sz="1400" kern="0" dirty="0">
                          <a:effectLst/>
                        </a:rPr>
                        <a:t>分配比例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effectLst/>
                        </a:rPr>
                        <a:t>現金</a:t>
                      </a:r>
                      <a:endParaRPr lang="zh-TW" sz="1400" kern="100" dirty="0">
                        <a:effectLst/>
                      </a:endParaRPr>
                    </a:p>
                    <a:p>
                      <a:pPr algn="ctr" eaLnBrk="0" fontAlgn="base"/>
                      <a:r>
                        <a:rPr lang="en-US" sz="1400" kern="0" dirty="0">
                          <a:solidFill>
                            <a:srgbClr val="FFC000"/>
                          </a:solidFill>
                          <a:effectLst/>
                        </a:rPr>
                        <a:t>(A)</a:t>
                      </a:r>
                      <a:endParaRPr lang="zh-TW" sz="1400" kern="1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eaLnBrk="0" fontAlgn="base"/>
                      <a:r>
                        <a:rPr lang="zh-TW" sz="1300" kern="0" dirty="0">
                          <a:effectLst/>
                        </a:rPr>
                        <a:t>技術股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effectLst/>
                        </a:rPr>
                        <a:t>技轉收入</a:t>
                      </a:r>
                      <a:endParaRPr lang="zh-TW" sz="1400" kern="100" dirty="0">
                        <a:effectLst/>
                      </a:endParaRPr>
                    </a:p>
                    <a:p>
                      <a:pPr algn="ctr" eaLnBrk="0" fontAlgn="base"/>
                      <a:r>
                        <a:rPr lang="zh-TW" sz="1400" kern="0" dirty="0">
                          <a:effectLst/>
                        </a:rPr>
                        <a:t>總金額分配</a:t>
                      </a:r>
                      <a:endParaRPr lang="zh-TW" sz="1400" kern="100" dirty="0">
                        <a:effectLst/>
                      </a:endParaRPr>
                    </a:p>
                    <a:p>
                      <a:pPr algn="ctr" eaLnBrk="0" fontAlgn="base"/>
                      <a:r>
                        <a:rPr lang="en-US" sz="1400" kern="0" dirty="0">
                          <a:solidFill>
                            <a:srgbClr val="FFC000"/>
                          </a:solidFill>
                          <a:effectLst/>
                        </a:rPr>
                        <a:t>(A)+ (B)</a:t>
                      </a:r>
                      <a:endParaRPr lang="zh-TW" sz="1400" kern="1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8145339"/>
                  </a:ext>
                </a:extLst>
              </a:tr>
              <a:tr h="39806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b="1" kern="0" dirty="0">
                          <a:solidFill>
                            <a:schemeClr val="bg1"/>
                          </a:solidFill>
                          <a:effectLst/>
                        </a:rPr>
                        <a:t>股數分配</a:t>
                      </a:r>
                      <a:r>
                        <a:rPr lang="en-US" sz="1400" b="1" kern="0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sz="1400" b="1" kern="0" dirty="0">
                          <a:solidFill>
                            <a:schemeClr val="bg1"/>
                          </a:solidFill>
                          <a:effectLst/>
                        </a:rPr>
                        <a:t>股</a:t>
                      </a:r>
                      <a:r>
                        <a:rPr lang="en-US" sz="1400" b="1" kern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zh-TW" sz="1400" b="1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b="1" kern="0" dirty="0">
                          <a:solidFill>
                            <a:schemeClr val="bg1"/>
                          </a:solidFill>
                          <a:effectLst/>
                        </a:rPr>
                        <a:t>股份代表金額</a:t>
                      </a:r>
                      <a:r>
                        <a:rPr lang="en-US" sz="1400" b="1" kern="0" dirty="0">
                          <a:solidFill>
                            <a:srgbClr val="FFC000"/>
                          </a:solidFill>
                          <a:effectLst/>
                        </a:rPr>
                        <a:t>(B) </a:t>
                      </a:r>
                      <a:endParaRPr lang="zh-TW" sz="1400" b="1" kern="100" dirty="0">
                        <a:solidFill>
                          <a:srgbClr val="FFC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809317"/>
                  </a:ext>
                </a:extLst>
              </a:tr>
              <a:tr h="332821"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solidFill>
                            <a:schemeClr val="tx1"/>
                          </a:solidFill>
                          <a:effectLst/>
                        </a:rPr>
                        <a:t>經濟部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effectLst/>
                        </a:rPr>
                        <a:t>○</a:t>
                      </a:r>
                      <a:r>
                        <a:rPr lang="en-US" sz="1400" kern="0" dirty="0">
                          <a:effectLst/>
                        </a:rPr>
                        <a:t>%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4302200"/>
                  </a:ext>
                </a:extLst>
              </a:tr>
              <a:tr h="332821"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solidFill>
                            <a:schemeClr val="tx1"/>
                          </a:solidFill>
                          <a:effectLst/>
                        </a:rPr>
                        <a:t>○○</a:t>
                      </a:r>
                      <a:r>
                        <a:rPr lang="en-US" altLang="zh-TW" sz="1400" kern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altLang="en-US" sz="1400" kern="0" dirty="0">
                          <a:solidFill>
                            <a:schemeClr val="tx1"/>
                          </a:solidFill>
                          <a:effectLst/>
                        </a:rPr>
                        <a:t>部、會</a:t>
                      </a:r>
                      <a:r>
                        <a:rPr lang="en-US" altLang="zh-TW" sz="140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>
                          <a:effectLst/>
                        </a:rPr>
                        <a:t>○</a:t>
                      </a:r>
                      <a:r>
                        <a:rPr lang="en-US" sz="1400" kern="0">
                          <a:effectLst/>
                        </a:rPr>
                        <a:t>%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8637721"/>
                  </a:ext>
                </a:extLst>
              </a:tr>
              <a:tr h="332821"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solidFill>
                            <a:schemeClr val="tx1"/>
                          </a:solidFill>
                          <a:effectLst/>
                        </a:rPr>
                        <a:t>○○</a:t>
                      </a: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sz="1400" kern="0" dirty="0">
                          <a:solidFill>
                            <a:schemeClr val="tx1"/>
                          </a:solidFill>
                          <a:effectLst/>
                        </a:rPr>
                        <a:t>學</a:t>
                      </a:r>
                      <a:r>
                        <a:rPr lang="zh-TW" altLang="en-US" sz="1400" kern="0" dirty="0">
                          <a:solidFill>
                            <a:schemeClr val="tx1"/>
                          </a:solidFill>
                          <a:effectLst/>
                        </a:rPr>
                        <a:t>校</a:t>
                      </a: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zh-TW" sz="1400" kern="0" dirty="0">
                          <a:solidFill>
                            <a:srgbClr val="FF0000"/>
                          </a:solidFill>
                          <a:effectLst/>
                        </a:rPr>
                        <a:t>≦</a:t>
                      </a:r>
                      <a:r>
                        <a:rPr lang="en-US" sz="1400" kern="0" dirty="0">
                          <a:solidFill>
                            <a:srgbClr val="FF0000"/>
                          </a:solidFill>
                          <a:effectLst/>
                        </a:rPr>
                        <a:t>16</a:t>
                      </a:r>
                      <a:r>
                        <a:rPr lang="zh-TW" sz="1400" kern="0" dirty="0">
                          <a:solidFill>
                            <a:srgbClr val="FF0000"/>
                          </a:solidFill>
                          <a:effectLst/>
                        </a:rPr>
                        <a:t>％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zh-TW" sz="14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zh-TW" sz="1400" kern="0" dirty="0">
                          <a:solidFill>
                            <a:srgbClr val="FF0000"/>
                          </a:solidFill>
                          <a:effectLst/>
                        </a:rPr>
                        <a:t>≦</a:t>
                      </a:r>
                      <a:r>
                        <a:rPr lang="en-US" sz="1400" kern="0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r>
                        <a:rPr lang="zh-TW" sz="1400" kern="0" dirty="0">
                          <a:solidFill>
                            <a:srgbClr val="FF0000"/>
                          </a:solidFill>
                          <a:effectLst/>
                        </a:rPr>
                        <a:t>％或無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zh-TW" sz="14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07958"/>
                  </a:ext>
                </a:extLst>
              </a:tr>
              <a:tr h="644382"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solidFill>
                            <a:schemeClr val="tx1"/>
                          </a:solidFill>
                          <a:effectLst/>
                        </a:rPr>
                        <a:t>發明人代表及其指定之研發團隊成員</a:t>
                      </a:r>
                      <a:endParaRPr lang="zh-TW" sz="1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>
                          <a:effectLst/>
                        </a:rPr>
                        <a:t>○</a:t>
                      </a:r>
                      <a:r>
                        <a:rPr lang="en-US" sz="1400" kern="0">
                          <a:effectLst/>
                        </a:rPr>
                        <a:t>%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 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5505754"/>
                  </a:ext>
                </a:extLst>
              </a:tr>
              <a:tr h="600172"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effectLst/>
                        </a:rPr>
                        <a:t>合計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0">
                          <a:effectLst/>
                        </a:rPr>
                        <a:t>100</a:t>
                      </a:r>
                      <a:r>
                        <a:rPr lang="zh-TW" sz="1400" kern="0">
                          <a:effectLst/>
                        </a:rPr>
                        <a:t>％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zh-TW" sz="1400" kern="100" dirty="0">
                          <a:solidFill>
                            <a:srgbClr val="FF0000"/>
                          </a:solidFill>
                          <a:effectLst/>
                        </a:rPr>
                        <a:t>≦授權金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26</a:t>
                      </a:r>
                      <a:r>
                        <a:rPr lang="zh-TW" sz="1400" kern="100" dirty="0">
                          <a:solidFill>
                            <a:srgbClr val="FF0000"/>
                          </a:solidFill>
                          <a:effectLst/>
                        </a:rPr>
                        <a:t>％</a:t>
                      </a:r>
                    </a:p>
                    <a:p>
                      <a:pPr algn="ctr" eaLnBrk="0" fontAlgn="base"/>
                      <a:r>
                        <a:rPr lang="zh-TW" sz="1400" kern="100" dirty="0">
                          <a:solidFill>
                            <a:srgbClr val="FF0000"/>
                          </a:solidFill>
                          <a:effectLst/>
                        </a:rPr>
                        <a:t>或無現金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zh-TW" sz="14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>
                          <a:effectLst/>
                        </a:rPr>
                        <a:t>○○○股</a:t>
                      </a:r>
                      <a:endParaRPr lang="zh-TW" sz="1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zh-TW" sz="1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fontAlgn="base"/>
                      <a:r>
                        <a:rPr lang="zh-TW" sz="1400" kern="0" dirty="0">
                          <a:effectLst/>
                        </a:rPr>
                        <a:t>○○○</a:t>
                      </a:r>
                      <a:endParaRPr lang="zh-TW" sz="1400" kern="100" dirty="0">
                        <a:effectLst/>
                      </a:endParaRPr>
                    </a:p>
                    <a:p>
                      <a:pPr algn="ctr" eaLnBrk="0" fontAlgn="base"/>
                      <a:r>
                        <a:rPr lang="zh-TW" sz="1400" kern="100" dirty="0">
                          <a:solidFill>
                            <a:srgbClr val="FF0000"/>
                          </a:solidFill>
                          <a:effectLst/>
                        </a:rPr>
                        <a:t>（至少為補助款之</a:t>
                      </a:r>
                      <a:r>
                        <a:rPr lang="en-US" sz="1400" kern="100" dirty="0">
                          <a:solidFill>
                            <a:srgbClr val="FF0000"/>
                          </a:solidFill>
                          <a:effectLst/>
                        </a:rPr>
                        <a:t>40%</a:t>
                      </a:r>
                      <a:r>
                        <a:rPr lang="zh-TW" sz="1400" kern="100" dirty="0">
                          <a:solidFill>
                            <a:srgbClr val="FF0000"/>
                          </a:solidFill>
                          <a:effectLst/>
                        </a:rPr>
                        <a:t>）</a:t>
                      </a:r>
                      <a:endParaRPr lang="zh-TW" sz="14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436467"/>
                  </a:ext>
                </a:extLst>
              </a:tr>
            </a:tbl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ACFEBB27-4C38-2462-C4EF-23B74C096719}"/>
              </a:ext>
            </a:extLst>
          </p:cNvPr>
          <p:cNvSpPr txBox="1"/>
          <p:nvPr/>
        </p:nvSpPr>
        <p:spPr>
          <a:xfrm>
            <a:off x="7524327" y="3172326"/>
            <a:ext cx="132889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單位：千元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8193F05B-DBA0-DFB3-2DB7-D50E6E997D9B}"/>
              </a:ext>
            </a:extLst>
          </p:cNvPr>
          <p:cNvSpPr txBox="1"/>
          <p:nvPr/>
        </p:nvSpPr>
        <p:spPr>
          <a:xfrm>
            <a:off x="431052" y="308794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範例：</a:t>
            </a:r>
          </a:p>
        </p:txBody>
      </p:sp>
    </p:spTree>
    <p:extLst>
      <p:ext uri="{BB962C8B-B14F-4D97-AF65-F5344CB8AC3E}">
        <p14:creationId xmlns:p14="http://schemas.microsoft.com/office/powerpoint/2010/main" val="3214988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C99FC-78FB-E405-86A0-510540E79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橢圓 13">
            <a:extLst>
              <a:ext uri="{FF2B5EF4-FFF2-40B4-BE49-F238E27FC236}">
                <a16:creationId xmlns:a16="http://schemas.microsoft.com/office/drawing/2014/main" id="{6659680C-4E4F-4A21-D44F-D9C646BB9803}"/>
              </a:ext>
            </a:extLst>
          </p:cNvPr>
          <p:cNvSpPr/>
          <p:nvPr/>
        </p:nvSpPr>
        <p:spPr>
          <a:xfrm>
            <a:off x="1917243" y="5296120"/>
            <a:ext cx="230871" cy="230871"/>
          </a:xfrm>
          <a:prstGeom prst="ellipse">
            <a:avLst/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22126300-5D82-B983-12BC-977FB320B2DF}"/>
              </a:ext>
            </a:extLst>
          </p:cNvPr>
          <p:cNvSpPr/>
          <p:nvPr/>
        </p:nvSpPr>
        <p:spPr>
          <a:xfrm>
            <a:off x="2242560" y="4006952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6B5BC38-8624-DE20-E876-F58A8EE97982}"/>
              </a:ext>
            </a:extLst>
          </p:cNvPr>
          <p:cNvSpPr/>
          <p:nvPr/>
        </p:nvSpPr>
        <p:spPr>
          <a:xfrm>
            <a:off x="3641703" y="2819350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03118EDA-BCFB-6A01-E682-06E33D4816CB}"/>
              </a:ext>
            </a:extLst>
          </p:cNvPr>
          <p:cNvSpPr/>
          <p:nvPr/>
        </p:nvSpPr>
        <p:spPr>
          <a:xfrm>
            <a:off x="4965622" y="4006952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92" name="標題 1">
            <a:extLst>
              <a:ext uri="{FF2B5EF4-FFF2-40B4-BE49-F238E27FC236}">
                <a16:creationId xmlns:a16="http://schemas.microsoft.com/office/drawing/2014/main" id="{2B9F7B5A-8A11-DCCF-D404-CE9F19793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864" y="0"/>
            <a:ext cx="822960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+mj-ea"/>
              </a:rPr>
              <a:t>九、</a:t>
            </a:r>
            <a:r>
              <a:rPr lang="zh-TW" altLang="zh-TW" sz="4000" b="1" dirty="0">
                <a:solidFill>
                  <a:srgbClr val="0000FF"/>
                </a:solidFill>
                <a:latin typeface="+mj-ea"/>
              </a:rPr>
              <a:t>預期效益與價值創造</a:t>
            </a:r>
            <a:r>
              <a:rPr lang="en-US" altLang="zh-TW" sz="2800" b="1" dirty="0">
                <a:solidFill>
                  <a:srgbClr val="0000FF"/>
                </a:solidFill>
                <a:latin typeface="+mj-ea"/>
              </a:rPr>
              <a:t>-</a:t>
            </a:r>
            <a:r>
              <a:rPr lang="zh-TW" altLang="en-US" sz="2800" b="1" dirty="0">
                <a:solidFill>
                  <a:srgbClr val="0000FF"/>
                </a:solidFill>
                <a:latin typeface="+mj-ea"/>
              </a:rPr>
              <a:t>量化績效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8546FD4-DA01-A353-CAB7-5FE9B6CB66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760693"/>
              </p:ext>
            </p:extLst>
          </p:nvPr>
        </p:nvGraphicFramePr>
        <p:xfrm>
          <a:off x="458092" y="1172753"/>
          <a:ext cx="8313921" cy="530352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430352">
                  <a:extLst>
                    <a:ext uri="{9D8B030D-6E8A-4147-A177-3AD203B41FA5}">
                      <a16:colId xmlns:a16="http://schemas.microsoft.com/office/drawing/2014/main" val="1301679620"/>
                    </a:ext>
                  </a:extLst>
                </a:gridCol>
                <a:gridCol w="1519749">
                  <a:extLst>
                    <a:ext uri="{9D8B030D-6E8A-4147-A177-3AD203B41FA5}">
                      <a16:colId xmlns:a16="http://schemas.microsoft.com/office/drawing/2014/main" val="3840828695"/>
                    </a:ext>
                  </a:extLst>
                </a:gridCol>
                <a:gridCol w="1162161">
                  <a:extLst>
                    <a:ext uri="{9D8B030D-6E8A-4147-A177-3AD203B41FA5}">
                      <a16:colId xmlns:a16="http://schemas.microsoft.com/office/drawing/2014/main" val="3408240877"/>
                    </a:ext>
                  </a:extLst>
                </a:gridCol>
                <a:gridCol w="1400553">
                  <a:extLst>
                    <a:ext uri="{9D8B030D-6E8A-4147-A177-3AD203B41FA5}">
                      <a16:colId xmlns:a16="http://schemas.microsoft.com/office/drawing/2014/main" val="33456649"/>
                    </a:ext>
                  </a:extLst>
                </a:gridCol>
                <a:gridCol w="1400553">
                  <a:extLst>
                    <a:ext uri="{9D8B030D-6E8A-4147-A177-3AD203B41FA5}">
                      <a16:colId xmlns:a16="http://schemas.microsoft.com/office/drawing/2014/main" val="3193231588"/>
                    </a:ext>
                  </a:extLst>
                </a:gridCol>
                <a:gridCol w="1400553">
                  <a:extLst>
                    <a:ext uri="{9D8B030D-6E8A-4147-A177-3AD203B41FA5}">
                      <a16:colId xmlns:a16="http://schemas.microsoft.com/office/drawing/2014/main" val="4136310034"/>
                    </a:ext>
                  </a:extLst>
                </a:gridCol>
              </a:tblGrid>
              <a:tr h="361947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lt1"/>
                          </a:solidFill>
                          <a:effectLst/>
                        </a:rPr>
                        <a:t>績效指標項目</a:t>
                      </a:r>
                      <a:endParaRPr lang="zh-TW" altLang="en-US" sz="1800" b="1" kern="1200" dirty="0">
                        <a:solidFill>
                          <a:schemeClr val="lt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/>
                        <a:t>第一年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/>
                        <a:t>第二年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/>
                        <a:t>全程預估</a:t>
                      </a:r>
                      <a:endParaRPr lang="zh-TW" alt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5578296"/>
                  </a:ext>
                </a:extLst>
              </a:tr>
              <a:tr h="361947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研發成果</a:t>
                      </a:r>
                      <a:endParaRPr lang="en-US" altLang="zh-TW" sz="1800" b="1" kern="1200" dirty="0">
                        <a:solidFill>
                          <a:schemeClr val="dk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移轉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專利授權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件數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479128"/>
                  </a:ext>
                </a:extLst>
              </a:tr>
              <a:tr h="36194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金額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831046"/>
                  </a:ext>
                </a:extLst>
              </a:tr>
              <a:tr h="361947">
                <a:tc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en-US" sz="1800" b="1" dirty="0"/>
                        <a:t>技術授權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件數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3753019"/>
                  </a:ext>
                </a:extLst>
              </a:tr>
              <a:tr h="361947">
                <a:tc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金額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9863843"/>
                  </a:ext>
                </a:extLst>
              </a:tr>
              <a:tr h="361947">
                <a:tc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en-US" sz="1800" b="1" dirty="0"/>
                        <a:t>權利金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en-US" sz="1800" b="1" dirty="0"/>
                        <a:t>千元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endParaRPr lang="zh-TW" altLang="en-US" sz="1800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1642618"/>
                  </a:ext>
                </a:extLst>
              </a:tr>
              <a:tr h="36194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en-US" sz="1800" b="1" dirty="0"/>
                        <a:t>專利申請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en-US" sz="1800" b="1" dirty="0"/>
                        <a:t>專利權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effectLst/>
                        </a:rPr>
                        <a:t>項數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646044"/>
                  </a:ext>
                </a:extLst>
              </a:tr>
              <a:tr h="3619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國內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件數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091748"/>
                  </a:ext>
                </a:extLst>
              </a:tr>
              <a:tr h="3619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國外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件數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367282"/>
                  </a:ext>
                </a:extLst>
              </a:tr>
              <a:tr h="361947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創新產品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件數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247890"/>
                  </a:ext>
                </a:extLst>
              </a:tr>
              <a:tr h="361947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zh-TW" sz="1800" b="1" kern="1200" dirty="0">
                          <a:solidFill>
                            <a:schemeClr val="dk1"/>
                          </a:solidFill>
                          <a:effectLst/>
                        </a:rPr>
                        <a:t>募資</a:t>
                      </a:r>
                      <a:r>
                        <a:rPr lang="zh-TW" altLang="en-US" sz="1800" b="1" kern="1200" dirty="0">
                          <a:solidFill>
                            <a:schemeClr val="dk1"/>
                          </a:solidFill>
                          <a:effectLst/>
                        </a:rPr>
                        <a:t>金額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en-US" sz="1800" b="1" dirty="0"/>
                        <a:t>千元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922803"/>
                  </a:ext>
                </a:extLst>
              </a:tr>
              <a:tr h="361947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</a:rPr>
                        <a:t>引導研發團隊人員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</a:rPr>
                        <a:t>至新創事業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/>
                      <a:r>
                        <a:rPr lang="zh-TW" altLang="en-US" sz="1800" b="1" dirty="0"/>
                        <a:t>人數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45339"/>
                  </a:ext>
                </a:extLst>
              </a:tr>
              <a:tr h="62518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</a:rPr>
                        <a:t>培育業界所需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</a:rPr>
                        <a:t>研發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</a:rPr>
                        <a:t>商業發展人力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/>
                        <a:t>人數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微軟正黑體"/>
                        </a:defRPr>
                      </a:lvl9pPr>
                    </a:lstStyle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914400" algn="l"/>
                          <a:tab pos="1828800" algn="l"/>
                          <a:tab pos="2743200" algn="l"/>
                          <a:tab pos="5108575" algn="l"/>
                        </a:tabLst>
                      </a:pPr>
                      <a:endParaRPr lang="zh-TW" altLang="en-US" sz="1800" b="1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655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0978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1B2A4B9A-5381-474A-86B5-15649EC38EF6}"/>
              </a:ext>
            </a:extLst>
          </p:cNvPr>
          <p:cNvSpPr/>
          <p:nvPr/>
        </p:nvSpPr>
        <p:spPr>
          <a:xfrm>
            <a:off x="443504" y="2180691"/>
            <a:ext cx="8204704" cy="4036220"/>
          </a:xfrm>
          <a:prstGeom prst="rect">
            <a:avLst/>
          </a:prstGeom>
          <a:ln>
            <a:noFill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" name="箭號: 五邊形 5">
            <a:extLst>
              <a:ext uri="{FF2B5EF4-FFF2-40B4-BE49-F238E27FC236}">
                <a16:creationId xmlns:a16="http://schemas.microsoft.com/office/drawing/2014/main" id="{E77E0783-9250-41B7-9FF5-534F1CC4796C}"/>
              </a:ext>
            </a:extLst>
          </p:cNvPr>
          <p:cNvSpPr/>
          <p:nvPr/>
        </p:nvSpPr>
        <p:spPr>
          <a:xfrm>
            <a:off x="410804" y="2562522"/>
            <a:ext cx="8289692" cy="75558"/>
          </a:xfrm>
          <a:prstGeom prst="homePlate">
            <a:avLst/>
          </a:prstGeom>
          <a:gradFill rotWithShape="0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1200000" scaled="0"/>
          </a:gradFill>
          <a:ln w="12700" cap="flat" cmpd="sng" algn="ctr">
            <a:noFill/>
            <a:prstDash val="solid"/>
            <a:miter lim="800000"/>
            <a:tailEnd type="arrow" w="sm" len="sm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8" name="圓形: 空心 7">
            <a:extLst>
              <a:ext uri="{FF2B5EF4-FFF2-40B4-BE49-F238E27FC236}">
                <a16:creationId xmlns:a16="http://schemas.microsoft.com/office/drawing/2014/main" id="{6E23C809-BA61-4C2B-8780-1EED7F19946C}"/>
              </a:ext>
            </a:extLst>
          </p:cNvPr>
          <p:cNvSpPr/>
          <p:nvPr/>
        </p:nvSpPr>
        <p:spPr>
          <a:xfrm>
            <a:off x="635090" y="2736493"/>
            <a:ext cx="230871" cy="230871"/>
          </a:xfrm>
          <a:prstGeom prst="donu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2DD1694B-3BC4-45A3-B7BC-70685D953E42}"/>
              </a:ext>
            </a:extLst>
          </p:cNvPr>
          <p:cNvSpPr/>
          <p:nvPr/>
        </p:nvSpPr>
        <p:spPr>
          <a:xfrm>
            <a:off x="1917243" y="5487971"/>
            <a:ext cx="230871" cy="230871"/>
          </a:xfrm>
          <a:prstGeom prst="ellipse">
            <a:avLst/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DF0BEA3-119C-468C-BBC7-CA091B5DB2A2}"/>
              </a:ext>
            </a:extLst>
          </p:cNvPr>
          <p:cNvSpPr/>
          <p:nvPr/>
        </p:nvSpPr>
        <p:spPr>
          <a:xfrm>
            <a:off x="2242560" y="4198803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32AF6E75-0DD4-4E58-91AD-96FE962BAE9F}"/>
              </a:ext>
            </a:extLst>
          </p:cNvPr>
          <p:cNvSpPr/>
          <p:nvPr/>
        </p:nvSpPr>
        <p:spPr>
          <a:xfrm>
            <a:off x="3641703" y="3011201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D2A5C4C7-91F7-4219-B93D-A55C89482032}"/>
              </a:ext>
            </a:extLst>
          </p:cNvPr>
          <p:cNvSpPr/>
          <p:nvPr/>
        </p:nvSpPr>
        <p:spPr>
          <a:xfrm>
            <a:off x="4965622" y="4198803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grpSp>
        <p:nvGrpSpPr>
          <p:cNvPr id="59" name="群組 58">
            <a:extLst>
              <a:ext uri="{FF2B5EF4-FFF2-40B4-BE49-F238E27FC236}">
                <a16:creationId xmlns:a16="http://schemas.microsoft.com/office/drawing/2014/main" id="{50642B5F-0E3B-43A2-8994-B129EDFC6F5C}"/>
              </a:ext>
            </a:extLst>
          </p:cNvPr>
          <p:cNvGrpSpPr/>
          <p:nvPr/>
        </p:nvGrpSpPr>
        <p:grpSpPr>
          <a:xfrm>
            <a:off x="7249673" y="2161934"/>
            <a:ext cx="296820" cy="476146"/>
            <a:chOff x="6242839" y="1974537"/>
            <a:chExt cx="296820" cy="476146"/>
          </a:xfrm>
        </p:grpSpPr>
        <p:sp>
          <p:nvSpPr>
            <p:cNvPr id="43" name="橢圓 42">
              <a:extLst>
                <a:ext uri="{FF2B5EF4-FFF2-40B4-BE49-F238E27FC236}">
                  <a16:creationId xmlns:a16="http://schemas.microsoft.com/office/drawing/2014/main" id="{F32BB90D-1706-45F1-BBC5-9DCB530C681C}"/>
                </a:ext>
              </a:extLst>
            </p:cNvPr>
            <p:cNvSpPr/>
            <p:nvPr/>
          </p:nvSpPr>
          <p:spPr>
            <a:xfrm>
              <a:off x="6362037" y="2375125"/>
              <a:ext cx="75558" cy="75558"/>
            </a:xfrm>
            <a:prstGeom prst="ellipse">
              <a:avLst/>
            </a:prstGeom>
            <a:solidFill>
              <a:schemeClr val="accent1"/>
            </a:solidFill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grpSp>
          <p:nvGrpSpPr>
            <p:cNvPr id="51" name="群組 50">
              <a:extLst>
                <a:ext uri="{FF2B5EF4-FFF2-40B4-BE49-F238E27FC236}">
                  <a16:creationId xmlns:a16="http://schemas.microsoft.com/office/drawing/2014/main" id="{74E2FFCE-ED68-4B73-86BC-9E1BA02BBF53}"/>
                </a:ext>
              </a:extLst>
            </p:cNvPr>
            <p:cNvGrpSpPr/>
            <p:nvPr/>
          </p:nvGrpSpPr>
          <p:grpSpPr>
            <a:xfrm>
              <a:off x="6242839" y="1974537"/>
              <a:ext cx="296820" cy="296820"/>
              <a:chOff x="3245798" y="2453935"/>
              <a:chExt cx="296820" cy="296820"/>
            </a:xfrm>
          </p:grpSpPr>
          <p:sp>
            <p:nvSpPr>
              <p:cNvPr id="52" name="淚滴形 51">
                <a:extLst>
                  <a:ext uri="{FF2B5EF4-FFF2-40B4-BE49-F238E27FC236}">
                    <a16:creationId xmlns:a16="http://schemas.microsoft.com/office/drawing/2014/main" id="{188B2D14-B1ED-4093-BE78-4D5A57AC7E8B}"/>
                  </a:ext>
                </a:extLst>
              </p:cNvPr>
              <p:cNvSpPr/>
              <p:nvPr/>
            </p:nvSpPr>
            <p:spPr>
              <a:xfrm rot="8100000">
                <a:off x="3245798" y="2453935"/>
                <a:ext cx="296820" cy="296820"/>
              </a:xfrm>
              <a:prstGeom prst="teardrop">
                <a:avLst>
                  <a:gd name="adj" fmla="val 115000"/>
                </a:avLst>
              </a:prstGeom>
              <a:ln>
                <a:noFill/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53" name="圓形: 空心 52">
                <a:extLst>
                  <a:ext uri="{FF2B5EF4-FFF2-40B4-BE49-F238E27FC236}">
                    <a16:creationId xmlns:a16="http://schemas.microsoft.com/office/drawing/2014/main" id="{CDC8592E-FEDE-4678-B733-3BFB769C15CC}"/>
                  </a:ext>
                </a:extLst>
              </p:cNvPr>
              <p:cNvSpPr/>
              <p:nvPr/>
            </p:nvSpPr>
            <p:spPr>
              <a:xfrm>
                <a:off x="3278772" y="2486909"/>
                <a:ext cx="230871" cy="230871"/>
              </a:xfrm>
              <a:prstGeom prst="donut">
                <a:avLst/>
              </a:prstGeom>
              <a:solidFill>
                <a:schemeClr val="lt1">
                  <a:hueOff val="0"/>
                  <a:satOff val="0"/>
                  <a:lumOff val="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</p:grpSp>
      </p:grpSp>
      <p:sp>
        <p:nvSpPr>
          <p:cNvPr id="57" name="TextBox 2047">
            <a:extLst>
              <a:ext uri="{FF2B5EF4-FFF2-40B4-BE49-F238E27FC236}">
                <a16:creationId xmlns:a16="http://schemas.microsoft.com/office/drawing/2014/main" id="{80BAF75B-DBD3-4D95-915B-40A597A0454B}"/>
              </a:ext>
            </a:extLst>
          </p:cNvPr>
          <p:cNvSpPr txBox="1"/>
          <p:nvPr/>
        </p:nvSpPr>
        <p:spPr>
          <a:xfrm>
            <a:off x="1187446" y="2736491"/>
            <a:ext cx="70727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</a:t>
            </a:r>
            <a:endParaRPr lang="zh-CN" altLang="en-US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2047">
            <a:extLst>
              <a:ext uri="{FF2B5EF4-FFF2-40B4-BE49-F238E27FC236}">
                <a16:creationId xmlns:a16="http://schemas.microsoft.com/office/drawing/2014/main" id="{2855173B-A832-4881-9E46-7355F7DD9EE9}"/>
              </a:ext>
            </a:extLst>
          </p:cNvPr>
          <p:cNvSpPr txBox="1"/>
          <p:nvPr/>
        </p:nvSpPr>
        <p:spPr>
          <a:xfrm>
            <a:off x="2670581" y="2741313"/>
            <a:ext cx="70727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</a:t>
            </a:r>
            <a:endParaRPr lang="zh-CN" altLang="en-US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0" name="群組 59">
            <a:extLst>
              <a:ext uri="{FF2B5EF4-FFF2-40B4-BE49-F238E27FC236}">
                <a16:creationId xmlns:a16="http://schemas.microsoft.com/office/drawing/2014/main" id="{2DBA5212-7D99-4AC0-8899-11AAF806CB13}"/>
              </a:ext>
            </a:extLst>
          </p:cNvPr>
          <p:cNvGrpSpPr/>
          <p:nvPr/>
        </p:nvGrpSpPr>
        <p:grpSpPr>
          <a:xfrm>
            <a:off x="4343739" y="2166867"/>
            <a:ext cx="296820" cy="476146"/>
            <a:chOff x="6242839" y="1974537"/>
            <a:chExt cx="296820" cy="476146"/>
          </a:xfrm>
        </p:grpSpPr>
        <p:sp>
          <p:nvSpPr>
            <p:cNvPr id="61" name="橢圓 60">
              <a:extLst>
                <a:ext uri="{FF2B5EF4-FFF2-40B4-BE49-F238E27FC236}">
                  <a16:creationId xmlns:a16="http://schemas.microsoft.com/office/drawing/2014/main" id="{1998C970-55A0-4795-AA7C-CBE9DFE4708F}"/>
                </a:ext>
              </a:extLst>
            </p:cNvPr>
            <p:cNvSpPr/>
            <p:nvPr/>
          </p:nvSpPr>
          <p:spPr>
            <a:xfrm>
              <a:off x="6362037" y="2375125"/>
              <a:ext cx="75558" cy="75558"/>
            </a:xfrm>
            <a:prstGeom prst="ellipse">
              <a:avLst/>
            </a:prstGeom>
            <a:solidFill>
              <a:schemeClr val="accent1"/>
            </a:solidFill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grpSp>
          <p:nvGrpSpPr>
            <p:cNvPr id="62" name="群組 61">
              <a:extLst>
                <a:ext uri="{FF2B5EF4-FFF2-40B4-BE49-F238E27FC236}">
                  <a16:creationId xmlns:a16="http://schemas.microsoft.com/office/drawing/2014/main" id="{EF3534BE-9081-4258-BE2E-058F14309599}"/>
                </a:ext>
              </a:extLst>
            </p:cNvPr>
            <p:cNvGrpSpPr/>
            <p:nvPr/>
          </p:nvGrpSpPr>
          <p:grpSpPr>
            <a:xfrm>
              <a:off x="6242839" y="1974537"/>
              <a:ext cx="296820" cy="296820"/>
              <a:chOff x="3245798" y="2453935"/>
              <a:chExt cx="296820" cy="296820"/>
            </a:xfrm>
          </p:grpSpPr>
          <p:sp>
            <p:nvSpPr>
              <p:cNvPr id="63" name="淚滴形 62">
                <a:extLst>
                  <a:ext uri="{FF2B5EF4-FFF2-40B4-BE49-F238E27FC236}">
                    <a16:creationId xmlns:a16="http://schemas.microsoft.com/office/drawing/2014/main" id="{C0507E6F-828A-4601-8BE6-6382029878EA}"/>
                  </a:ext>
                </a:extLst>
              </p:cNvPr>
              <p:cNvSpPr/>
              <p:nvPr/>
            </p:nvSpPr>
            <p:spPr>
              <a:xfrm rot="8100000">
                <a:off x="3245798" y="2453935"/>
                <a:ext cx="296820" cy="296820"/>
              </a:xfrm>
              <a:prstGeom prst="teardrop">
                <a:avLst>
                  <a:gd name="adj" fmla="val 115000"/>
                </a:avLst>
              </a:prstGeom>
              <a:ln>
                <a:noFill/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" name="圓形: 空心 63">
                <a:extLst>
                  <a:ext uri="{FF2B5EF4-FFF2-40B4-BE49-F238E27FC236}">
                    <a16:creationId xmlns:a16="http://schemas.microsoft.com/office/drawing/2014/main" id="{8E9B6411-0497-4A74-B6B1-0E29077AD2A4}"/>
                  </a:ext>
                </a:extLst>
              </p:cNvPr>
              <p:cNvSpPr/>
              <p:nvPr/>
            </p:nvSpPr>
            <p:spPr>
              <a:xfrm>
                <a:off x="3278772" y="2486909"/>
                <a:ext cx="230871" cy="230871"/>
              </a:xfrm>
              <a:prstGeom prst="donut">
                <a:avLst/>
              </a:prstGeom>
              <a:solidFill>
                <a:schemeClr val="lt1">
                  <a:hueOff val="0"/>
                  <a:satOff val="0"/>
                  <a:lumOff val="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</p:grpSp>
      </p:grpSp>
      <p:grpSp>
        <p:nvGrpSpPr>
          <p:cNvPr id="65" name="群組 64">
            <a:extLst>
              <a:ext uri="{FF2B5EF4-FFF2-40B4-BE49-F238E27FC236}">
                <a16:creationId xmlns:a16="http://schemas.microsoft.com/office/drawing/2014/main" id="{D7F2A955-396D-46C4-A101-93C89E7C9EAF}"/>
              </a:ext>
            </a:extLst>
          </p:cNvPr>
          <p:cNvGrpSpPr/>
          <p:nvPr/>
        </p:nvGrpSpPr>
        <p:grpSpPr>
          <a:xfrm>
            <a:off x="1393986" y="2155221"/>
            <a:ext cx="296820" cy="476146"/>
            <a:chOff x="6242839" y="1974537"/>
            <a:chExt cx="296820" cy="476146"/>
          </a:xfrm>
        </p:grpSpPr>
        <p:sp>
          <p:nvSpPr>
            <p:cNvPr id="66" name="橢圓 65">
              <a:extLst>
                <a:ext uri="{FF2B5EF4-FFF2-40B4-BE49-F238E27FC236}">
                  <a16:creationId xmlns:a16="http://schemas.microsoft.com/office/drawing/2014/main" id="{5B04D2EF-B729-4A50-A118-9E05548A1004}"/>
                </a:ext>
              </a:extLst>
            </p:cNvPr>
            <p:cNvSpPr/>
            <p:nvPr/>
          </p:nvSpPr>
          <p:spPr>
            <a:xfrm>
              <a:off x="6362037" y="2375125"/>
              <a:ext cx="75558" cy="75558"/>
            </a:xfrm>
            <a:prstGeom prst="ellipse">
              <a:avLst/>
            </a:prstGeom>
            <a:solidFill>
              <a:schemeClr val="accent1"/>
            </a:solidFill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grpSp>
          <p:nvGrpSpPr>
            <p:cNvPr id="67" name="群組 66">
              <a:extLst>
                <a:ext uri="{FF2B5EF4-FFF2-40B4-BE49-F238E27FC236}">
                  <a16:creationId xmlns:a16="http://schemas.microsoft.com/office/drawing/2014/main" id="{0D150637-6FD1-4050-947B-24235FE79396}"/>
                </a:ext>
              </a:extLst>
            </p:cNvPr>
            <p:cNvGrpSpPr/>
            <p:nvPr/>
          </p:nvGrpSpPr>
          <p:grpSpPr>
            <a:xfrm>
              <a:off x="6242839" y="1974537"/>
              <a:ext cx="296820" cy="296820"/>
              <a:chOff x="3245798" y="2453935"/>
              <a:chExt cx="296820" cy="296820"/>
            </a:xfrm>
          </p:grpSpPr>
          <p:sp>
            <p:nvSpPr>
              <p:cNvPr id="68" name="淚滴形 67">
                <a:extLst>
                  <a:ext uri="{FF2B5EF4-FFF2-40B4-BE49-F238E27FC236}">
                    <a16:creationId xmlns:a16="http://schemas.microsoft.com/office/drawing/2014/main" id="{48B77FB1-F30A-493F-B4BD-1097744F8CA0}"/>
                  </a:ext>
                </a:extLst>
              </p:cNvPr>
              <p:cNvSpPr/>
              <p:nvPr/>
            </p:nvSpPr>
            <p:spPr>
              <a:xfrm rot="8100000">
                <a:off x="3245798" y="2453935"/>
                <a:ext cx="296820" cy="296820"/>
              </a:xfrm>
              <a:prstGeom prst="teardrop">
                <a:avLst>
                  <a:gd name="adj" fmla="val 115000"/>
                </a:avLst>
              </a:prstGeom>
              <a:ln>
                <a:noFill/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9" name="圓形: 空心 68">
                <a:extLst>
                  <a:ext uri="{FF2B5EF4-FFF2-40B4-BE49-F238E27FC236}">
                    <a16:creationId xmlns:a16="http://schemas.microsoft.com/office/drawing/2014/main" id="{E05F9727-35CB-44F5-A6F4-F5AA72E68775}"/>
                  </a:ext>
                </a:extLst>
              </p:cNvPr>
              <p:cNvSpPr/>
              <p:nvPr/>
            </p:nvSpPr>
            <p:spPr>
              <a:xfrm>
                <a:off x="3278772" y="2486909"/>
                <a:ext cx="230871" cy="230871"/>
              </a:xfrm>
              <a:prstGeom prst="donut">
                <a:avLst/>
              </a:prstGeom>
              <a:solidFill>
                <a:schemeClr val="lt1">
                  <a:hueOff val="0"/>
                  <a:satOff val="0"/>
                  <a:lumOff val="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</p:grpSp>
      </p:grpSp>
      <p:grpSp>
        <p:nvGrpSpPr>
          <p:cNvPr id="70" name="群組 69">
            <a:extLst>
              <a:ext uri="{FF2B5EF4-FFF2-40B4-BE49-F238E27FC236}">
                <a16:creationId xmlns:a16="http://schemas.microsoft.com/office/drawing/2014/main" id="{D65A1F83-2044-4C4C-A3A1-E2B3FAF063C3}"/>
              </a:ext>
            </a:extLst>
          </p:cNvPr>
          <p:cNvGrpSpPr/>
          <p:nvPr/>
        </p:nvGrpSpPr>
        <p:grpSpPr>
          <a:xfrm>
            <a:off x="2906648" y="2166548"/>
            <a:ext cx="296820" cy="476146"/>
            <a:chOff x="6242839" y="1974537"/>
            <a:chExt cx="296820" cy="476146"/>
          </a:xfrm>
        </p:grpSpPr>
        <p:sp>
          <p:nvSpPr>
            <p:cNvPr id="71" name="橢圓 70">
              <a:extLst>
                <a:ext uri="{FF2B5EF4-FFF2-40B4-BE49-F238E27FC236}">
                  <a16:creationId xmlns:a16="http://schemas.microsoft.com/office/drawing/2014/main" id="{9BBE6F31-5DE7-4C65-919E-1118EB6AA15B}"/>
                </a:ext>
              </a:extLst>
            </p:cNvPr>
            <p:cNvSpPr/>
            <p:nvPr/>
          </p:nvSpPr>
          <p:spPr>
            <a:xfrm>
              <a:off x="6362037" y="2375125"/>
              <a:ext cx="75558" cy="75558"/>
            </a:xfrm>
            <a:prstGeom prst="ellipse">
              <a:avLst/>
            </a:prstGeom>
            <a:solidFill>
              <a:schemeClr val="accent1"/>
            </a:solidFill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grpSp>
          <p:nvGrpSpPr>
            <p:cNvPr id="72" name="群組 71">
              <a:extLst>
                <a:ext uri="{FF2B5EF4-FFF2-40B4-BE49-F238E27FC236}">
                  <a16:creationId xmlns:a16="http://schemas.microsoft.com/office/drawing/2014/main" id="{4FD1662D-B1CE-4F20-977C-27D20A18370F}"/>
                </a:ext>
              </a:extLst>
            </p:cNvPr>
            <p:cNvGrpSpPr/>
            <p:nvPr/>
          </p:nvGrpSpPr>
          <p:grpSpPr>
            <a:xfrm>
              <a:off x="6242839" y="1974537"/>
              <a:ext cx="296820" cy="296820"/>
              <a:chOff x="3245798" y="2453935"/>
              <a:chExt cx="296820" cy="296820"/>
            </a:xfrm>
          </p:grpSpPr>
          <p:sp>
            <p:nvSpPr>
              <p:cNvPr id="73" name="淚滴形 72">
                <a:extLst>
                  <a:ext uri="{FF2B5EF4-FFF2-40B4-BE49-F238E27FC236}">
                    <a16:creationId xmlns:a16="http://schemas.microsoft.com/office/drawing/2014/main" id="{B395E0A0-BF50-4E33-B6C0-FE1C6DFDEDD5}"/>
                  </a:ext>
                </a:extLst>
              </p:cNvPr>
              <p:cNvSpPr/>
              <p:nvPr/>
            </p:nvSpPr>
            <p:spPr>
              <a:xfrm rot="8100000">
                <a:off x="3245798" y="2453935"/>
                <a:ext cx="296820" cy="296820"/>
              </a:xfrm>
              <a:prstGeom prst="teardrop">
                <a:avLst>
                  <a:gd name="adj" fmla="val 115000"/>
                </a:avLst>
              </a:prstGeom>
              <a:ln>
                <a:noFill/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74" name="圓形: 空心 73">
                <a:extLst>
                  <a:ext uri="{FF2B5EF4-FFF2-40B4-BE49-F238E27FC236}">
                    <a16:creationId xmlns:a16="http://schemas.microsoft.com/office/drawing/2014/main" id="{37874837-D786-48B2-B8AB-446F3497F7B8}"/>
                  </a:ext>
                </a:extLst>
              </p:cNvPr>
              <p:cNvSpPr/>
              <p:nvPr/>
            </p:nvSpPr>
            <p:spPr>
              <a:xfrm>
                <a:off x="3278772" y="2486909"/>
                <a:ext cx="230871" cy="230871"/>
              </a:xfrm>
              <a:prstGeom prst="donut">
                <a:avLst/>
              </a:prstGeom>
              <a:solidFill>
                <a:schemeClr val="lt1">
                  <a:hueOff val="0"/>
                  <a:satOff val="0"/>
                  <a:lumOff val="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</p:grpSp>
      </p:grpSp>
      <p:grpSp>
        <p:nvGrpSpPr>
          <p:cNvPr id="75" name="群組 74">
            <a:extLst>
              <a:ext uri="{FF2B5EF4-FFF2-40B4-BE49-F238E27FC236}">
                <a16:creationId xmlns:a16="http://schemas.microsoft.com/office/drawing/2014/main" id="{57608E79-DDCF-4FC6-8882-2B7030E4D457}"/>
              </a:ext>
            </a:extLst>
          </p:cNvPr>
          <p:cNvGrpSpPr/>
          <p:nvPr/>
        </p:nvGrpSpPr>
        <p:grpSpPr>
          <a:xfrm>
            <a:off x="5776888" y="2155221"/>
            <a:ext cx="296820" cy="476146"/>
            <a:chOff x="6242839" y="1974537"/>
            <a:chExt cx="296820" cy="476146"/>
          </a:xfrm>
        </p:grpSpPr>
        <p:sp>
          <p:nvSpPr>
            <p:cNvPr id="76" name="橢圓 75">
              <a:extLst>
                <a:ext uri="{FF2B5EF4-FFF2-40B4-BE49-F238E27FC236}">
                  <a16:creationId xmlns:a16="http://schemas.microsoft.com/office/drawing/2014/main" id="{BA490490-CF04-4C10-853E-C594F50E790F}"/>
                </a:ext>
              </a:extLst>
            </p:cNvPr>
            <p:cNvSpPr/>
            <p:nvPr/>
          </p:nvSpPr>
          <p:spPr>
            <a:xfrm>
              <a:off x="6362037" y="2375125"/>
              <a:ext cx="75558" cy="75558"/>
            </a:xfrm>
            <a:prstGeom prst="ellipse">
              <a:avLst/>
            </a:prstGeom>
            <a:solidFill>
              <a:schemeClr val="accent1"/>
            </a:solidFill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/>
            <a:lstStyle/>
            <a:p>
              <a:endParaRPr lang="zh-TW" altLang="en-US"/>
            </a:p>
          </p:txBody>
        </p:sp>
        <p:grpSp>
          <p:nvGrpSpPr>
            <p:cNvPr id="77" name="群組 76">
              <a:extLst>
                <a:ext uri="{FF2B5EF4-FFF2-40B4-BE49-F238E27FC236}">
                  <a16:creationId xmlns:a16="http://schemas.microsoft.com/office/drawing/2014/main" id="{108CF20A-9652-49F8-9AD9-D50D86E15581}"/>
                </a:ext>
              </a:extLst>
            </p:cNvPr>
            <p:cNvGrpSpPr/>
            <p:nvPr/>
          </p:nvGrpSpPr>
          <p:grpSpPr>
            <a:xfrm>
              <a:off x="6242839" y="1974537"/>
              <a:ext cx="296820" cy="296820"/>
              <a:chOff x="3245798" y="2453935"/>
              <a:chExt cx="296820" cy="296820"/>
            </a:xfrm>
          </p:grpSpPr>
          <p:sp>
            <p:nvSpPr>
              <p:cNvPr id="78" name="淚滴形 77">
                <a:extLst>
                  <a:ext uri="{FF2B5EF4-FFF2-40B4-BE49-F238E27FC236}">
                    <a16:creationId xmlns:a16="http://schemas.microsoft.com/office/drawing/2014/main" id="{D46B2182-A47C-4427-92B3-2F4E8D05F1EE}"/>
                  </a:ext>
                </a:extLst>
              </p:cNvPr>
              <p:cNvSpPr/>
              <p:nvPr/>
            </p:nvSpPr>
            <p:spPr>
              <a:xfrm rot="8100000">
                <a:off x="3245798" y="2453935"/>
                <a:ext cx="296820" cy="296820"/>
              </a:xfrm>
              <a:prstGeom prst="teardrop">
                <a:avLst>
                  <a:gd name="adj" fmla="val 115000"/>
                </a:avLst>
              </a:prstGeom>
              <a:ln>
                <a:noFill/>
              </a:ln>
            </p:spPr>
            <p:style>
              <a:lnRef idx="2">
                <a:scrgbClr r="0" g="0" b="0"/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79" name="圓形: 空心 78">
                <a:extLst>
                  <a:ext uri="{FF2B5EF4-FFF2-40B4-BE49-F238E27FC236}">
                    <a16:creationId xmlns:a16="http://schemas.microsoft.com/office/drawing/2014/main" id="{D50F5094-4DC3-4D5A-BD45-7F31F49CB1B1}"/>
                  </a:ext>
                </a:extLst>
              </p:cNvPr>
              <p:cNvSpPr/>
              <p:nvPr/>
            </p:nvSpPr>
            <p:spPr>
              <a:xfrm>
                <a:off x="3278772" y="2486909"/>
                <a:ext cx="230871" cy="230871"/>
              </a:xfrm>
              <a:prstGeom prst="donut">
                <a:avLst/>
              </a:prstGeom>
              <a:solidFill>
                <a:schemeClr val="lt1">
                  <a:hueOff val="0"/>
                  <a:satOff val="0"/>
                  <a:lumOff val="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zh-TW" altLang="en-US"/>
              </a:p>
            </p:txBody>
          </p:sp>
        </p:grpSp>
      </p:grpSp>
      <p:sp>
        <p:nvSpPr>
          <p:cNvPr id="80" name="TextBox 2047">
            <a:extLst>
              <a:ext uri="{FF2B5EF4-FFF2-40B4-BE49-F238E27FC236}">
                <a16:creationId xmlns:a16="http://schemas.microsoft.com/office/drawing/2014/main" id="{F8FD489C-E87E-4436-9802-FDA9A545420F}"/>
              </a:ext>
            </a:extLst>
          </p:cNvPr>
          <p:cNvSpPr txBox="1"/>
          <p:nvPr/>
        </p:nvSpPr>
        <p:spPr>
          <a:xfrm>
            <a:off x="4159518" y="2739392"/>
            <a:ext cx="70727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</a:t>
            </a:r>
            <a:endParaRPr lang="zh-CN" altLang="en-US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2047">
            <a:extLst>
              <a:ext uri="{FF2B5EF4-FFF2-40B4-BE49-F238E27FC236}">
                <a16:creationId xmlns:a16="http://schemas.microsoft.com/office/drawing/2014/main" id="{9FA2A4DF-ED99-4FF0-ADD6-ADCFBA6A9805}"/>
              </a:ext>
            </a:extLst>
          </p:cNvPr>
          <p:cNvSpPr txBox="1"/>
          <p:nvPr/>
        </p:nvSpPr>
        <p:spPr>
          <a:xfrm>
            <a:off x="5601981" y="2733455"/>
            <a:ext cx="70727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</a:t>
            </a:r>
            <a:endParaRPr lang="zh-CN" altLang="en-US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TextBox 2047">
            <a:extLst>
              <a:ext uri="{FF2B5EF4-FFF2-40B4-BE49-F238E27FC236}">
                <a16:creationId xmlns:a16="http://schemas.microsoft.com/office/drawing/2014/main" id="{81A44CEB-4D2D-4228-85AD-8B6AC88F350C}"/>
              </a:ext>
            </a:extLst>
          </p:cNvPr>
          <p:cNvSpPr txBox="1"/>
          <p:nvPr/>
        </p:nvSpPr>
        <p:spPr>
          <a:xfrm>
            <a:off x="7044444" y="2728469"/>
            <a:ext cx="70727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2X</a:t>
            </a:r>
            <a:endParaRPr lang="zh-CN" altLang="en-US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3" name="表格 82">
            <a:extLst>
              <a:ext uri="{FF2B5EF4-FFF2-40B4-BE49-F238E27FC236}">
                <a16:creationId xmlns:a16="http://schemas.microsoft.com/office/drawing/2014/main" id="{04547AD9-6687-41E7-9D5D-FE073E28D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178505"/>
              </p:ext>
            </p:extLst>
          </p:nvPr>
        </p:nvGraphicFramePr>
        <p:xfrm>
          <a:off x="330862" y="3254509"/>
          <a:ext cx="1729102" cy="3078480"/>
        </p:xfrm>
        <a:graphic>
          <a:graphicData uri="http://schemas.openxmlformats.org/drawingml/2006/table">
            <a:tbl>
              <a:tblPr/>
              <a:tblGrid>
                <a:gridCol w="532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4" name="表格 83">
            <a:extLst>
              <a:ext uri="{FF2B5EF4-FFF2-40B4-BE49-F238E27FC236}">
                <a16:creationId xmlns:a16="http://schemas.microsoft.com/office/drawing/2014/main" id="{947C712C-DC13-404A-82E3-5A5EC3CD6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337789"/>
              </p:ext>
            </p:extLst>
          </p:nvPr>
        </p:nvGraphicFramePr>
        <p:xfrm>
          <a:off x="1858423" y="3279397"/>
          <a:ext cx="1729102" cy="3078480"/>
        </p:xfrm>
        <a:graphic>
          <a:graphicData uri="http://schemas.openxmlformats.org/drawingml/2006/table">
            <a:tbl>
              <a:tblPr/>
              <a:tblGrid>
                <a:gridCol w="532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5" name="表格 84">
            <a:extLst>
              <a:ext uri="{FF2B5EF4-FFF2-40B4-BE49-F238E27FC236}">
                <a16:creationId xmlns:a16="http://schemas.microsoft.com/office/drawing/2014/main" id="{0E381BAD-C1A2-465D-9E01-10BD0B7F0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728357"/>
              </p:ext>
            </p:extLst>
          </p:nvPr>
        </p:nvGraphicFramePr>
        <p:xfrm>
          <a:off x="3474883" y="3304285"/>
          <a:ext cx="1729102" cy="3078480"/>
        </p:xfrm>
        <a:graphic>
          <a:graphicData uri="http://schemas.openxmlformats.org/drawingml/2006/table">
            <a:tbl>
              <a:tblPr/>
              <a:tblGrid>
                <a:gridCol w="532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6" name="表格 85">
            <a:extLst>
              <a:ext uri="{FF2B5EF4-FFF2-40B4-BE49-F238E27FC236}">
                <a16:creationId xmlns:a16="http://schemas.microsoft.com/office/drawing/2014/main" id="{8DFFE487-E0BC-488B-9B19-9A019510E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074020"/>
              </p:ext>
            </p:extLst>
          </p:nvPr>
        </p:nvGraphicFramePr>
        <p:xfrm>
          <a:off x="5060746" y="3324991"/>
          <a:ext cx="1729102" cy="3078480"/>
        </p:xfrm>
        <a:graphic>
          <a:graphicData uri="http://schemas.openxmlformats.org/drawingml/2006/table">
            <a:tbl>
              <a:tblPr/>
              <a:tblGrid>
                <a:gridCol w="532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7" name="表格 86">
            <a:extLst>
              <a:ext uri="{FF2B5EF4-FFF2-40B4-BE49-F238E27FC236}">
                <a16:creationId xmlns:a16="http://schemas.microsoft.com/office/drawing/2014/main" id="{E535514A-1FAB-4E30-B657-2A820D8648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827171"/>
              </p:ext>
            </p:extLst>
          </p:nvPr>
        </p:nvGraphicFramePr>
        <p:xfrm>
          <a:off x="6648967" y="3332629"/>
          <a:ext cx="1729102" cy="3078480"/>
        </p:xfrm>
        <a:graphic>
          <a:graphicData uri="http://schemas.openxmlformats.org/drawingml/2006/table">
            <a:tbl>
              <a:tblPr/>
              <a:tblGrid>
                <a:gridCol w="532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r>
                        <a:rPr lang="zh-TW" altLang="en-US" sz="1400" b="1" dirty="0"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itchFamily="34" charset="-120"/>
                          <a:ea typeface="微軟正黑體" pitchFamily="34" charset="-120"/>
                        </a:rPr>
                        <a:t>預計達成之重大里程碑</a:t>
                      </a: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2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pPr algn="r"/>
                      <a:endParaRPr lang="zh-TW" altLang="en-US" sz="1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Palatino Linotype" panose="02040502050505030304"/>
                        </a:defRPr>
                      </a:lvl9pPr>
                    </a:lstStyle>
                    <a:p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9" name="文字方塊 88">
            <a:extLst>
              <a:ext uri="{FF2B5EF4-FFF2-40B4-BE49-F238E27FC236}">
                <a16:creationId xmlns:a16="http://schemas.microsoft.com/office/drawing/2014/main" id="{A27EF4C3-C457-4E97-A716-BB48A377B467}"/>
              </a:ext>
            </a:extLst>
          </p:cNvPr>
          <p:cNvSpPr txBox="1"/>
          <p:nvPr/>
        </p:nvSpPr>
        <p:spPr>
          <a:xfrm>
            <a:off x="330864" y="1268762"/>
            <a:ext cx="84823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2400" b="1" dirty="0">
                <a:latin typeface="+mj-ea"/>
                <a:ea typeface="+mj-ea"/>
              </a:rPr>
              <a:t>(</a:t>
            </a:r>
            <a:r>
              <a:rPr lang="zh-TW" altLang="en-US" sz="2400" b="1" dirty="0">
                <a:latin typeface="+mj-ea"/>
                <a:ea typeface="+mj-ea"/>
              </a:rPr>
              <a:t>說明：新創公司或部門成立後，規劃後續五年預期達成或創造的重要里程碑</a:t>
            </a:r>
            <a:r>
              <a:rPr lang="en-US" altLang="zh-TW" sz="2400" dirty="0">
                <a:latin typeface="+mj-ea"/>
                <a:ea typeface="+mj-ea"/>
              </a:rPr>
              <a:t>)</a:t>
            </a:r>
            <a:endParaRPr lang="en-US" altLang="zh-TW" sz="2400" b="1" dirty="0">
              <a:latin typeface="+mj-ea"/>
              <a:ea typeface="+mj-ea"/>
            </a:endParaRPr>
          </a:p>
        </p:txBody>
      </p:sp>
      <p:sp>
        <p:nvSpPr>
          <p:cNvPr id="92" name="標題 1">
            <a:extLst>
              <a:ext uri="{FF2B5EF4-FFF2-40B4-BE49-F238E27FC236}">
                <a16:creationId xmlns:a16="http://schemas.microsoft.com/office/drawing/2014/main" id="{7F30D725-3266-419E-B7D9-E143B6DBC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16" y="11814"/>
            <a:ext cx="822960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+mj-ea"/>
              </a:rPr>
              <a:t>九、</a:t>
            </a:r>
            <a:r>
              <a:rPr lang="zh-TW" altLang="zh-TW" sz="4000" b="1" dirty="0">
                <a:solidFill>
                  <a:srgbClr val="0000FF"/>
                </a:solidFill>
                <a:latin typeface="+mj-ea"/>
              </a:rPr>
              <a:t>預期效益與價值創造</a:t>
            </a:r>
            <a:r>
              <a:rPr lang="en-US" altLang="zh-TW" sz="2800" b="1" dirty="0">
                <a:solidFill>
                  <a:srgbClr val="0000FF"/>
                </a:solidFill>
                <a:latin typeface="+mj-ea"/>
              </a:rPr>
              <a:t>-</a:t>
            </a:r>
            <a:r>
              <a:rPr lang="zh-TW" altLang="en-US" sz="2800" b="1" dirty="0">
                <a:solidFill>
                  <a:srgbClr val="0000FF"/>
                </a:solidFill>
                <a:latin typeface="+mj-ea"/>
              </a:rPr>
              <a:t>重要里程碑</a:t>
            </a:r>
            <a:endParaRPr lang="zh-TW" altLang="en-US" sz="4000" b="1" dirty="0">
              <a:solidFill>
                <a:srgbClr val="0000FF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63887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橢圓 13">
            <a:extLst>
              <a:ext uri="{FF2B5EF4-FFF2-40B4-BE49-F238E27FC236}">
                <a16:creationId xmlns:a16="http://schemas.microsoft.com/office/drawing/2014/main" id="{2DD1694B-3BC4-45A3-B7BC-70685D953E42}"/>
              </a:ext>
            </a:extLst>
          </p:cNvPr>
          <p:cNvSpPr/>
          <p:nvPr/>
        </p:nvSpPr>
        <p:spPr>
          <a:xfrm>
            <a:off x="1917243" y="5296120"/>
            <a:ext cx="230871" cy="230871"/>
          </a:xfrm>
          <a:prstGeom prst="ellipse">
            <a:avLst/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DF0BEA3-119C-468C-BBC7-CA091B5DB2A2}"/>
              </a:ext>
            </a:extLst>
          </p:cNvPr>
          <p:cNvSpPr/>
          <p:nvPr/>
        </p:nvSpPr>
        <p:spPr>
          <a:xfrm>
            <a:off x="2242560" y="4006952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32AF6E75-0DD4-4E58-91AD-96FE962BAE9F}"/>
              </a:ext>
            </a:extLst>
          </p:cNvPr>
          <p:cNvSpPr/>
          <p:nvPr/>
        </p:nvSpPr>
        <p:spPr>
          <a:xfrm>
            <a:off x="3641703" y="2819350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D2A5C4C7-91F7-4219-B93D-A55C89482032}"/>
              </a:ext>
            </a:extLst>
          </p:cNvPr>
          <p:cNvSpPr/>
          <p:nvPr/>
        </p:nvSpPr>
        <p:spPr>
          <a:xfrm>
            <a:off x="4965622" y="4006952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A27EF4C3-C457-4E97-A716-BB48A377B467}"/>
              </a:ext>
            </a:extLst>
          </p:cNvPr>
          <p:cNvSpPr txBox="1"/>
          <p:nvPr/>
        </p:nvSpPr>
        <p:spPr>
          <a:xfrm>
            <a:off x="330826" y="1268760"/>
            <a:ext cx="848235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en-US" altLang="zh-TW" sz="2800" b="1" dirty="0">
                <a:solidFill>
                  <a:prstClr val="black"/>
                </a:solidFill>
                <a:latin typeface="+mj-ea"/>
                <a:ea typeface="+mj-ea"/>
              </a:rPr>
              <a:t>(</a:t>
            </a:r>
            <a:r>
              <a:rPr lang="zh-TW" altLang="en-US" sz="2800" b="1" dirty="0">
                <a:solidFill>
                  <a:prstClr val="black"/>
                </a:solidFill>
                <a:latin typeface="+mj-ea"/>
                <a:ea typeface="+mj-ea"/>
              </a:rPr>
              <a:t>說明：新創公司成立後</a:t>
            </a:r>
            <a:r>
              <a:rPr lang="en-US" altLang="zh-TW" sz="2800" b="1" dirty="0">
                <a:solidFill>
                  <a:prstClr val="black"/>
                </a:solidFill>
                <a:latin typeface="+mj-ea"/>
                <a:ea typeface="+mj-ea"/>
              </a:rPr>
              <a:t>5</a:t>
            </a:r>
            <a:r>
              <a:rPr lang="zh-TW" altLang="en-US" sz="2800" b="1" dirty="0">
                <a:solidFill>
                  <a:prstClr val="black"/>
                </a:solidFill>
                <a:latin typeface="+mj-ea"/>
                <a:ea typeface="+mj-ea"/>
              </a:rPr>
              <a:t>年，</a:t>
            </a:r>
            <a:r>
              <a:rPr lang="zh-TW" altLang="en-US" sz="2800" dirty="0">
                <a:solidFill>
                  <a:prstClr val="black"/>
                </a:solidFill>
                <a:latin typeface="+mj-ea"/>
                <a:ea typeface="+mj-ea"/>
              </a:rPr>
              <a:t>可產生之產業</a:t>
            </a:r>
            <a:r>
              <a:rPr lang="zh-TW" altLang="zh-TW" sz="2800" dirty="0">
                <a:solidFill>
                  <a:prstClr val="black"/>
                </a:solidFill>
                <a:latin typeface="+mj-ea"/>
                <a:ea typeface="+mj-ea"/>
              </a:rPr>
              <a:t>效益及價值</a:t>
            </a:r>
            <a:r>
              <a:rPr lang="zh-TW" altLang="en-US" sz="2800" dirty="0">
                <a:solidFill>
                  <a:prstClr val="black"/>
                </a:solidFill>
                <a:latin typeface="+mj-ea"/>
                <a:ea typeface="+mj-ea"/>
              </a:rPr>
              <a:t>創造</a:t>
            </a:r>
            <a:r>
              <a:rPr lang="zh-TW" altLang="zh-TW" sz="2800" dirty="0">
                <a:solidFill>
                  <a:prstClr val="black"/>
                </a:solidFill>
                <a:latin typeface="+mj-ea"/>
                <a:ea typeface="+mj-ea"/>
              </a:rPr>
              <a:t>，如創新產品</a:t>
            </a:r>
            <a:r>
              <a:rPr lang="en-US" altLang="zh-TW" sz="2800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zh-TW" altLang="zh-TW" sz="2800" dirty="0">
                <a:solidFill>
                  <a:prstClr val="black"/>
                </a:solidFill>
                <a:latin typeface="+mj-ea"/>
                <a:ea typeface="+mj-ea"/>
              </a:rPr>
              <a:t>營運模式、後續引導產品</a:t>
            </a:r>
            <a:r>
              <a:rPr lang="en-US" altLang="zh-TW" sz="2800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zh-TW" altLang="zh-TW" sz="2800" dirty="0">
                <a:solidFill>
                  <a:prstClr val="black"/>
                </a:solidFill>
                <a:latin typeface="+mj-ea"/>
                <a:ea typeface="+mj-ea"/>
              </a:rPr>
              <a:t>科技服務銷售營業額、</a:t>
            </a:r>
            <a:r>
              <a:rPr lang="zh-TW" altLang="en-US" sz="2800" dirty="0">
                <a:solidFill>
                  <a:prstClr val="black"/>
                </a:solidFill>
                <a:latin typeface="+mj-ea"/>
                <a:ea typeface="+mj-ea"/>
              </a:rPr>
              <a:t>專利、商業市場布局、</a:t>
            </a:r>
            <a:r>
              <a:rPr lang="zh-TW" altLang="zh-TW" sz="2800" dirty="0">
                <a:solidFill>
                  <a:prstClr val="black"/>
                </a:solidFill>
                <a:latin typeface="+mj-ea"/>
                <a:ea typeface="+mj-ea"/>
              </a:rPr>
              <a:t>引導投資</a:t>
            </a:r>
            <a:r>
              <a:rPr lang="zh-TW" altLang="en-US" sz="2800" dirty="0">
                <a:solidFill>
                  <a:prstClr val="black"/>
                </a:solidFill>
                <a:latin typeface="+mj-ea"/>
                <a:ea typeface="+mj-ea"/>
              </a:rPr>
              <a:t>等</a:t>
            </a:r>
            <a:r>
              <a:rPr lang="zh-TW" altLang="zh-TW" sz="2800" dirty="0">
                <a:solidFill>
                  <a:prstClr val="black"/>
                </a:solidFill>
                <a:latin typeface="+mj-ea"/>
                <a:ea typeface="+mj-ea"/>
              </a:rPr>
              <a:t>效益說明</a:t>
            </a:r>
            <a:r>
              <a:rPr lang="en-US" altLang="zh-TW" sz="2800" dirty="0">
                <a:solidFill>
                  <a:prstClr val="black"/>
                </a:solidFill>
                <a:latin typeface="+mj-ea"/>
                <a:ea typeface="+mj-ea"/>
              </a:rPr>
              <a:t>)</a:t>
            </a:r>
            <a:endParaRPr lang="en-US" altLang="zh-TW" sz="28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92" name="標題 1">
            <a:extLst>
              <a:ext uri="{FF2B5EF4-FFF2-40B4-BE49-F238E27FC236}">
                <a16:creationId xmlns:a16="http://schemas.microsoft.com/office/drawing/2014/main" id="{7F30D725-3266-419E-B7D9-E143B6DBC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864" y="0"/>
            <a:ext cx="822960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+mj-ea"/>
              </a:rPr>
              <a:t>九、</a:t>
            </a:r>
            <a:r>
              <a:rPr lang="zh-TW" altLang="zh-TW" sz="4000" b="1" dirty="0">
                <a:solidFill>
                  <a:srgbClr val="0000FF"/>
                </a:solidFill>
                <a:latin typeface="+mj-ea"/>
              </a:rPr>
              <a:t>預期效益與價值創造</a:t>
            </a:r>
            <a:endParaRPr lang="zh-TW" altLang="en-US" sz="4000" b="1" dirty="0">
              <a:solidFill>
                <a:srgbClr val="0000FF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15057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83D84D5A-AB82-7C5D-F606-868DECF86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820463"/>
              </p:ext>
            </p:extLst>
          </p:nvPr>
        </p:nvGraphicFramePr>
        <p:xfrm>
          <a:off x="448220" y="3012634"/>
          <a:ext cx="8373931" cy="34407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2654">
                  <a:extLst>
                    <a:ext uri="{9D8B030D-6E8A-4147-A177-3AD203B41FA5}">
                      <a16:colId xmlns:a16="http://schemas.microsoft.com/office/drawing/2014/main" val="343592747"/>
                    </a:ext>
                  </a:extLst>
                </a:gridCol>
                <a:gridCol w="2445286">
                  <a:extLst>
                    <a:ext uri="{9D8B030D-6E8A-4147-A177-3AD203B41FA5}">
                      <a16:colId xmlns:a16="http://schemas.microsoft.com/office/drawing/2014/main" val="513835338"/>
                    </a:ext>
                  </a:extLst>
                </a:gridCol>
                <a:gridCol w="1177952">
                  <a:extLst>
                    <a:ext uri="{9D8B030D-6E8A-4147-A177-3AD203B41FA5}">
                      <a16:colId xmlns:a16="http://schemas.microsoft.com/office/drawing/2014/main" val="3757531867"/>
                    </a:ext>
                  </a:extLst>
                </a:gridCol>
                <a:gridCol w="2808039">
                  <a:extLst>
                    <a:ext uri="{9D8B030D-6E8A-4147-A177-3AD203B41FA5}">
                      <a16:colId xmlns:a16="http://schemas.microsoft.com/office/drawing/2014/main" val="1384185064"/>
                    </a:ext>
                  </a:extLst>
                </a:gridCol>
              </a:tblGrid>
              <a:tr h="780093">
                <a:tc>
                  <a:txBody>
                    <a:bodyPr/>
                    <a:lstStyle/>
                    <a:p>
                      <a:pPr algn="ctr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前次申請</a:t>
                      </a:r>
                      <a:endParaRPr lang="zh-TW" sz="20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計畫別</a:t>
                      </a:r>
                      <a:endParaRPr lang="zh-TW" sz="20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240"/>
                        </a:spcAft>
                        <a:tabLst>
                          <a:tab pos="1295400" algn="l"/>
                        </a:tabLst>
                      </a:pPr>
                      <a:r>
                        <a:rPr lang="zh-TW" sz="1800" b="1" kern="100" dirty="0">
                          <a:effectLst/>
                          <a:latin typeface="+mj-ea"/>
                          <a:ea typeface="+mj-ea"/>
                        </a:rPr>
                        <a:t>□ 經濟部「科研成果價值創造計畫</a:t>
                      </a:r>
                      <a:r>
                        <a:rPr lang="en-US" altLang="zh-TW" sz="1800" b="1" kern="100" dirty="0"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800" b="1" kern="100" dirty="0">
                          <a:effectLst/>
                          <a:latin typeface="+mj-ea"/>
                          <a:ea typeface="+mj-ea"/>
                        </a:rPr>
                        <a:t>價創</a:t>
                      </a:r>
                      <a:r>
                        <a:rPr lang="en-US" altLang="zh-TW" sz="1800" b="1" kern="100" dirty="0">
                          <a:effectLst/>
                          <a:latin typeface="+mj-ea"/>
                          <a:ea typeface="+mj-ea"/>
                        </a:rPr>
                        <a:t>2.0)</a:t>
                      </a:r>
                      <a:r>
                        <a:rPr lang="zh-TW" sz="1800" b="1" kern="100" dirty="0">
                          <a:effectLst/>
                          <a:latin typeface="+mj-ea"/>
                          <a:ea typeface="+mj-ea"/>
                        </a:rPr>
                        <a:t>」</a:t>
                      </a:r>
                      <a:endParaRPr lang="zh-TW" sz="2000" b="1" kern="100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effectLst/>
                          <a:latin typeface="+mj-ea"/>
                          <a:ea typeface="+mj-ea"/>
                        </a:rPr>
                        <a:t>□ 國科會「科研創業計畫」（□萌芽案</a:t>
                      </a:r>
                      <a:r>
                        <a:rPr lang="en-US" sz="1800" b="1" kern="100" dirty="0">
                          <a:effectLst/>
                          <a:latin typeface="+mj-ea"/>
                          <a:ea typeface="+mj-ea"/>
                        </a:rPr>
                        <a:t>    </a:t>
                      </a:r>
                      <a:r>
                        <a:rPr lang="zh-TW" sz="1800" b="1" kern="100" dirty="0">
                          <a:effectLst/>
                          <a:latin typeface="+mj-ea"/>
                          <a:ea typeface="+mj-ea"/>
                        </a:rPr>
                        <a:t>□拔尖案）</a:t>
                      </a:r>
                      <a:endParaRPr lang="zh-TW" sz="2000" b="1" kern="1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587361"/>
                  </a:ext>
                </a:extLst>
              </a:tr>
              <a:tr h="404361">
                <a:tc>
                  <a:txBody>
                    <a:bodyPr/>
                    <a:lstStyle/>
                    <a:p>
                      <a:pPr algn="ctr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計畫名稱</a:t>
                      </a:r>
                      <a:endParaRPr lang="zh-TW" sz="20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240"/>
                        </a:spcAft>
                      </a:pPr>
                      <a:r>
                        <a:rPr lang="en-US" sz="1800" b="1" kern="100" dirty="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2000" b="1" kern="1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申請年度</a:t>
                      </a:r>
                      <a:endParaRPr lang="zh-TW" sz="20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just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effectLst/>
                          <a:latin typeface="+mj-ea"/>
                          <a:ea typeface="+mj-ea"/>
                        </a:rPr>
                        <a:t>○○ </a:t>
                      </a:r>
                      <a:r>
                        <a:rPr lang="en-US" sz="1800" b="1" kern="100" dirty="0">
                          <a:effectLst/>
                          <a:latin typeface="+mj-ea"/>
                          <a:ea typeface="+mj-ea"/>
                        </a:rPr>
                        <a:t>  </a:t>
                      </a:r>
                      <a:r>
                        <a:rPr lang="zh-TW" sz="1800" b="1" kern="100" dirty="0">
                          <a:effectLst/>
                          <a:latin typeface="+mj-ea"/>
                          <a:ea typeface="+mj-ea"/>
                        </a:rPr>
                        <a:t>年</a:t>
                      </a:r>
                      <a:endParaRPr lang="zh-TW" sz="2000" b="1" kern="1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005134"/>
                  </a:ext>
                </a:extLst>
              </a:tr>
              <a:tr h="871575">
                <a:tc>
                  <a:txBody>
                    <a:bodyPr/>
                    <a:lstStyle/>
                    <a:p>
                      <a:pPr algn="ctr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前次申請</a:t>
                      </a:r>
                      <a:endParaRPr lang="zh-TW" sz="20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未獲核准原因</a:t>
                      </a:r>
                      <a:endParaRPr lang="zh-TW" sz="20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240"/>
                        </a:spcAft>
                      </a:pPr>
                      <a:r>
                        <a:rPr lang="en-US" sz="1800" b="1" kern="100" dirty="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2000" b="1" kern="1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183453"/>
                  </a:ext>
                </a:extLst>
              </a:tr>
              <a:tr h="1384673">
                <a:tc>
                  <a:txBody>
                    <a:bodyPr/>
                    <a:lstStyle/>
                    <a:p>
                      <a:pPr algn="ctr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未獲核准</a:t>
                      </a:r>
                      <a:endParaRPr lang="zh-TW" sz="20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ctr">
                        <a:spcAft>
                          <a:spcPts val="24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</a:rPr>
                        <a:t>原因回應說明</a:t>
                      </a:r>
                      <a:endParaRPr lang="zh-TW" sz="2000" b="1" kern="1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240"/>
                        </a:spcAft>
                      </a:pPr>
                      <a:r>
                        <a:rPr lang="zh-TW" sz="1600" b="1" kern="100" dirty="0">
                          <a:effectLst/>
                          <a:latin typeface="+mj-ea"/>
                          <a:ea typeface="+mj-ea"/>
                        </a:rPr>
                        <a:t>（請詳述：技術現況、改善措施、已排除之問題、解決方法</a:t>
                      </a:r>
                      <a:r>
                        <a:rPr lang="en-US" sz="1600" b="1" kern="100" dirty="0">
                          <a:effectLst/>
                          <a:latin typeface="+mj-ea"/>
                          <a:ea typeface="+mj-ea"/>
                        </a:rPr>
                        <a:t>...</a:t>
                      </a:r>
                      <a:r>
                        <a:rPr lang="zh-TW" sz="1600" b="1" kern="100" dirty="0">
                          <a:effectLst/>
                          <a:latin typeface="+mj-ea"/>
                          <a:ea typeface="+mj-ea"/>
                        </a:rPr>
                        <a:t>等）</a:t>
                      </a:r>
                      <a:r>
                        <a:rPr lang="en-US" sz="1600" b="1" kern="100" dirty="0">
                          <a:effectLst/>
                          <a:latin typeface="+mj-ea"/>
                          <a:ea typeface="+mj-ea"/>
                        </a:rPr>
                        <a:t> </a:t>
                      </a:r>
                      <a:endParaRPr lang="zh-TW" sz="1800" b="1" kern="1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831083"/>
                  </a:ext>
                </a:extLst>
              </a:tr>
            </a:tbl>
          </a:graphicData>
        </a:graphic>
      </p:graphicFrame>
      <p:sp>
        <p:nvSpPr>
          <p:cNvPr id="3" name="標題 1">
            <a:extLst>
              <a:ext uri="{FF2B5EF4-FFF2-40B4-BE49-F238E27FC236}">
                <a16:creationId xmlns:a16="http://schemas.microsoft.com/office/drawing/2014/main" id="{2E750CFB-9D8D-BE60-9AC4-C960FB28D18B}"/>
              </a:ext>
            </a:extLst>
          </p:cNvPr>
          <p:cNvSpPr txBox="1">
            <a:spLocks/>
          </p:cNvSpPr>
          <p:nvPr/>
        </p:nvSpPr>
        <p:spPr bwMode="auto">
          <a:xfrm>
            <a:off x="457200" y="18864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r>
              <a:rPr kumimoji="0" lang="zh-TW" altLang="en-US" sz="4000" b="1" dirty="0">
                <a:solidFill>
                  <a:srgbClr val="0000FF"/>
                </a:solidFill>
                <a:latin typeface="+mj-ea"/>
              </a:rPr>
              <a:t>十、前次申請未獲核准回應說明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5654705-B09F-FA09-7272-40AB01C7F0DA}"/>
              </a:ext>
            </a:extLst>
          </p:cNvPr>
          <p:cNvSpPr txBox="1"/>
          <p:nvPr/>
        </p:nvSpPr>
        <p:spPr>
          <a:xfrm>
            <a:off x="321848" y="1196752"/>
            <a:ext cx="848235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7188" indent="-357188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zh-TW" altLang="en-US" sz="2800" dirty="0">
                <a:solidFill>
                  <a:prstClr val="black"/>
                </a:solidFill>
                <a:latin typeface="+mj-ea"/>
                <a:ea typeface="+mj-ea"/>
              </a:rPr>
              <a:t>若計畫團隊是否曾申請經濟部「科研成果價值創造計畫</a:t>
            </a:r>
            <a:r>
              <a:rPr lang="en-US" altLang="zh-TW" sz="2800" dirty="0">
                <a:solidFill>
                  <a:prstClr val="black"/>
                </a:solidFill>
                <a:latin typeface="+mj-ea"/>
                <a:ea typeface="+mj-ea"/>
              </a:rPr>
              <a:t>(</a:t>
            </a:r>
            <a:r>
              <a:rPr lang="zh-TW" altLang="en-US" sz="2800" dirty="0">
                <a:solidFill>
                  <a:prstClr val="black"/>
                </a:solidFill>
                <a:latin typeface="+mj-ea"/>
                <a:ea typeface="+mj-ea"/>
              </a:rPr>
              <a:t>價創</a:t>
            </a:r>
            <a:r>
              <a:rPr lang="en-US" altLang="zh-TW" sz="2800" dirty="0">
                <a:solidFill>
                  <a:prstClr val="black"/>
                </a:solidFill>
                <a:latin typeface="+mj-ea"/>
                <a:ea typeface="+mj-ea"/>
              </a:rPr>
              <a:t>2.0)</a:t>
            </a:r>
            <a:r>
              <a:rPr lang="zh-TW" altLang="en-US" sz="2800" dirty="0">
                <a:solidFill>
                  <a:prstClr val="black"/>
                </a:solidFill>
                <a:latin typeface="+mj-ea"/>
                <a:ea typeface="+mj-ea"/>
              </a:rPr>
              <a:t>」或國科會「科研創業計畫」未獲核准？</a:t>
            </a:r>
            <a:r>
              <a:rPr lang="zh-TW" altLang="en-US" sz="2800" b="1" dirty="0">
                <a:solidFill>
                  <a:prstClr val="black"/>
                </a:solidFill>
                <a:latin typeface="+mj-ea"/>
                <a:ea typeface="+mj-ea"/>
              </a:rPr>
              <a:t>如有，請說明未核准原因並詳述回應</a:t>
            </a:r>
            <a:endParaRPr lang="en-US" altLang="zh-TW" sz="28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marL="357188" indent="-357188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zh-TW" alt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+mj-ea"/>
                <a:ea typeface="+mj-ea"/>
              </a:rPr>
              <a:t> 無則免填，本頁刪除</a:t>
            </a:r>
            <a:endParaRPr lang="en-US" altLang="zh-TW" sz="2800" b="1" dirty="0">
              <a:solidFill>
                <a:srgbClr val="FF0000"/>
              </a:solidFill>
              <a:highlight>
                <a:srgbClr val="FFFF00"/>
              </a:highligh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066297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kern="2600" dirty="0">
                <a:solidFill>
                  <a:srgbClr val="0000FF"/>
                </a:solidFill>
                <a:latin typeface="+mj-ea"/>
              </a:rPr>
              <a:t>附件說明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3440" y="1169425"/>
            <a:ext cx="8295024" cy="4525963"/>
          </a:xfrm>
        </p:spPr>
        <p:txBody>
          <a:bodyPr rtlCol="0">
            <a:normAutofit/>
          </a:bodyPr>
          <a:lstStyle/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zh-TW" altLang="en-US" b="1" dirty="0">
                <a:latin typeface="+mj-ea"/>
                <a:ea typeface="+mj-ea"/>
              </a:rPr>
              <a:t>佐證文件、其他有利審查資料等，</a:t>
            </a:r>
            <a:r>
              <a:rPr lang="zh-TW" altLang="en-US" b="1" kern="100" dirty="0">
                <a:latin typeface="+mj-ea"/>
                <a:ea typeface="+mj-ea"/>
              </a:rPr>
              <a:t>可視需要自行增列與重點說明。</a:t>
            </a:r>
            <a:endParaRPr lang="en-US" altLang="zh-TW" b="1" kern="100" dirty="0">
              <a:latin typeface="+mj-ea"/>
              <a:ea typeface="+mj-ea"/>
            </a:endParaRPr>
          </a:p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zh-TW" altLang="en-US" b="1" kern="100" dirty="0">
                <a:latin typeface="+mj-ea"/>
                <a:ea typeface="+mj-ea"/>
              </a:rPr>
              <a:t>如申請「育新創」計畫，請務必檢附第一次技術作價內容說明</a:t>
            </a:r>
            <a:r>
              <a:rPr lang="zh-TW" altLang="en-US" b="1" u="sng" kern="100" dirty="0">
                <a:solidFill>
                  <a:srgbClr val="FF0000"/>
                </a:solidFill>
                <a:latin typeface="+mj-ea"/>
                <a:ea typeface="+mj-ea"/>
              </a:rPr>
              <a:t>（</a:t>
            </a:r>
            <a:r>
              <a:rPr lang="zh-TW" altLang="en-US" b="1" u="sng" dirty="0">
                <a:solidFill>
                  <a:srgbClr val="FF0000"/>
                </a:solidFill>
                <a:latin typeface="微軟正黑體" panose="020B0604030504040204" pitchFamily="34" charset="-120"/>
              </a:rPr>
              <a:t>詳下頁</a:t>
            </a:r>
            <a:r>
              <a:rPr lang="zh-TW" altLang="en-US" b="1" u="sng" kern="100" dirty="0">
                <a:solidFill>
                  <a:srgbClr val="FF0000"/>
                </a:solidFill>
                <a:latin typeface="+mj-ea"/>
                <a:ea typeface="+mj-ea"/>
              </a:rPr>
              <a:t>格式）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C4D855-FBBB-C849-7DC3-306FF6CF3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1639"/>
            <a:ext cx="8229600" cy="922114"/>
          </a:xfrm>
        </p:spPr>
        <p:txBody>
          <a:bodyPr/>
          <a:lstStyle/>
          <a:p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附件：第一次技術作價內容</a:t>
            </a:r>
            <a:r>
              <a:rPr lang="en-US" altLang="zh-TW" dirty="0">
                <a:solidFill>
                  <a:srgbClr val="0000FF"/>
                </a:solidFill>
                <a:latin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育新創</a:t>
            </a:r>
            <a:r>
              <a:rPr lang="en-US" altLang="zh-TW" dirty="0">
                <a:solidFill>
                  <a:srgbClr val="0000FF"/>
                </a:solidFill>
                <a:latin typeface="微軟正黑體" panose="020B0604030504040204" pitchFamily="34" charset="-120"/>
              </a:rPr>
              <a:t>)</a:t>
            </a:r>
            <a:endParaRPr lang="zh-TW" altLang="en-US" dirty="0">
              <a:solidFill>
                <a:srgbClr val="0000FF"/>
              </a:solidFill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9A1C01C-8763-89D1-6F96-A0B9217B7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932887"/>
              </p:ext>
            </p:extLst>
          </p:nvPr>
        </p:nvGraphicFramePr>
        <p:xfrm>
          <a:off x="323528" y="1225761"/>
          <a:ext cx="8496944" cy="11935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1229352856"/>
                    </a:ext>
                  </a:extLst>
                </a:gridCol>
                <a:gridCol w="1815684">
                  <a:extLst>
                    <a:ext uri="{9D8B030D-6E8A-4147-A177-3AD203B41FA5}">
                      <a16:colId xmlns:a16="http://schemas.microsoft.com/office/drawing/2014/main" val="1491268078"/>
                    </a:ext>
                  </a:extLst>
                </a:gridCol>
                <a:gridCol w="1623497">
                  <a:extLst>
                    <a:ext uri="{9D8B030D-6E8A-4147-A177-3AD203B41FA5}">
                      <a16:colId xmlns:a16="http://schemas.microsoft.com/office/drawing/2014/main" val="1909699481"/>
                    </a:ext>
                  </a:extLst>
                </a:gridCol>
                <a:gridCol w="3689611">
                  <a:extLst>
                    <a:ext uri="{9D8B030D-6E8A-4147-A177-3AD203B41FA5}">
                      <a16:colId xmlns:a16="http://schemas.microsoft.com/office/drawing/2014/main" val="913342893"/>
                    </a:ext>
                  </a:extLst>
                </a:gridCol>
              </a:tblGrid>
              <a:tr h="39784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>
                          <a:solidFill>
                            <a:schemeClr val="bg1"/>
                          </a:solidFill>
                        </a:rPr>
                        <a:t>基本資訊</a:t>
                      </a:r>
                      <a:endParaRPr lang="zh-TW" altLang="en-US" sz="18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dirty="0"/>
                        <a:t>曾接受科技部「新型態產學研鏈結計畫」及「科研創業計畫</a:t>
                      </a:r>
                      <a:r>
                        <a:rPr lang="en-US" altLang="zh-TW" sz="2000" b="0" dirty="0"/>
                        <a:t>-</a:t>
                      </a:r>
                      <a:r>
                        <a:rPr lang="zh-TW" altLang="en-US" sz="2000" b="0" dirty="0"/>
                        <a:t>拔尖案」、經濟部「產學研價值創造計畫」補助</a:t>
                      </a:r>
                      <a:endParaRPr lang="zh-TW" altLang="en-US" sz="20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248530"/>
                  </a:ext>
                </a:extLst>
              </a:tr>
              <a:tr h="397844">
                <a:tc>
                  <a:txBody>
                    <a:bodyPr/>
                    <a:lstStyle/>
                    <a:p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公司名稱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</a:rPr>
                        <a:t>設立日期</a:t>
                      </a:r>
                      <a:endParaRPr lang="en-US" alt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135550"/>
                  </a:ext>
                </a:extLst>
              </a:tr>
              <a:tr h="397844">
                <a:tc>
                  <a:txBody>
                    <a:bodyPr/>
                    <a:lstStyle/>
                    <a:p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實收資本額</a:t>
                      </a: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</a:rPr>
                        <a:t>補助單位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</a:rPr>
                        <a:t>計畫</a:t>
                      </a:r>
                      <a:endParaRPr lang="zh-TW" altLang="en-US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6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665164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F644183-A03D-C3FB-719E-8485FEC942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983098"/>
              </p:ext>
            </p:extLst>
          </p:nvPr>
        </p:nvGraphicFramePr>
        <p:xfrm>
          <a:off x="323526" y="2492896"/>
          <a:ext cx="8496946" cy="36724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68154">
                  <a:extLst>
                    <a:ext uri="{9D8B030D-6E8A-4147-A177-3AD203B41FA5}">
                      <a16:colId xmlns:a16="http://schemas.microsoft.com/office/drawing/2014/main" val="1855506087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2219438035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3199065925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501675707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353657421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116315851"/>
                    </a:ext>
                  </a:extLst>
                </a:gridCol>
              </a:tblGrid>
              <a:tr h="36724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</a:rPr>
                        <a:t>股本來源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</a:rPr>
                        <a:t>價格</a:t>
                      </a:r>
                      <a:r>
                        <a:rPr lang="en-US" altLang="zh-TW" sz="1800" dirty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lang="zh-TW" altLang="en-US" sz="1800" dirty="0">
                          <a:solidFill>
                            <a:schemeClr val="bg1"/>
                          </a:solidFill>
                        </a:rPr>
                        <a:t>股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</a:rPr>
                        <a:t>股數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</a:rPr>
                        <a:t>金額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</a:rPr>
                        <a:t>比例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>
                          <a:solidFill>
                            <a:schemeClr val="bg1"/>
                          </a:solidFill>
                        </a:rPr>
                        <a:t>補充說明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87945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r>
                        <a:rPr lang="zh-TW" altLang="en-US" sz="1600" dirty="0">
                          <a:solidFill>
                            <a:schemeClr val="tx1"/>
                          </a:solidFill>
                        </a:rPr>
                        <a:t>團隊出資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038686"/>
                  </a:ext>
                </a:extLst>
              </a:tr>
              <a:tr h="918102">
                <a:tc>
                  <a:txBody>
                    <a:bodyPr/>
                    <a:lstStyle/>
                    <a:p>
                      <a:r>
                        <a:rPr lang="zh-TW" altLang="en-US" sz="1600" dirty="0">
                          <a:solidFill>
                            <a:schemeClr val="tx1"/>
                          </a:solidFill>
                        </a:rPr>
                        <a:t>技術作價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>
                          <a:solidFill>
                            <a:schemeClr val="tx1"/>
                          </a:solidFill>
                        </a:rPr>
                        <a:t>校方技轉條件：</a:t>
                      </a:r>
                      <a:endParaRPr lang="en-US" altLang="zh-TW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altLang="zh-TW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1156355"/>
                  </a:ext>
                </a:extLst>
              </a:tr>
              <a:tr h="642671">
                <a:tc>
                  <a:txBody>
                    <a:bodyPr/>
                    <a:lstStyle/>
                    <a:p>
                      <a:r>
                        <a:rPr lang="zh-TW" altLang="en-US" sz="1600" dirty="0">
                          <a:solidFill>
                            <a:schemeClr val="tx1"/>
                          </a:solidFill>
                        </a:rPr>
                        <a:t>第一輪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>
                          <a:solidFill>
                            <a:schemeClr val="tx1"/>
                          </a:solidFill>
                        </a:rPr>
                        <a:t>主要股東：</a:t>
                      </a:r>
                      <a:endParaRPr lang="en-US" altLang="zh-TW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501745"/>
                  </a:ext>
                </a:extLst>
              </a:tr>
              <a:tr h="642671">
                <a:tc>
                  <a:txBody>
                    <a:bodyPr/>
                    <a:lstStyle/>
                    <a:p>
                      <a:r>
                        <a:rPr lang="zh-TW" altLang="en-US" sz="1600" dirty="0">
                          <a:solidFill>
                            <a:schemeClr val="tx1"/>
                          </a:solidFill>
                        </a:rPr>
                        <a:t>第二輪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>
                          <a:solidFill>
                            <a:schemeClr val="tx1"/>
                          </a:solidFill>
                        </a:rPr>
                        <a:t>主要股東：</a:t>
                      </a:r>
                      <a:endParaRPr lang="en-US" altLang="zh-TW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2349680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bg1"/>
                          </a:solidFill>
                        </a:rPr>
                        <a:t>合計股數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909753"/>
                  </a:ext>
                </a:extLst>
              </a:tr>
              <a:tr h="36724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bg1"/>
                          </a:solidFill>
                        </a:rPr>
                        <a:t>募資總額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>
                          <a:solidFill>
                            <a:schemeClr val="bg1"/>
                          </a:solidFill>
                        </a:rPr>
                        <a:t>估值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zh-TW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685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9201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73696-DC3C-E17D-4044-8685A3EA5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B6C6B0-D1F6-92CB-0A71-F98EA4EC8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1639"/>
            <a:ext cx="8229600" cy="922114"/>
          </a:xfrm>
        </p:spPr>
        <p:txBody>
          <a:bodyPr/>
          <a:lstStyle/>
          <a:p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附件：第一次技術作價內容</a:t>
            </a:r>
            <a:r>
              <a:rPr lang="en-US" altLang="zh-TW" dirty="0">
                <a:solidFill>
                  <a:srgbClr val="0000FF"/>
                </a:solidFill>
                <a:latin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rgbClr val="0000FF"/>
                </a:solidFill>
                <a:latin typeface="微軟正黑體" panose="020B0604030504040204" pitchFamily="34" charset="-120"/>
              </a:rPr>
              <a:t>育新創</a:t>
            </a:r>
            <a:r>
              <a:rPr lang="en-US" altLang="zh-TW" dirty="0">
                <a:solidFill>
                  <a:srgbClr val="0000FF"/>
                </a:solidFill>
                <a:latin typeface="微軟正黑體" panose="020B0604030504040204" pitchFamily="34" charset="-120"/>
              </a:rPr>
              <a:t>)</a:t>
            </a:r>
            <a:endParaRPr lang="zh-TW" altLang="en-US" dirty="0">
              <a:solidFill>
                <a:srgbClr val="0000FF"/>
              </a:solidFill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FB2C46EA-68AD-8851-41F3-788212F7C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099215"/>
              </p:ext>
            </p:extLst>
          </p:nvPr>
        </p:nvGraphicFramePr>
        <p:xfrm>
          <a:off x="297179" y="1235715"/>
          <a:ext cx="8523293" cy="4456331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84509">
                  <a:extLst>
                    <a:ext uri="{9D8B030D-6E8A-4147-A177-3AD203B41FA5}">
                      <a16:colId xmlns:a16="http://schemas.microsoft.com/office/drawing/2014/main" val="300719515"/>
                    </a:ext>
                  </a:extLst>
                </a:gridCol>
                <a:gridCol w="1726432">
                  <a:extLst>
                    <a:ext uri="{9D8B030D-6E8A-4147-A177-3AD203B41FA5}">
                      <a16:colId xmlns:a16="http://schemas.microsoft.com/office/drawing/2014/main" val="80266295"/>
                    </a:ext>
                  </a:extLst>
                </a:gridCol>
                <a:gridCol w="793301">
                  <a:extLst>
                    <a:ext uri="{9D8B030D-6E8A-4147-A177-3AD203B41FA5}">
                      <a16:colId xmlns:a16="http://schemas.microsoft.com/office/drawing/2014/main" val="2562504480"/>
                    </a:ext>
                  </a:extLst>
                </a:gridCol>
                <a:gridCol w="793301">
                  <a:extLst>
                    <a:ext uri="{9D8B030D-6E8A-4147-A177-3AD203B41FA5}">
                      <a16:colId xmlns:a16="http://schemas.microsoft.com/office/drawing/2014/main" val="1827486202"/>
                    </a:ext>
                  </a:extLst>
                </a:gridCol>
                <a:gridCol w="793301">
                  <a:extLst>
                    <a:ext uri="{9D8B030D-6E8A-4147-A177-3AD203B41FA5}">
                      <a16:colId xmlns:a16="http://schemas.microsoft.com/office/drawing/2014/main" val="4253367832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5422889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170511949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170306140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75402815"/>
                    </a:ext>
                  </a:extLst>
                </a:gridCol>
              </a:tblGrid>
              <a:tr h="498307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技術作價專利清單</a:t>
                      </a: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extLst>
                  <a:ext uri="{0D108BD9-81ED-4DB2-BD59-A6C34878D82A}">
                    <a16:rowId xmlns:a16="http://schemas.microsoft.com/office/drawing/2014/main" val="938468037"/>
                  </a:ext>
                </a:extLst>
              </a:tr>
              <a:tr h="75887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序號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規劃申請或</a:t>
                      </a:r>
                      <a:endParaRPr lang="en-US" altLang="zh-TW" sz="1800" b="1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既有智財名稱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申請人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發明人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國別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申請號</a:t>
                      </a:r>
                      <a:r>
                        <a:rPr lang="en-US" altLang="zh-TW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</a:p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證書號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目前案件</a:t>
                      </a:r>
                      <a:endParaRPr lang="en-US" altLang="zh-TW" sz="1800" b="1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zh-TW" alt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狀態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專利授權狀態</a:t>
                      </a: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資助部會</a:t>
                      </a:r>
                      <a:endParaRPr kumimoji="0" lang="zh-TW" alt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880134"/>
                  </a:ext>
                </a:extLst>
              </a:tr>
              <a:tr h="639830">
                <a:tc>
                  <a:txBody>
                    <a:bodyPr/>
                    <a:lstStyle/>
                    <a:p>
                      <a:pPr marL="36000" algn="ctr" fontAlgn="ctr"/>
                      <a:r>
                        <a:rPr lang="en-US" altLang="zh-TW" sz="1800" b="0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068819"/>
                  </a:ext>
                </a:extLst>
              </a:tr>
              <a:tr h="639830">
                <a:tc>
                  <a:txBody>
                    <a:bodyPr/>
                    <a:lstStyle/>
                    <a:p>
                      <a:pPr marL="36000" algn="ctr" fontAlgn="ctr"/>
                      <a:r>
                        <a:rPr lang="en-US" altLang="zh-TW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alt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84004"/>
                  </a:ext>
                </a:extLst>
              </a:tr>
              <a:tr h="639830">
                <a:tc>
                  <a:txBody>
                    <a:bodyPr/>
                    <a:lstStyle/>
                    <a:p>
                      <a:pPr marL="36000" algn="ctr" fontAlgn="ctr"/>
                      <a:r>
                        <a:rPr lang="en-US" altLang="zh-TW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359187"/>
                  </a:ext>
                </a:extLst>
              </a:tr>
              <a:tr h="639830">
                <a:tc>
                  <a:txBody>
                    <a:bodyPr/>
                    <a:lstStyle/>
                    <a:p>
                      <a:pPr marL="36000" algn="ctr" fontAlgn="ctr"/>
                      <a:r>
                        <a:rPr 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698817"/>
                  </a:ext>
                </a:extLst>
              </a:tr>
              <a:tr h="639830">
                <a:tc>
                  <a:txBody>
                    <a:bodyPr/>
                    <a:lstStyle/>
                    <a:p>
                      <a:pPr marL="36000" algn="ctr" fontAlgn="ctr"/>
                      <a:r>
                        <a:rPr lang="zh-TW" alt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５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400" b="0" i="0" u="none" strike="noStrike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389" marR="4389" marT="4389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762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886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 1"/>
          <p:cNvSpPr>
            <a:spLocks/>
          </p:cNvSpPr>
          <p:nvPr/>
        </p:nvSpPr>
        <p:spPr bwMode="auto">
          <a:xfrm>
            <a:off x="-6761" y="692698"/>
            <a:ext cx="9144000" cy="15121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經濟部產業技術司</a:t>
            </a:r>
            <a:b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</a:b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科研產業化價值創造計畫</a:t>
            </a:r>
            <a:endParaRPr lang="en-US" altLang="zh-TW" sz="2000" b="1" dirty="0">
              <a:solidFill>
                <a:srgbClr val="595959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</p:txBody>
      </p:sp>
      <p:sp>
        <p:nvSpPr>
          <p:cNvPr id="3075" name="副標題 2"/>
          <p:cNvSpPr>
            <a:spLocks/>
          </p:cNvSpPr>
          <p:nvPr/>
        </p:nvSpPr>
        <p:spPr bwMode="auto">
          <a:xfrm>
            <a:off x="-6761" y="2574902"/>
            <a:ext cx="9144000" cy="170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32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○○○</a:t>
            </a:r>
            <a:r>
              <a:rPr lang="zh-TW" altLang="en-US" sz="32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計畫</a:t>
            </a:r>
            <a:endParaRPr lang="zh-TW" altLang="en-US" sz="32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sz="28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	</a:t>
            </a:r>
          </a:p>
          <a:p>
            <a:pPr marL="809625">
              <a:lnSpc>
                <a:spcPct val="90000"/>
              </a:lnSpc>
              <a:spcBef>
                <a:spcPct val="20000"/>
              </a:spcBef>
            </a:pPr>
            <a:r>
              <a:rPr lang="zh-TW" altLang="en-US" sz="28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申   請   單  位：</a:t>
            </a:r>
            <a:r>
              <a:rPr lang="zh-TW" altLang="en-US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○○○ 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大學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809625">
              <a:lnSpc>
                <a:spcPct val="90000"/>
              </a:lnSpc>
              <a:spcBef>
                <a:spcPct val="20000"/>
              </a:spcBef>
            </a:pPr>
            <a:r>
              <a:rPr lang="zh-TW" altLang="en-US" sz="28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共同執行單位：</a:t>
            </a:r>
            <a:r>
              <a:rPr lang="zh-TW" altLang="en-US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○○○ </a:t>
            </a:r>
            <a:r>
              <a:rPr lang="zh-TW" altLang="en-US" sz="28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公司</a:t>
            </a:r>
            <a:r>
              <a:rPr lang="en-US" altLang="zh-TW" sz="28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(</a:t>
            </a:r>
            <a:r>
              <a:rPr lang="zh-TW" altLang="en-US" sz="28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無則免填</a:t>
            </a:r>
            <a:r>
              <a:rPr lang="en-US" altLang="zh-TW" sz="28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)</a:t>
            </a:r>
            <a:r>
              <a:rPr lang="zh-TW" altLang="en-US" sz="280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	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zh-TW" sz="28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	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41692E77-C04C-9865-B821-970C85580EE6}"/>
              </a:ext>
            </a:extLst>
          </p:cNvPr>
          <p:cNvSpPr txBox="1"/>
          <p:nvPr/>
        </p:nvSpPr>
        <p:spPr>
          <a:xfrm>
            <a:off x="-6761" y="4927726"/>
            <a:ext cx="9144000" cy="1237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4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全程計畫：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</a:t>
            </a:r>
            <a:r>
              <a:rPr lang="zh-TW" altLang="en-US" sz="24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年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</a:t>
            </a:r>
            <a:r>
              <a:rPr lang="zh-TW" altLang="en-US" sz="24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月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</a:t>
            </a:r>
            <a:r>
              <a:rPr lang="zh-TW" altLang="en-US" sz="24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日至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</a:t>
            </a:r>
            <a:r>
              <a:rPr lang="zh-TW" altLang="en-US" sz="24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年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</a:t>
            </a:r>
            <a:r>
              <a:rPr lang="zh-TW" altLang="en-US" sz="24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月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</a:t>
            </a:r>
            <a:r>
              <a:rPr lang="zh-TW" altLang="en-US" sz="24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日</a:t>
            </a:r>
            <a:endParaRPr lang="en-US" altLang="zh-TW" sz="2400" b="1" dirty="0">
              <a:solidFill>
                <a:srgbClr val="0D0D0D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altLang="zh-TW" sz="2400" b="1" dirty="0">
              <a:solidFill>
                <a:srgbClr val="0D0D0D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2400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報告人：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○○○</a:t>
            </a:r>
            <a:endParaRPr lang="en-US" altLang="zh-TW" sz="2400" b="1" dirty="0">
              <a:solidFill>
                <a:srgbClr val="0D0D0D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>
              <a:tabLst>
                <a:tab pos="1616075" algn="l"/>
              </a:tabLst>
            </a:pPr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大綱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3568" y="1143002"/>
            <a:ext cx="8064896" cy="4525963"/>
          </a:xfrm>
        </p:spPr>
        <p:txBody>
          <a:bodyPr/>
          <a:lstStyle/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現有產業技術整合之市場商機</a:t>
            </a:r>
          </a:p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技術核心能力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技術成熟度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計畫主持人及學校執行團隊資歷</a:t>
            </a:r>
          </a:p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</a:rPr>
              <a:t>新創公司</a:t>
            </a:r>
            <a:r>
              <a:rPr lang="en-US" altLang="zh-TW" sz="2400" b="1" dirty="0">
                <a:latin typeface="微軟正黑體" panose="020B0604030504040204" pitchFamily="34" charset="-120"/>
              </a:rPr>
              <a:t>/</a:t>
            </a:r>
            <a:r>
              <a:rPr lang="zh-TW" altLang="en-US" sz="2400" b="1" dirty="0">
                <a:latin typeface="微軟正黑體" panose="020B0604030504040204" pitchFamily="34" charset="-120"/>
              </a:rPr>
              <a:t>新部門營運規劃</a:t>
            </a:r>
            <a:r>
              <a:rPr lang="en-US" altLang="zh-TW" sz="2400" b="1" dirty="0">
                <a:latin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</a:rPr>
              <a:t>含公司</a:t>
            </a:r>
            <a:r>
              <a:rPr lang="en-US" altLang="zh-TW" sz="2400" b="1" dirty="0">
                <a:latin typeface="微軟正黑體" panose="020B0604030504040204" pitchFamily="34" charset="-120"/>
              </a:rPr>
              <a:t>CEO</a:t>
            </a:r>
            <a:r>
              <a:rPr lang="zh-TW" altLang="en-US" sz="2400" b="1" dirty="0">
                <a:latin typeface="微軟正黑體" panose="020B0604030504040204" pitchFamily="34" charset="-120"/>
              </a:rPr>
              <a:t>或部門主管人選介紹或規劃</a:t>
            </a:r>
            <a:r>
              <a:rPr lang="en-US" altLang="zh-TW" sz="2400" b="1" dirty="0">
                <a:latin typeface="微軟正黑體" panose="020B0604030504040204" pitchFamily="34" charset="-120"/>
              </a:rPr>
              <a:t>)</a:t>
            </a:r>
          </a:p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計畫架構</a:t>
            </a:r>
          </a:p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計畫工作項目與時程</a:t>
            </a:r>
          </a:p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經費規劃</a:t>
            </a:r>
          </a:p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技術作價作業</a:t>
            </a:r>
          </a:p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預期效益與價值創造</a:t>
            </a:r>
          </a:p>
          <a:p>
            <a:pPr marL="514350" indent="-514350">
              <a:buFont typeface="+mj-ea"/>
              <a:buAutoNum type="ea1ChtPeriod"/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前次申請未獲核准回應說明（無則免填）</a:t>
            </a:r>
          </a:p>
          <a:p>
            <a:pPr marL="0" indent="0">
              <a:buNone/>
            </a:pPr>
            <a:r>
              <a:rPr lang="zh-TW" altLang="en-US" sz="24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附件：佐證文件、其他有利審查資料等</a:t>
            </a:r>
            <a:endParaRPr lang="zh-TW" altLang="en-US" sz="28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6932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2777" y="197768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zh-TW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現有產業技術整合之市場商機</a:t>
            </a:r>
            <a:endParaRPr lang="zh-TW" altLang="en-US" b="1" kern="26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2777" y="134077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說明現有國內外市場需求及其潛在商機為何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</a:t>
            </a: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與全球指標廠商或技術領先者進行分析比較。</a:t>
            </a: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說明該產品或科技服務市場所整合運用之技術為何。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說明國內外產業</a:t>
            </a:r>
            <a:r>
              <a:rPr lang="en-US" altLang="zh-TW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市場痛點</a:t>
            </a:r>
            <a:r>
              <a:rPr lang="en-US" altLang="zh-TW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=&gt;</a:t>
            </a: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解決方案</a:t>
            </a: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zh-TW" altLang="en-US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4518" y="116632"/>
            <a:ext cx="822960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二、技術核心能力</a:t>
            </a:r>
            <a:r>
              <a:rPr lang="en-US" altLang="zh-TW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技術成熟度</a:t>
            </a:r>
            <a:r>
              <a:rPr lang="en-US" altLang="zh-TW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40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66020"/>
            <a:ext cx="8229600" cy="4525963"/>
          </a:xfrm>
        </p:spPr>
        <p:txBody>
          <a:bodyPr/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請明確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說明計畫團隊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擬應用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開發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之學界技術階段</a:t>
            </a:r>
            <a:r>
              <a:rPr lang="en-US" altLang="zh-TW" sz="28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zh-TW" sz="2800" dirty="0">
                <a:solidFill>
                  <a:srgbClr val="0000FF"/>
                </a:solidFill>
              </a:rPr>
              <a:t>產學衍生新部門、產學衍生新創、學校團隊創業</a:t>
            </a:r>
            <a:r>
              <a:rPr lang="zh-TW" altLang="en-US" sz="2800" dirty="0">
                <a:solidFill>
                  <a:srgbClr val="0000FF"/>
                </a:solidFill>
              </a:rPr>
              <a:t>」</a:t>
            </a:r>
            <a:r>
              <a:rPr lang="zh-TW" altLang="zh-TW" sz="2800" dirty="0">
                <a:solidFill>
                  <a:srgbClr val="0000FF"/>
                </a:solidFill>
              </a:rPr>
              <a:t>應完成產品</a:t>
            </a:r>
            <a:r>
              <a:rPr lang="en-US" altLang="zh-TW" sz="2800" dirty="0">
                <a:solidFill>
                  <a:srgbClr val="0000FF"/>
                </a:solidFill>
              </a:rPr>
              <a:t>TRL5</a:t>
            </a:r>
            <a:r>
              <a:rPr lang="zh-TW" altLang="zh-TW" sz="2800" dirty="0">
                <a:solidFill>
                  <a:srgbClr val="0000FF"/>
                </a:solidFill>
              </a:rPr>
              <a:t>～</a:t>
            </a:r>
            <a:r>
              <a:rPr lang="en-US" altLang="zh-TW" sz="2800" dirty="0">
                <a:solidFill>
                  <a:srgbClr val="0000FF"/>
                </a:solidFill>
              </a:rPr>
              <a:t> 7</a:t>
            </a:r>
            <a:r>
              <a:rPr lang="zh-TW" altLang="zh-TW" sz="2800" dirty="0">
                <a:solidFill>
                  <a:srgbClr val="0000FF"/>
                </a:solidFill>
              </a:rPr>
              <a:t>開發</a:t>
            </a:r>
            <a:r>
              <a:rPr lang="zh-TW" altLang="en-US" sz="2800" dirty="0">
                <a:solidFill>
                  <a:srgbClr val="0000FF"/>
                </a:solidFill>
              </a:rPr>
              <a:t>；</a:t>
            </a:r>
            <a:r>
              <a:rPr lang="zh-TW" altLang="en-US" sz="2800" dirty="0">
                <a:solidFill>
                  <a:srgbClr val="0000FF"/>
                </a:solidFill>
                <a:latin typeface="微軟正黑體" panose="020B0604030504040204" pitchFamily="34" charset="-120"/>
              </a:rPr>
              <a:t> 「</a:t>
            </a:r>
            <a:r>
              <a:rPr lang="zh-TW" altLang="en-US" sz="2800" dirty="0">
                <a:solidFill>
                  <a:srgbClr val="0000FF"/>
                </a:solidFill>
              </a:rPr>
              <a:t>育新創」應完成產品</a:t>
            </a:r>
            <a:r>
              <a:rPr lang="en-US" altLang="zh-TW" sz="2800" dirty="0">
                <a:solidFill>
                  <a:srgbClr val="0000FF"/>
                </a:solidFill>
              </a:rPr>
              <a:t>TRL 7</a:t>
            </a:r>
            <a:r>
              <a:rPr lang="zh-TW" altLang="en-US" sz="2800" dirty="0">
                <a:solidFill>
                  <a:srgbClr val="0000FF"/>
                </a:solidFill>
              </a:rPr>
              <a:t>～</a:t>
            </a:r>
            <a:r>
              <a:rPr lang="en-US" altLang="zh-TW" sz="2800" dirty="0">
                <a:solidFill>
                  <a:srgbClr val="0000FF"/>
                </a:solidFill>
              </a:rPr>
              <a:t>8</a:t>
            </a:r>
            <a:r>
              <a:rPr lang="zh-TW" altLang="en-US" sz="2800" dirty="0">
                <a:solidFill>
                  <a:srgbClr val="0000FF"/>
                </a:solidFill>
              </a:rPr>
              <a:t>開發</a:t>
            </a:r>
            <a:r>
              <a:rPr lang="en-US" altLang="zh-TW" sz="28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以數據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、圖表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及相關技術驗證方式說明。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1019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9544" y="170117"/>
            <a:ext cx="8332630" cy="1143000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</a:t>
            </a:r>
            <a:r>
              <a:rPr lang="zh-TW" altLang="zh-TW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計畫主持人及學校執行團隊</a:t>
            </a:r>
            <a:r>
              <a:rPr lang="zh-TW" altLang="en-US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資歷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7544" y="1340770"/>
            <a:ext cx="8229600" cy="4669979"/>
          </a:xfrm>
        </p:spPr>
        <p:txBody>
          <a:bodyPr/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計畫主持人應說明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其研發資歷，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所曾參與之政府研發計畫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學校執行團隊關鍵成員與相關資歷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如曾參與執行</a:t>
            </a:r>
            <a:r>
              <a:rPr kumimoji="1" lang="zh-TW" altLang="en-US" dirty="0">
                <a:solidFill>
                  <a:prstClr val="black"/>
                </a:solidFill>
                <a:latin typeface="+mj-ea"/>
                <a:ea typeface="+mj-ea"/>
              </a:rPr>
              <a:t>國科會「新型態產學研鏈結計畫」、「科研創業計畫（拔尖案）」或經濟部「產學研價值創造計畫</a:t>
            </a:r>
            <a:r>
              <a:rPr lang="en-US" altLang="zh-TW" dirty="0">
                <a:solidFill>
                  <a:prstClr val="black"/>
                </a:solidFill>
                <a:latin typeface="+mj-ea"/>
              </a:rPr>
              <a:t>(</a:t>
            </a:r>
            <a:r>
              <a:rPr lang="zh-TW" altLang="en-US" dirty="0">
                <a:solidFill>
                  <a:prstClr val="black"/>
                </a:solidFill>
                <a:latin typeface="+mj-ea"/>
              </a:rPr>
              <a:t>價創</a:t>
            </a:r>
            <a:r>
              <a:rPr lang="en-US" altLang="zh-TW" dirty="0">
                <a:solidFill>
                  <a:prstClr val="black"/>
                </a:solidFill>
                <a:latin typeface="+mj-ea"/>
              </a:rPr>
              <a:t>1.0) </a:t>
            </a:r>
            <a:r>
              <a:rPr lang="zh-TW" altLang="en-US" dirty="0">
                <a:solidFill>
                  <a:prstClr val="black"/>
                </a:solidFill>
                <a:latin typeface="+mj-ea"/>
              </a:rPr>
              <a:t> 」、「科研成果價值創造計畫</a:t>
            </a:r>
            <a:r>
              <a:rPr lang="en-US" altLang="zh-TW" dirty="0">
                <a:solidFill>
                  <a:prstClr val="black"/>
                </a:solidFill>
                <a:latin typeface="+mj-ea"/>
              </a:rPr>
              <a:t>(</a:t>
            </a:r>
            <a:r>
              <a:rPr lang="zh-TW" altLang="en-US" dirty="0">
                <a:solidFill>
                  <a:prstClr val="black"/>
                </a:solidFill>
                <a:latin typeface="+mj-ea"/>
              </a:rPr>
              <a:t>價創</a:t>
            </a:r>
            <a:r>
              <a:rPr lang="en-US" altLang="zh-TW" dirty="0">
                <a:solidFill>
                  <a:prstClr val="black"/>
                </a:solidFill>
                <a:latin typeface="+mj-ea"/>
              </a:rPr>
              <a:t>2.0)</a:t>
            </a:r>
            <a:r>
              <a:rPr lang="zh-TW" altLang="en-US" dirty="0">
                <a:solidFill>
                  <a:prstClr val="black"/>
                </a:solidFill>
                <a:latin typeface="+mj-ea"/>
              </a:rPr>
              <a:t>」</a:t>
            </a:r>
            <a:r>
              <a:rPr kumimoji="1" lang="zh-TW" altLang="en-US" dirty="0">
                <a:solidFill>
                  <a:prstClr val="black"/>
                </a:solidFill>
                <a:latin typeface="+mj-ea"/>
                <a:ea typeface="+mj-ea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b="1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請重點說明其差異性（詳下頁差異對照表）</a:t>
            </a:r>
            <a:endParaRPr lang="en-US" altLang="zh-TW" b="1" u="sng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4627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橢圓 13">
            <a:extLst>
              <a:ext uri="{FF2B5EF4-FFF2-40B4-BE49-F238E27FC236}">
                <a16:creationId xmlns:a16="http://schemas.microsoft.com/office/drawing/2014/main" id="{2DD1694B-3BC4-45A3-B7BC-70685D953E42}"/>
              </a:ext>
            </a:extLst>
          </p:cNvPr>
          <p:cNvSpPr/>
          <p:nvPr/>
        </p:nvSpPr>
        <p:spPr>
          <a:xfrm>
            <a:off x="1917243" y="5296120"/>
            <a:ext cx="230871" cy="230871"/>
          </a:xfrm>
          <a:prstGeom prst="ellipse">
            <a:avLst/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 w="25400" cap="flat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DF0BEA3-119C-468C-BBC7-CA091B5DB2A2}"/>
              </a:ext>
            </a:extLst>
          </p:cNvPr>
          <p:cNvSpPr/>
          <p:nvPr/>
        </p:nvSpPr>
        <p:spPr>
          <a:xfrm>
            <a:off x="2242560" y="4006952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32AF6E75-0DD4-4E58-91AD-96FE962BAE9F}"/>
              </a:ext>
            </a:extLst>
          </p:cNvPr>
          <p:cNvSpPr/>
          <p:nvPr/>
        </p:nvSpPr>
        <p:spPr>
          <a:xfrm>
            <a:off x="3641703" y="2819350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D2A5C4C7-91F7-4219-B93D-A55C89482032}"/>
              </a:ext>
            </a:extLst>
          </p:cNvPr>
          <p:cNvSpPr/>
          <p:nvPr/>
        </p:nvSpPr>
        <p:spPr>
          <a:xfrm>
            <a:off x="4965622" y="4006952"/>
            <a:ext cx="2270596" cy="119472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/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A27EF4C3-C457-4E97-A716-BB48A377B467}"/>
              </a:ext>
            </a:extLst>
          </p:cNvPr>
          <p:cNvSpPr txBox="1"/>
          <p:nvPr/>
        </p:nvSpPr>
        <p:spPr>
          <a:xfrm>
            <a:off x="330826" y="1121939"/>
            <a:ext cx="848235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zh-TW" altLang="en-US" sz="2400" dirty="0">
                <a:solidFill>
                  <a:prstClr val="black"/>
                </a:solidFill>
                <a:latin typeface="+mj-ea"/>
                <a:ea typeface="+mj-ea"/>
              </a:rPr>
              <a:t>計畫團隊是否曾接受國科會「新型態產學研鏈結計畫」、「科研創業計畫（拔尖案）」或經濟部「產學研價值創造計畫</a:t>
            </a:r>
            <a:r>
              <a:rPr lang="en-US" altLang="zh-TW" sz="2400" dirty="0">
                <a:solidFill>
                  <a:prstClr val="black"/>
                </a:solidFill>
                <a:latin typeface="+mj-ea"/>
                <a:ea typeface="+mj-ea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+mj-ea"/>
                <a:ea typeface="+mj-ea"/>
              </a:rPr>
              <a:t>價創</a:t>
            </a:r>
            <a:r>
              <a:rPr lang="en-US" altLang="zh-TW" sz="2400" dirty="0">
                <a:solidFill>
                  <a:prstClr val="black"/>
                </a:solidFill>
                <a:latin typeface="+mj-ea"/>
                <a:ea typeface="+mj-ea"/>
              </a:rPr>
              <a:t>1.0)</a:t>
            </a:r>
            <a:r>
              <a:rPr lang="zh-TW" altLang="en-US" sz="2400" dirty="0">
                <a:solidFill>
                  <a:prstClr val="black"/>
                </a:solidFill>
                <a:latin typeface="+mj-ea"/>
                <a:ea typeface="+mj-ea"/>
              </a:rPr>
              <a:t>」、「科研成果價值創造計畫</a:t>
            </a:r>
            <a:r>
              <a:rPr lang="en-US" altLang="zh-TW" sz="2400" dirty="0">
                <a:solidFill>
                  <a:prstClr val="black"/>
                </a:solidFill>
                <a:latin typeface="+mj-ea"/>
                <a:ea typeface="+mj-ea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+mj-ea"/>
                <a:ea typeface="+mj-ea"/>
              </a:rPr>
              <a:t>價創</a:t>
            </a:r>
            <a:r>
              <a:rPr lang="en-US" altLang="zh-TW" sz="2400" dirty="0">
                <a:solidFill>
                  <a:prstClr val="black"/>
                </a:solidFill>
                <a:latin typeface="+mj-ea"/>
                <a:ea typeface="+mj-ea"/>
              </a:rPr>
              <a:t>2.0)</a:t>
            </a:r>
            <a:r>
              <a:rPr lang="zh-TW" altLang="en-US" sz="2400" dirty="0">
                <a:solidFill>
                  <a:prstClr val="black"/>
                </a:solidFill>
                <a:latin typeface="+mj-ea"/>
                <a:ea typeface="+mj-ea"/>
              </a:rPr>
              <a:t>」補助？</a:t>
            </a:r>
            <a:r>
              <a:rPr lang="en-US" altLang="zh-TW" sz="2400" b="1" dirty="0">
                <a:latin typeface="+mj-ea"/>
                <a:ea typeface="+mj-ea"/>
              </a:rPr>
              <a:t>(</a:t>
            </a:r>
            <a:r>
              <a:rPr lang="zh-TW" altLang="en-US" sz="2400" b="1" dirty="0">
                <a:latin typeface="+mj-ea"/>
                <a:ea typeface="+mj-ea"/>
              </a:rPr>
              <a:t>如有，請確認本申請案與前案內容非同一主題，並充分揭露本計畫與相關計畫之差異</a:t>
            </a:r>
            <a:r>
              <a:rPr lang="en-US" altLang="zh-TW" sz="2400" b="1" dirty="0">
                <a:latin typeface="+mj-ea"/>
                <a:ea typeface="+mj-ea"/>
              </a:rPr>
              <a:t>)</a:t>
            </a:r>
            <a:r>
              <a:rPr lang="zh-TW" altLang="en-US" sz="2400" b="1" dirty="0">
                <a:latin typeface="+mj-ea"/>
                <a:ea typeface="+mj-ea"/>
              </a:rPr>
              <a:t> </a:t>
            </a:r>
            <a:endParaRPr lang="en-US" altLang="zh-TW" sz="2400" b="1" dirty="0">
              <a:latin typeface="+mj-ea"/>
              <a:ea typeface="+mj-ea"/>
            </a:endParaRPr>
          </a:p>
          <a:p>
            <a:pPr marL="342900" indent="-3429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zh-TW" altLang="en-US" sz="2400" b="1" dirty="0">
                <a:solidFill>
                  <a:srgbClr val="FF0000"/>
                </a:solidFill>
                <a:highlight>
                  <a:srgbClr val="FFFF00"/>
                </a:highlight>
                <a:latin typeface="+mj-ea"/>
                <a:ea typeface="+mj-ea"/>
              </a:rPr>
              <a:t>無則免填，本頁刪除</a:t>
            </a:r>
            <a:endParaRPr lang="en-US" altLang="zh-TW" sz="2400" b="1" dirty="0">
              <a:solidFill>
                <a:srgbClr val="FF0000"/>
              </a:solidFill>
              <a:highlight>
                <a:srgbClr val="FFFF00"/>
              </a:highlight>
              <a:latin typeface="+mj-ea"/>
              <a:ea typeface="+mj-ea"/>
            </a:endParaRPr>
          </a:p>
        </p:txBody>
      </p:sp>
      <p:sp>
        <p:nvSpPr>
          <p:cNvPr id="92" name="標題 1">
            <a:extLst>
              <a:ext uri="{FF2B5EF4-FFF2-40B4-BE49-F238E27FC236}">
                <a16:creationId xmlns:a16="http://schemas.microsoft.com/office/drawing/2014/main" id="{7F30D725-3266-419E-B7D9-E143B6DBC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450" y="110636"/>
            <a:ext cx="8482351" cy="1014108"/>
          </a:xfrm>
        </p:spPr>
        <p:txBody>
          <a:bodyPr/>
          <a:lstStyle/>
          <a:p>
            <a:r>
              <a:rPr lang="zh-TW" altLang="en-US" sz="4000" b="1" dirty="0">
                <a:solidFill>
                  <a:srgbClr val="FF0000"/>
                </a:solidFill>
                <a:latin typeface="+mj-ea"/>
              </a:rPr>
              <a:t>差異對照表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BB11643D-F460-0A64-21B0-946C0A4F20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877182"/>
              </p:ext>
            </p:extLst>
          </p:nvPr>
        </p:nvGraphicFramePr>
        <p:xfrm>
          <a:off x="343419" y="3463447"/>
          <a:ext cx="8355976" cy="25606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92904">
                  <a:extLst>
                    <a:ext uri="{9D8B030D-6E8A-4147-A177-3AD203B41FA5}">
                      <a16:colId xmlns:a16="http://schemas.microsoft.com/office/drawing/2014/main" val="912113676"/>
                    </a:ext>
                  </a:extLst>
                </a:gridCol>
                <a:gridCol w="2410051">
                  <a:extLst>
                    <a:ext uri="{9D8B030D-6E8A-4147-A177-3AD203B41FA5}">
                      <a16:colId xmlns:a16="http://schemas.microsoft.com/office/drawing/2014/main" val="2566807420"/>
                    </a:ext>
                  </a:extLst>
                </a:gridCol>
                <a:gridCol w="2410051">
                  <a:extLst>
                    <a:ext uri="{9D8B030D-6E8A-4147-A177-3AD203B41FA5}">
                      <a16:colId xmlns:a16="http://schemas.microsoft.com/office/drawing/2014/main" val="2170962311"/>
                    </a:ext>
                  </a:extLst>
                </a:gridCol>
                <a:gridCol w="1742970">
                  <a:extLst>
                    <a:ext uri="{9D8B030D-6E8A-4147-A177-3AD203B41FA5}">
                      <a16:colId xmlns:a16="http://schemas.microsoft.com/office/drawing/2014/main" val="4190082816"/>
                    </a:ext>
                  </a:extLst>
                </a:gridCol>
              </a:tblGrid>
              <a:tr h="298899">
                <a:tc rowSpan="2">
                  <a:txBody>
                    <a:bodyPr/>
                    <a:lstStyle/>
                    <a:p>
                      <a:pPr algn="ctr"/>
                      <a:r>
                        <a:rPr lang="zh-TW" sz="2000" b="1" kern="100" dirty="0">
                          <a:solidFill>
                            <a:schemeClr val="bg1"/>
                          </a:solidFill>
                          <a:effectLst/>
                        </a:rPr>
                        <a:t>技術項目</a:t>
                      </a:r>
                      <a:endParaRPr lang="zh-TW" sz="2400" b="1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kern="100" dirty="0">
                          <a:solidFill>
                            <a:schemeClr val="bg1"/>
                          </a:solidFill>
                          <a:effectLst/>
                        </a:rPr>
                        <a:t>本計畫</a:t>
                      </a:r>
                      <a:endParaRPr lang="zh-TW" sz="24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kern="100">
                          <a:solidFill>
                            <a:schemeClr val="bg1"/>
                          </a:solidFill>
                          <a:effectLst/>
                        </a:rPr>
                        <a:t>前計畫</a:t>
                      </a:r>
                      <a:endParaRPr lang="zh-TW" sz="24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2000" b="1" kern="100" dirty="0">
                          <a:solidFill>
                            <a:schemeClr val="bg1"/>
                          </a:solidFill>
                          <a:effectLst/>
                        </a:rPr>
                        <a:t>差異比較說明</a:t>
                      </a:r>
                      <a:endParaRPr lang="zh-TW" sz="2400" b="1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725183"/>
                  </a:ext>
                </a:extLst>
              </a:tr>
              <a:tr h="91886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</a:rPr>
                        <a:t>○○○計畫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</a:rPr>
                        <a:t>預計執行期間：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</a:rPr>
                        <a:t>申請補助經費：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</a:rPr>
                        <a:t>○○○計畫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</a:rPr>
                        <a:t>執行期間：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r>
                        <a:rPr lang="zh-TW" sz="1600" b="1" kern="100" dirty="0">
                          <a:solidFill>
                            <a:schemeClr val="bg1"/>
                          </a:solidFill>
                          <a:effectLst/>
                        </a:rPr>
                        <a:t>補助經費：</a:t>
                      </a:r>
                      <a:endParaRPr lang="zh-TW" sz="1800" b="1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559539"/>
                  </a:ext>
                </a:extLst>
              </a:tr>
              <a:tr h="462048">
                <a:tc>
                  <a:txBody>
                    <a:bodyPr/>
                    <a:lstStyle/>
                    <a:p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</a:rPr>
                        <a:t>○○○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979071"/>
                  </a:ext>
                </a:extLst>
              </a:tr>
              <a:tr h="435272">
                <a:tc>
                  <a:txBody>
                    <a:bodyPr/>
                    <a:lstStyle/>
                    <a:p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</a:rPr>
                        <a:t>○○○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701893"/>
                  </a:ext>
                </a:extLst>
              </a:tr>
              <a:tr h="439631">
                <a:tc>
                  <a:txBody>
                    <a:bodyPr/>
                    <a:lstStyle/>
                    <a:p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359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024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4040" y="332656"/>
            <a:ext cx="8363272" cy="922114"/>
          </a:xfrm>
        </p:spPr>
        <p:txBody>
          <a:bodyPr/>
          <a:lstStyle/>
          <a:p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四、新創公司</a:t>
            </a:r>
            <a:r>
              <a:rPr lang="en-US" altLang="zh-TW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6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新部門營運規劃</a:t>
            </a:r>
            <a:r>
              <a:rPr lang="en-US" altLang="zh-TW" sz="4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組織與成員</a:t>
            </a:r>
            <a:endParaRPr lang="zh-TW" altLang="en-US" sz="32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052936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規劃新創公司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新部門組織型態、地點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CEO/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部門主管人選介紹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規劃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新創公司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新部門規模及關鍵人力聘用規劃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2476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簡報內頁">
  <a:themeElements>
    <a:clrScheme name="簡報內頁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簡報內頁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簡報內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2762</Words>
  <Application>Microsoft Office PowerPoint</Application>
  <PresentationFormat>如螢幕大小 (4:3)</PresentationFormat>
  <Paragraphs>442</Paragraphs>
  <Slides>27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27</vt:i4>
      </vt:variant>
    </vt:vector>
  </HeadingPairs>
  <TitlesOfParts>
    <vt:vector size="35" baseType="lpstr">
      <vt:lpstr>微軟正黑體</vt:lpstr>
      <vt:lpstr>標楷體</vt:lpstr>
      <vt:lpstr>Arial</vt:lpstr>
      <vt:lpstr>Calibri</vt:lpstr>
      <vt:lpstr>Times New Roman</vt:lpstr>
      <vt:lpstr>Wingdings</vt:lpstr>
      <vt:lpstr>Office 佈景主題</vt:lpstr>
      <vt:lpstr>簡報內頁</vt:lpstr>
      <vt:lpstr>簡報注意事項</vt:lpstr>
      <vt:lpstr>計畫審查重點</vt:lpstr>
      <vt:lpstr>PowerPoint 簡報</vt:lpstr>
      <vt:lpstr>大綱</vt:lpstr>
      <vt:lpstr>一、現有產業技術整合之市場商機</vt:lpstr>
      <vt:lpstr>二、技術核心能力(技術成熟度)</vt:lpstr>
      <vt:lpstr>三、計畫主持人及學校執行團隊資歷</vt:lpstr>
      <vt:lpstr>差異對照表</vt:lpstr>
      <vt:lpstr>四、新創公司/新部門營運規劃-組織與成員</vt:lpstr>
      <vt:lpstr>四、新創公司/新部門營運規劃-市場分析</vt:lpstr>
      <vt:lpstr>四、新創公司/新部門營運規劃-產品規劃/獲利模式</vt:lpstr>
      <vt:lpstr>四、新創公司/新部門營運規劃-行銷/智財</vt:lpstr>
      <vt:lpstr>四、新創公司/新部門營運規劃-募資方案</vt:lpstr>
      <vt:lpstr>五、計畫架構</vt:lpstr>
      <vt:lpstr>五、計畫架構-分包委外項目</vt:lpstr>
      <vt:lpstr>六、計畫工作項目與時程</vt:lpstr>
      <vt:lpstr>六、計畫工作項目與時程-查核點</vt:lpstr>
      <vt:lpstr>七、計畫經費規劃-總經費表</vt:lpstr>
      <vt:lpstr>八、技術作價作業-專利暨技術移轉說明</vt:lpstr>
      <vt:lpstr>八、技術作價作業-技轉收入繳庫說明</vt:lpstr>
      <vt:lpstr>九、預期效益與價值創造-量化績效</vt:lpstr>
      <vt:lpstr>九、預期效益與價值創造-重要里程碑</vt:lpstr>
      <vt:lpstr>九、預期效益與價值創造</vt:lpstr>
      <vt:lpstr>PowerPoint 簡報</vt:lpstr>
      <vt:lpstr>附件說明</vt:lpstr>
      <vt:lpstr>附件：第一次技術作價內容(育新創)</vt:lpstr>
      <vt:lpstr>附件：第一次技術作價內容(育新創)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簡報注意事項</dc:title>
  <dc:creator>990101</dc:creator>
  <cp:lastModifiedBy>林惠雲</cp:lastModifiedBy>
  <cp:revision>216</cp:revision>
  <cp:lastPrinted>2023-06-02T06:13:42Z</cp:lastPrinted>
  <dcterms:created xsi:type="dcterms:W3CDTF">2013-09-05T08:18:03Z</dcterms:created>
  <dcterms:modified xsi:type="dcterms:W3CDTF">2026-04-02T02:50:17Z</dcterms:modified>
</cp:coreProperties>
</file>