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099" r:id="rId1"/>
  </p:sldMasterIdLst>
  <p:notesMasterIdLst>
    <p:notesMasterId r:id="rId22"/>
  </p:notesMasterIdLst>
  <p:handoutMasterIdLst>
    <p:handoutMasterId r:id="rId23"/>
  </p:handoutMasterIdLst>
  <p:sldIdLst>
    <p:sldId id="353" r:id="rId2"/>
    <p:sldId id="256" r:id="rId3"/>
    <p:sldId id="305" r:id="rId4"/>
    <p:sldId id="257" r:id="rId5"/>
    <p:sldId id="261" r:id="rId6"/>
    <p:sldId id="368" r:id="rId7"/>
    <p:sldId id="364" r:id="rId8"/>
    <p:sldId id="357" r:id="rId9"/>
    <p:sldId id="355" r:id="rId10"/>
    <p:sldId id="358" r:id="rId11"/>
    <p:sldId id="359" r:id="rId12"/>
    <p:sldId id="339" r:id="rId13"/>
    <p:sldId id="387" r:id="rId14"/>
    <p:sldId id="340" r:id="rId15"/>
    <p:sldId id="388" r:id="rId16"/>
    <p:sldId id="381" r:id="rId17"/>
    <p:sldId id="382" r:id="rId18"/>
    <p:sldId id="390" r:id="rId19"/>
    <p:sldId id="1146" r:id="rId20"/>
    <p:sldId id="383" r:id="rId21"/>
  </p:sldIdLst>
  <p:sldSz cx="9144000" cy="6858000" type="screen4x3"/>
  <p:notesSz cx="6797675" cy="992822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  <a:srgbClr val="FFFF00"/>
    <a:srgbClr val="FF9933"/>
    <a:srgbClr val="800000"/>
    <a:srgbClr val="993300"/>
    <a:srgbClr val="CC000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84" autoAdjust="0"/>
    <p:restoredTop sz="46476" autoAdjust="0"/>
  </p:normalViewPr>
  <p:slideViewPr>
    <p:cSldViewPr>
      <p:cViewPr varScale="1">
        <p:scale>
          <a:sx n="110" d="100"/>
          <a:sy n="110" d="100"/>
        </p:scale>
        <p:origin x="2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B7D0C2B5-04A1-783A-B163-096FBCA11E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7011F270-A770-66C8-3DC1-BD0A1D2B08F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F6757915-676D-2524-E924-A231FADCFE7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9029" name="Rectangle 5">
            <a:extLst>
              <a:ext uri="{FF2B5EF4-FFF2-40B4-BE49-F238E27FC236}">
                <a16:creationId xmlns:a16="http://schemas.microsoft.com/office/drawing/2014/main" id="{91475469-774B-29F0-B927-9D59A81509A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7A4954B-1891-452E-B621-D2C6C4BF80E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50D94EBD-AF22-2670-D716-1776F465B21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6929A64A-D612-30F5-A013-347398D5668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E816E888-17AF-4E0B-B36F-F22E0D605EAD}" type="datetimeFigureOut">
              <a:rPr lang="zh-TW" altLang="en-US"/>
              <a:pPr>
                <a:defRPr/>
              </a:pPr>
              <a:t>2024/1/17</a:t>
            </a:fld>
            <a:endParaRPr lang="en-US" altLang="zh-TW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7133DA7-BE44-0EBF-52A2-C9CD9EB1CE6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3E9490B-D9CF-9B1E-ED67-E12DE724549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96A863C4-4368-2667-0CF3-DB55DAAE30A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50C5C3D7-502E-1E9A-42B3-6773767742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443D6FE-36A1-4C1C-8536-1AD74648C18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圖像版面配置區 1">
            <a:extLst>
              <a:ext uri="{FF2B5EF4-FFF2-40B4-BE49-F238E27FC236}">
                <a16:creationId xmlns:a16="http://schemas.microsoft.com/office/drawing/2014/main" id="{6A14C89F-4D1F-E984-8B2A-AB40E8932E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備忘稿版面配置區 2">
            <a:extLst>
              <a:ext uri="{FF2B5EF4-FFF2-40B4-BE49-F238E27FC236}">
                <a16:creationId xmlns:a16="http://schemas.microsoft.com/office/drawing/2014/main" id="{0CE7BD28-29D7-A9E8-CA15-02188D9D6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220" name="投影片編號版面配置區 3">
            <a:extLst>
              <a:ext uri="{FF2B5EF4-FFF2-40B4-BE49-F238E27FC236}">
                <a16:creationId xmlns:a16="http://schemas.microsoft.com/office/drawing/2014/main" id="{7E8454CB-D40C-62B5-A75F-C9F00FF370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113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716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6A4D4B4-0DC2-4FE2-B831-BAEFDAAD5B48}" type="slidenum">
              <a:rPr lang="zh-TW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E619158-9D5D-4892-A47C-82D49B8092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0741" name="Rectangle 21"/>
          <p:cNvSpPr>
            <a:spLocks noGrp="1" noChangeArrowheads="1"/>
          </p:cNvSpPr>
          <p:nvPr userDrawn="1">
            <p:ph type="ctrTitle" hasCustomPrompt="1"/>
          </p:nvPr>
        </p:nvSpPr>
        <p:spPr>
          <a:xfrm>
            <a:off x="546140" y="2360647"/>
            <a:ext cx="6770872" cy="1219201"/>
          </a:xfrm>
        </p:spPr>
        <p:txBody>
          <a:bodyPr anchor="t" anchorCtr="0"/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簡報標題</a:t>
            </a:r>
          </a:p>
        </p:txBody>
      </p:sp>
      <p:sp>
        <p:nvSpPr>
          <p:cNvPr id="30742" name="Rectangle 22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546141" y="3850927"/>
            <a:ext cx="6770872" cy="755904"/>
          </a:xfrm>
        </p:spPr>
        <p:txBody>
          <a:bodyPr anchor="b" anchorCtr="0"/>
          <a:lstStyle>
            <a:lvl1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zh-TW" altLang="en-US" sz="2000" dirty="0"/>
              <a:t>簡報單位 簡報人名稱</a:t>
            </a:r>
            <a:r>
              <a:rPr lang="en-US" altLang="zh-TW" sz="2000" dirty="0"/>
              <a:t> </a:t>
            </a:r>
            <a:r>
              <a:rPr lang="zh-TW" altLang="en-US" sz="2000" dirty="0"/>
              <a:t>職稱</a:t>
            </a:r>
            <a:endParaRPr lang="en-US" altLang="zh-TW" sz="2000" dirty="0"/>
          </a:p>
        </p:txBody>
      </p:sp>
      <p:sp>
        <p:nvSpPr>
          <p:cNvPr id="4" name="投影片編號版面配置區 3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文字版面配置區 8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46140" y="4693509"/>
            <a:ext cx="2788603" cy="432303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zh-TW" altLang="en-US" dirty="0"/>
              <a:t>簡報日期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2A401DC-127D-F9FC-A485-D7DE0CF001CF}"/>
              </a:ext>
            </a:extLst>
          </p:cNvPr>
          <p:cNvSpPr txBox="1"/>
          <p:nvPr userDrawn="1"/>
        </p:nvSpPr>
        <p:spPr>
          <a:xfrm>
            <a:off x="2231351" y="284811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0" dirty="0">
                <a:latin typeface="+mn-ea"/>
                <a:ea typeface="+mn-ea"/>
              </a:rPr>
              <a:t>科研成果價值創造計畫</a:t>
            </a:r>
            <a:endParaRPr lang="en-US" altLang="zh-TW" sz="1600" b="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1264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標題 7"/>
          <p:cNvSpPr>
            <a:spLocks noGrp="1"/>
          </p:cNvSpPr>
          <p:nvPr>
            <p:ph type="title"/>
          </p:nvPr>
        </p:nvSpPr>
        <p:spPr>
          <a:xfrm>
            <a:off x="450850" y="316992"/>
            <a:ext cx="8369300" cy="8895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05789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9901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915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5329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1215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29413" y="313944"/>
            <a:ext cx="2092325" cy="5864352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0850" y="313944"/>
            <a:ext cx="6126163" cy="5864352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1906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206410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C412AAA6-3ED8-D469-899A-2D1716B01BB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8243888" y="6369050"/>
            <a:ext cx="919162" cy="476250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8FD9FFB5-8089-4603-BC62-334C7547DADF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5889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45FF248E-2EDC-EDE2-9145-D38F66D8E8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1" name="Rectangle 21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63773" y="1407746"/>
            <a:ext cx="6770872" cy="1219201"/>
          </a:xfrm>
        </p:spPr>
        <p:txBody>
          <a:bodyPr anchor="t" anchorCtr="0"/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簡報標題</a:t>
            </a:r>
          </a:p>
        </p:txBody>
      </p:sp>
      <p:sp>
        <p:nvSpPr>
          <p:cNvPr id="30742" name="Rectangle 2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63774" y="2898026"/>
            <a:ext cx="6770872" cy="755904"/>
          </a:xfrm>
        </p:spPr>
        <p:txBody>
          <a:bodyPr anchor="b" anchorCtr="0"/>
          <a:lstStyle>
            <a:lvl1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zh-TW" altLang="en-US" sz="2000" dirty="0"/>
              <a:t>簡報單位 簡報人名稱</a:t>
            </a:r>
            <a:r>
              <a:rPr lang="en-US" altLang="zh-TW" sz="2000" dirty="0"/>
              <a:t> </a:t>
            </a:r>
            <a:r>
              <a:rPr lang="zh-TW" altLang="en-US" sz="2000" dirty="0"/>
              <a:t>職稱</a:t>
            </a:r>
            <a:endParaRPr lang="en-US" altLang="zh-TW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2" hasCustomPrompt="1"/>
          </p:nvPr>
        </p:nvSpPr>
        <p:spPr>
          <a:xfrm>
            <a:off x="863773" y="3740608"/>
            <a:ext cx="2788603" cy="432303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zh-TW" altLang="en-US" dirty="0"/>
              <a:t>簡報日期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4E5246F1-6414-FB4A-CFA4-CDBF080FB05A}"/>
              </a:ext>
            </a:extLst>
          </p:cNvPr>
          <p:cNvSpPr txBox="1"/>
          <p:nvPr userDrawn="1"/>
        </p:nvSpPr>
        <p:spPr>
          <a:xfrm>
            <a:off x="92727" y="2791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0" dirty="0">
                <a:latin typeface="+mn-ea"/>
                <a:ea typeface="+mn-ea"/>
              </a:rPr>
              <a:t>科研成果價值創造計畫</a:t>
            </a:r>
            <a:endParaRPr lang="en-US" altLang="zh-TW" sz="1600" b="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739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5C9D964C-085B-4FD1-B717-C3F4AB7F66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56362" y="517862"/>
            <a:ext cx="8369300" cy="8895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6362" y="1501581"/>
            <a:ext cx="8364538" cy="4757737"/>
          </a:xfrm>
        </p:spPr>
        <p:txBody>
          <a:bodyPr/>
          <a:lstStyle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5C6471D-2E2C-A8AB-8602-26FD0C8D67C4}"/>
              </a:ext>
            </a:extLst>
          </p:cNvPr>
          <p:cNvSpPr txBox="1"/>
          <p:nvPr userDrawn="1"/>
        </p:nvSpPr>
        <p:spPr>
          <a:xfrm>
            <a:off x="1800528" y="267227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0" dirty="0">
                <a:latin typeface="+mn-ea"/>
                <a:ea typeface="+mn-ea"/>
              </a:rPr>
              <a:t>科研成果價值創造計畫</a:t>
            </a:r>
            <a:endParaRPr lang="en-US" altLang="zh-TW" sz="1600" b="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297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39863"/>
            <a:ext cx="6126480" cy="4757737"/>
          </a:xfrm>
        </p:spPr>
        <p:txBody>
          <a:bodyPr/>
          <a:lstStyle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圖片版面配置區 2"/>
          <p:cNvSpPr>
            <a:spLocks noGrp="1"/>
          </p:cNvSpPr>
          <p:nvPr>
            <p:ph type="pic" idx="11"/>
          </p:nvPr>
        </p:nvSpPr>
        <p:spPr>
          <a:xfrm>
            <a:off x="6721574" y="1439863"/>
            <a:ext cx="2098576" cy="47577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911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39863"/>
            <a:ext cx="8360228" cy="3184388"/>
          </a:xfrm>
        </p:spPr>
        <p:txBody>
          <a:bodyPr/>
          <a:lstStyle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450849" y="316992"/>
            <a:ext cx="8366579" cy="8895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圖片版面配置區 2"/>
          <p:cNvSpPr>
            <a:spLocks noGrp="1"/>
          </p:cNvSpPr>
          <p:nvPr>
            <p:ph type="pic" idx="11"/>
          </p:nvPr>
        </p:nvSpPr>
        <p:spPr>
          <a:xfrm>
            <a:off x="457200" y="4725145"/>
            <a:ext cx="8360228" cy="15841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28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035546"/>
          </a:xfrm>
        </p:spPr>
        <p:txBody>
          <a:bodyPr anchor="t" anchorCtr="0">
            <a:noAutofit/>
          </a:bodyPr>
          <a:lstStyle>
            <a:lvl1pPr algn="ctr"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0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08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9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450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542733"/>
            <a:ext cx="4105275" cy="4757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14875" y="1542733"/>
            <a:ext cx="4106863" cy="4757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4985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9" name="投影片編號版面配置區 1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0" name="Rectangle 43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316992"/>
            <a:ext cx="8369300" cy="88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42439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343C2D81-424E-8E80-3755-35DAE0F7CC70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5" cy="6857996"/>
          </a:xfrm>
          <a:prstGeom prst="rect">
            <a:avLst/>
          </a:prstGeom>
        </p:spPr>
      </p:pic>
      <p:sp>
        <p:nvSpPr>
          <p:cNvPr id="1027" name="Rectangle 43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316992"/>
            <a:ext cx="8369300" cy="88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4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39863"/>
            <a:ext cx="8364538" cy="475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9743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2500" y="6619875"/>
            <a:ext cx="571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fontAlgn="ctr" hangingPunct="1">
              <a:defRPr sz="1200">
                <a:solidFill>
                  <a:schemeClr val="bg1"/>
                </a:solidFill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1A71FFAD-F905-4792-971B-681FA4F61C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3" name="Line 50"/>
          <p:cNvSpPr>
            <a:spLocks noChangeShapeType="1"/>
          </p:cNvSpPr>
          <p:nvPr/>
        </p:nvSpPr>
        <p:spPr bwMode="auto">
          <a:xfrm>
            <a:off x="9145588" y="6202363"/>
            <a:ext cx="8667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34" name="Line 51"/>
          <p:cNvSpPr>
            <a:spLocks noChangeShapeType="1"/>
          </p:cNvSpPr>
          <p:nvPr/>
        </p:nvSpPr>
        <p:spPr bwMode="auto">
          <a:xfrm rot="5400000">
            <a:off x="7496175" y="7127876"/>
            <a:ext cx="5365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36" name="Text Box 52"/>
          <p:cNvSpPr txBox="1">
            <a:spLocks noChangeArrowheads="1"/>
          </p:cNvSpPr>
          <p:nvPr/>
        </p:nvSpPr>
        <p:spPr bwMode="auto">
          <a:xfrm>
            <a:off x="0" y="7200900"/>
            <a:ext cx="541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zh-TW" altLang="en-US" sz="2400">
                <a:ea typeface="微軟正黑體" panose="020B0604030504040204" pitchFamily="34" charset="-120"/>
              </a:rPr>
              <a:t>建議字型：中文微軟正黑體，英文</a:t>
            </a:r>
            <a:r>
              <a:rPr lang="en-US" altLang="zh-TW" sz="2400">
                <a:ea typeface="微軟正黑體" panose="020B0604030504040204" pitchFamily="34" charset="-120"/>
              </a:rPr>
              <a:t>Arial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0632D7F8-A4EC-5FD2-E052-024DE096FD02}"/>
              </a:ext>
            </a:extLst>
          </p:cNvPr>
          <p:cNvSpPr txBox="1"/>
          <p:nvPr userDrawn="1"/>
        </p:nvSpPr>
        <p:spPr>
          <a:xfrm>
            <a:off x="92727" y="2791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0" dirty="0">
                <a:latin typeface="+mn-ea"/>
                <a:ea typeface="+mn-ea"/>
              </a:rPr>
              <a:t>科研成果價值創造計畫</a:t>
            </a:r>
            <a:endParaRPr lang="en-US" altLang="zh-TW" sz="1600" b="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5008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0" r:id="rId1"/>
    <p:sldLayoutId id="2147484101" r:id="rId2"/>
    <p:sldLayoutId id="2147484102" r:id="rId3"/>
    <p:sldLayoutId id="2147484103" r:id="rId4"/>
    <p:sldLayoutId id="2147484104" r:id="rId5"/>
    <p:sldLayoutId id="2147484105" r:id="rId6"/>
    <p:sldLayoutId id="2147484106" r:id="rId7"/>
    <p:sldLayoutId id="2147484107" r:id="rId8"/>
    <p:sldLayoutId id="2147484108" r:id="rId9"/>
    <p:sldLayoutId id="2147484109" r:id="rId10"/>
    <p:sldLayoutId id="2147484110" r:id="rId11"/>
    <p:sldLayoutId id="2147484111" r:id="rId12"/>
    <p:sldLayoutId id="2147484112" r:id="rId13"/>
    <p:sldLayoutId id="2147484113" r:id="rId14"/>
    <p:sldLayoutId id="2147484114" r:id="rId15"/>
    <p:sldLayoutId id="2147484115" r:id="rId16"/>
    <p:sldLayoutId id="2147484116" r:id="rId17"/>
  </p:sldLayoutIdLst>
  <p:hf hdr="0" ftr="0" dt="0"/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 descr="信紙">
            <a:extLst>
              <a:ext uri="{FF2B5EF4-FFF2-40B4-BE49-F238E27FC236}">
                <a16:creationId xmlns:a16="http://schemas.microsoft.com/office/drawing/2014/main" id="{84507596-F36E-93A7-E463-0AC8A01BD3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1520" y="836712"/>
            <a:ext cx="8784976" cy="5472608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科研成果價值創造計畫期中查證簡報填寫說明</a:t>
            </a:r>
            <a:endParaRPr lang="zh-TW" altLang="en-US" sz="2800" b="0" dirty="0">
              <a:solidFill>
                <a:srgbClr val="0033CC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100" b="0" dirty="0">
                <a:ea typeface="標楷體" panose="03000509000000000000" pitchFamily="65" charset="-120"/>
              </a:rPr>
              <a:t>本簡報格式所提供之制式表格，如有無法傳達貴計畫實際運作與現況之情形，可自行延伸、註解或增加項目，惟表格所需之基本資訊，仍請予以提供以利訪視作業之進行。</a:t>
            </a:r>
          </a:p>
          <a:p>
            <a:pPr eaLnBrk="1" hangingPunct="1"/>
            <a:r>
              <a:rPr lang="zh-TW" altLang="en-US" sz="2100" b="0" dirty="0">
                <a:ea typeface="標楷體" panose="03000509000000000000" pitchFamily="65" charset="-120"/>
              </a:rPr>
              <a:t>製作簡報時，請對照細部計畫書（或前次查證意見彙整表），執行期間如有變更調整與原計畫書差異之處，務必加以說明。填寫金額、人年、件數</a:t>
            </a:r>
            <a:r>
              <a:rPr lang="en-US" altLang="zh-TW" sz="21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…</a:t>
            </a:r>
            <a:r>
              <a:rPr lang="zh-TW" altLang="en-US" sz="2100" b="0" dirty="0">
                <a:ea typeface="標楷體" panose="03000509000000000000" pitchFamily="65" charset="-120"/>
              </a:rPr>
              <a:t>等數字時，</a:t>
            </a:r>
            <a:r>
              <a:rPr lang="zh-TW" altLang="en-US" sz="21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請注意合理性與前後一致性</a:t>
            </a:r>
            <a:r>
              <a:rPr lang="zh-TW" altLang="en-US" sz="2100" dirty="0">
                <a:ea typeface="標楷體" panose="03000509000000000000" pitchFamily="65" charset="-120"/>
              </a:rPr>
              <a:t>。</a:t>
            </a:r>
          </a:p>
          <a:p>
            <a:pPr eaLnBrk="1" hangingPunct="1"/>
            <a:r>
              <a:rPr lang="zh-TW" altLang="en-US" sz="2100" b="0" dirty="0">
                <a:ea typeface="標楷體" panose="03000509000000000000" pitchFamily="65" charset="-120"/>
              </a:rPr>
              <a:t>研究之進度與發現請更新至最近之情形</a:t>
            </a:r>
            <a:r>
              <a:rPr lang="en-US" altLang="zh-TW" sz="21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1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本次計畫查證期間</a:t>
            </a:r>
            <a:r>
              <a:rPr lang="en-US" altLang="zh-TW" sz="21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en-US" sz="21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  <a:r>
              <a:rPr lang="zh-TW" altLang="en-US" sz="2100" b="0" dirty="0">
                <a:ea typeface="標楷體" panose="03000509000000000000" pitchFamily="65" charset="-120"/>
              </a:rPr>
              <a:t>以利審查委員了解計畫最新情形。</a:t>
            </a:r>
          </a:p>
          <a:p>
            <a:pPr eaLnBrk="1" hangingPunct="1"/>
            <a:r>
              <a:rPr lang="zh-TW" altLang="en-US" sz="2100" b="0" dirty="0">
                <a:ea typeface="標楷體" panose="03000509000000000000" pitchFamily="65" charset="-120"/>
              </a:rPr>
              <a:t>雖表格所需資訊皆須提供，但因口頭簡報時間有限，會議中請擇要簡報，惟每頁重點</a:t>
            </a:r>
            <a:r>
              <a:rPr lang="zh-TW" altLang="en-US" sz="2100" dirty="0">
                <a:solidFill>
                  <a:srgbClr val="FF0000"/>
                </a:solidFill>
                <a:ea typeface="標楷體" panose="03000509000000000000" pitchFamily="65" charset="-120"/>
              </a:rPr>
              <a:t>務</a:t>
            </a:r>
            <a:r>
              <a:rPr lang="zh-TW" altLang="en-US" sz="21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必口頭說明</a:t>
            </a:r>
            <a:r>
              <a:rPr lang="zh-TW" altLang="en-US" sz="2100" dirty="0">
                <a:ea typeface="標楷體" panose="03000509000000000000" pitchFamily="65" charset="-120"/>
              </a:rPr>
              <a:t>，</a:t>
            </a:r>
            <a:r>
              <a:rPr lang="zh-TW" altLang="en-US" sz="2100" b="0" dirty="0">
                <a:ea typeface="標楷體" panose="03000509000000000000" pitchFamily="65" charset="-120"/>
              </a:rPr>
              <a:t>請勿略過。</a:t>
            </a:r>
          </a:p>
          <a:p>
            <a:pPr eaLnBrk="1" hangingPunct="1"/>
            <a:r>
              <a:rPr lang="zh-TW" altLang="en-US" sz="21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各頁（含本頁）之</a:t>
            </a:r>
            <a:r>
              <a:rPr lang="zh-TW" altLang="en-US" sz="21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填寫說明請於製作時刪除</a:t>
            </a:r>
            <a:r>
              <a:rPr lang="zh-TW" altLang="en-US" sz="2100" b="0" dirty="0">
                <a:ea typeface="標楷體" panose="03000509000000000000" pitchFamily="65" charset="-120"/>
              </a:rPr>
              <a:t>，勿置於已完成之簡報檔案及紙本上。</a:t>
            </a:r>
            <a:endParaRPr lang="en-US" altLang="zh-TW" sz="2100" b="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100" b="0" dirty="0">
                <a:ea typeface="標楷體" panose="03000509000000000000" pitchFamily="65" charset="-120"/>
              </a:rPr>
              <a:t>除本期中查證簡報外，須請另提供一份</a:t>
            </a:r>
            <a:r>
              <a:rPr lang="zh-TW" altLang="en-US" sz="2100" dirty="0">
                <a:ea typeface="標楷體" panose="03000509000000000000" pitchFamily="65" charset="-120"/>
              </a:rPr>
              <a:t>內容完備且扼要</a:t>
            </a:r>
            <a:r>
              <a:rPr lang="zh-TW" altLang="en-US" sz="2100" b="0" dirty="0">
                <a:ea typeface="標楷體" panose="03000509000000000000" pitchFamily="65" charset="-120"/>
              </a:rPr>
              <a:t>之</a:t>
            </a:r>
            <a:r>
              <a:rPr lang="zh-TW" altLang="en-US" sz="2100" dirty="0">
                <a:solidFill>
                  <a:srgbClr val="FF0000"/>
                </a:solidFill>
                <a:ea typeface="標楷體" panose="03000509000000000000" pitchFamily="65" charset="-120"/>
              </a:rPr>
              <a:t>新創公司</a:t>
            </a:r>
            <a:r>
              <a:rPr lang="en-US" altLang="zh-TW" sz="2100" dirty="0">
                <a:solidFill>
                  <a:srgbClr val="FF0000"/>
                </a:solidFill>
                <a:ea typeface="標楷體" panose="03000509000000000000" pitchFamily="65" charset="-120"/>
              </a:rPr>
              <a:t>Business Plan</a:t>
            </a:r>
            <a:r>
              <a:rPr lang="zh-TW" altLang="en-US" sz="2100" dirty="0">
                <a:solidFill>
                  <a:srgbClr val="FF0000"/>
                </a:solidFill>
                <a:ea typeface="標楷體" panose="03000509000000000000" pitchFamily="65" charset="-120"/>
              </a:rPr>
              <a:t>（</a:t>
            </a:r>
            <a:r>
              <a:rPr lang="en-US" altLang="zh-TW" sz="2100" dirty="0">
                <a:solidFill>
                  <a:srgbClr val="FF0000"/>
                </a:solidFill>
                <a:ea typeface="標楷體" panose="03000509000000000000" pitchFamily="65" charset="-120"/>
              </a:rPr>
              <a:t>BP</a:t>
            </a:r>
            <a:r>
              <a:rPr lang="zh-TW" altLang="en-US" sz="2100" dirty="0">
                <a:solidFill>
                  <a:srgbClr val="FF0000"/>
                </a:solidFill>
                <a:ea typeface="標楷體" panose="03000509000000000000" pitchFamily="65" charset="-120"/>
              </a:rPr>
              <a:t>）簡報</a:t>
            </a:r>
            <a:r>
              <a:rPr lang="zh-TW" altLang="en-US" sz="2100" dirty="0">
                <a:ea typeface="標楷體" panose="03000509000000000000" pitchFamily="65" charset="-120"/>
              </a:rPr>
              <a:t>，並於會議中報告。（皆請於會前繳交）</a:t>
            </a:r>
            <a:endParaRPr lang="zh-TW" altLang="en-US" sz="2100" b="0" dirty="0">
              <a:ea typeface="標楷體" panose="03000509000000000000" pitchFamily="65" charset="-120"/>
            </a:endParaRPr>
          </a:p>
          <a:p>
            <a:pPr eaLnBrk="1" hangingPunct="1"/>
            <a:endParaRPr lang="en-US" altLang="zh-TW" dirty="0">
              <a:solidFill>
                <a:srgbClr val="0000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投影片編號版面配置區 1">
            <a:extLst>
              <a:ext uri="{FF2B5EF4-FFF2-40B4-BE49-F238E27FC236}">
                <a16:creationId xmlns:a16="http://schemas.microsoft.com/office/drawing/2014/main" id="{E43F4D17-D906-4474-09A7-3AFFDE5F324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C93E824-5DA7-49DB-AA4A-D7E6DBAC8E3E}" type="slidenum">
              <a:rPr lang="zh-TW" altLang="en-US" sz="1400" smtClean="0"/>
              <a:pPr/>
              <a:t>9</a:t>
            </a:fld>
            <a:endParaRPr lang="en-US" altLang="zh-TW" sz="1400"/>
          </a:p>
        </p:txBody>
      </p:sp>
      <p:sp>
        <p:nvSpPr>
          <p:cNvPr id="16387" name="Rectangle 3" descr="信紙">
            <a:extLst>
              <a:ext uri="{FF2B5EF4-FFF2-40B4-BE49-F238E27FC236}">
                <a16:creationId xmlns:a16="http://schemas.microsoft.com/office/drawing/2014/main" id="{72CE4970-3DC2-1519-0F21-4497C41F98A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243473" y="1050131"/>
            <a:ext cx="8364538" cy="4757737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本項應由計畫所設定之新創公司</a:t>
            </a:r>
            <a:r>
              <a:rPr kumimoji="1"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CEO/COO</a:t>
            </a: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進行報告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請說明下期新創事業</a:t>
            </a:r>
            <a:r>
              <a:rPr kumimoji="1"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新公司</a:t>
            </a:r>
            <a:r>
              <a:rPr kumimoji="1"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之建置進度</a:t>
            </a:r>
            <a:r>
              <a:rPr kumimoji="1"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含人力、組織、資金、設施、財務預測、股權結構、投資意向書</a:t>
            </a:r>
            <a:r>
              <a:rPr kumimoji="1"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促新創</a:t>
            </a:r>
            <a:r>
              <a:rPr kumimoji="1"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、目標客群及關鍵客戶</a:t>
            </a:r>
            <a:r>
              <a:rPr kumimoji="1"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等，可自行添加呈現重要項目</a:t>
            </a:r>
            <a:r>
              <a:rPr kumimoji="1"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kumimoji="1" lang="zh-TW" altLang="en-US" sz="2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3C1CADD7-A133-4C10-5000-EB0086D83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430212"/>
            <a:ext cx="4762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6.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次</a:t>
            </a:r>
            <a:r>
              <a:rPr lang="zh-TW" altLang="en-US" sz="2800" b="1" dirty="0">
                <a:ea typeface="標楷體" panose="03000509000000000000" pitchFamily="65" charset="-120"/>
              </a:rPr>
              <a:t>期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新創事業進度規劃說明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投影片編號版面配置區 1">
            <a:extLst>
              <a:ext uri="{FF2B5EF4-FFF2-40B4-BE49-F238E27FC236}">
                <a16:creationId xmlns:a16="http://schemas.microsoft.com/office/drawing/2014/main" id="{4A189E70-05A6-E569-7115-52629D76BEC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FC98F3B-9B70-4558-ADEC-981000E51654}" type="slidenum">
              <a:rPr lang="zh-TW" altLang="en-US" sz="1400" smtClean="0"/>
              <a:pPr/>
              <a:t>10</a:t>
            </a:fld>
            <a:endParaRPr lang="en-US" altLang="zh-TW" sz="140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B0FEF3A-6BC9-224E-599D-A21599BBD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79377" y="2539492"/>
            <a:ext cx="4985246" cy="132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TW" altLang="en-US" sz="4000" b="1" dirty="0">
                <a:ea typeface="標楷體" panose="03000509000000000000" pitchFamily="65" charset="-120"/>
              </a:rPr>
              <a:t>人力、經費運用情形</a:t>
            </a:r>
            <a:br>
              <a:rPr lang="en-US" altLang="zh-TW" sz="4000" b="1" dirty="0">
                <a:ea typeface="標楷體" panose="03000509000000000000" pitchFamily="65" charset="-120"/>
              </a:rPr>
            </a:b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自○年○月○日至○年○月○日止</a:t>
            </a:r>
            <a:endParaRPr lang="zh-TW" altLang="en-US" sz="2400" b="1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16" name="投影片編號版面配置區 1">
            <a:extLst>
              <a:ext uri="{FF2B5EF4-FFF2-40B4-BE49-F238E27FC236}">
                <a16:creationId xmlns:a16="http://schemas.microsoft.com/office/drawing/2014/main" id="{0E3537F4-21B8-C761-DA7C-5EA94F04851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D893337-9F07-43F9-8000-52D17BDB4707}" type="slidenum">
              <a:rPr lang="zh-TW" altLang="en-US" sz="1400" smtClean="0"/>
              <a:pPr/>
              <a:t>11</a:t>
            </a:fld>
            <a:endParaRPr lang="en-US" altLang="zh-TW" sz="1400"/>
          </a:p>
        </p:txBody>
      </p:sp>
      <p:sp>
        <p:nvSpPr>
          <p:cNvPr id="18434" name="Rectangle 109" descr="信紙">
            <a:extLst>
              <a:ext uri="{FF2B5EF4-FFF2-40B4-BE49-F238E27FC236}">
                <a16:creationId xmlns:a16="http://schemas.microsoft.com/office/drawing/2014/main" id="{95E79FCB-1185-AD03-7082-7040A9AEA6B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422524" y="5431577"/>
            <a:ext cx="8064500" cy="106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kumimoji="1" lang="zh-TW" altLang="en-US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就本年實際人年與全年</a:t>
            </a:r>
            <a:r>
              <a:rPr lang="zh-TW" altLang="en-US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預估顯著差異處</a:t>
            </a:r>
            <a:r>
              <a:rPr lang="en-US" altLang="zh-TW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相距</a:t>
            </a:r>
            <a:r>
              <a:rPr lang="en-US" altLang="zh-TW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50%</a:t>
            </a:r>
            <a:r>
              <a:rPr lang="zh-TW" altLang="en-US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過大時</a:t>
            </a:r>
            <a:r>
              <a:rPr lang="en-US" altLang="zh-TW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口頭或文字說明。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8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除量的指標外，亦可說明人力結構與素質對計畫有益或有困難之處。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若無重要差異，可略過口頭簡報。</a:t>
            </a:r>
          </a:p>
        </p:txBody>
      </p:sp>
      <p:sp>
        <p:nvSpPr>
          <p:cNvPr id="18435" name="Rectangle 4">
            <a:extLst>
              <a:ext uri="{FF2B5EF4-FFF2-40B4-BE49-F238E27FC236}">
                <a16:creationId xmlns:a16="http://schemas.microsoft.com/office/drawing/2014/main" id="{015AD6DD-B6C7-8CBF-7F17-E8D8E4509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36" name="Rectangle 5">
            <a:extLst>
              <a:ext uri="{FF2B5EF4-FFF2-40B4-BE49-F238E27FC236}">
                <a16:creationId xmlns:a16="http://schemas.microsoft.com/office/drawing/2014/main" id="{2C7F9839-807B-FC1E-3E46-D1916462C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345573"/>
            <a:ext cx="4557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7.</a:t>
            </a:r>
            <a:r>
              <a:rPr lang="zh-TW" altLang="en-US" sz="2800" b="1" dirty="0">
                <a:ea typeface="標楷體" panose="03000509000000000000" pitchFamily="65" charset="-120"/>
              </a:rPr>
              <a:t>本期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人力運用情形</a:t>
            </a:r>
            <a:r>
              <a:rPr lang="zh-TW" altLang="en-US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（學校）</a:t>
            </a:r>
          </a:p>
        </p:txBody>
      </p:sp>
      <p:graphicFrame>
        <p:nvGraphicFramePr>
          <p:cNvPr id="161973" name="Group 181">
            <a:extLst>
              <a:ext uri="{FF2B5EF4-FFF2-40B4-BE49-F238E27FC236}">
                <a16:creationId xmlns:a16="http://schemas.microsoft.com/office/drawing/2014/main" id="{E01F1CBD-2250-3BBB-2202-2C4884DE7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547998"/>
              </p:ext>
            </p:extLst>
          </p:nvPr>
        </p:nvGraphicFramePr>
        <p:xfrm>
          <a:off x="442255" y="1093742"/>
          <a:ext cx="8227742" cy="1828800"/>
        </p:xfrm>
        <a:graphic>
          <a:graphicData uri="http://schemas.openxmlformats.org/drawingml/2006/table">
            <a:tbl>
              <a:tblPr/>
              <a:tblGrid>
                <a:gridCol w="2388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3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0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4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9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本年度預估人年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本年度實際人年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(B)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達成率</a:t>
                      </a: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%(B/A)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研究員級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副研究員級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助理研究員級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研究助理（含）以下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總計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61974" name="Group 182">
            <a:extLst>
              <a:ext uri="{FF2B5EF4-FFF2-40B4-BE49-F238E27FC236}">
                <a16:creationId xmlns:a16="http://schemas.microsoft.com/office/drawing/2014/main" id="{884B5209-6E1E-E1CF-7524-E0A77B49B6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139468"/>
              </p:ext>
            </p:extLst>
          </p:nvPr>
        </p:nvGraphicFramePr>
        <p:xfrm>
          <a:off x="442255" y="3070517"/>
          <a:ext cx="8259490" cy="2302699"/>
        </p:xfrm>
        <a:graphic>
          <a:graphicData uri="http://schemas.openxmlformats.org/drawingml/2006/table">
            <a:tbl>
              <a:tblPr/>
              <a:tblGrid>
                <a:gridCol w="2398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9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0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本年度預估人年</a:t>
                      </a: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(A)</a:t>
                      </a:r>
                      <a:endParaRPr kumimoji="0" lang="en-US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本年度實際人年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(B)</a:t>
                      </a: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達成率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%(B/A)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博士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碩士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學士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專科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總計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05" name="投影片編號版面配置區 1">
            <a:extLst>
              <a:ext uri="{FF2B5EF4-FFF2-40B4-BE49-F238E27FC236}">
                <a16:creationId xmlns:a16="http://schemas.microsoft.com/office/drawing/2014/main" id="{C0AF40CF-0D71-6379-E4F1-45032264484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B078E6F-DB94-43A9-AF6F-EF4C41D513FB}" type="slidenum">
              <a:rPr lang="zh-TW" altLang="en-US" sz="1400" smtClean="0"/>
              <a:pPr/>
              <a:t>12</a:t>
            </a:fld>
            <a:endParaRPr lang="en-US" altLang="zh-TW" sz="1400"/>
          </a:p>
        </p:txBody>
      </p:sp>
      <p:sp>
        <p:nvSpPr>
          <p:cNvPr id="19458" name="Rectangle 109" descr="信紙">
            <a:extLst>
              <a:ext uri="{FF2B5EF4-FFF2-40B4-BE49-F238E27FC236}">
                <a16:creationId xmlns:a16="http://schemas.microsoft.com/office/drawing/2014/main" id="{C02C0D5A-33F7-0CF7-833B-53699F5C0C0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119856" y="3638101"/>
            <a:ext cx="8364538" cy="192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請就本期實際人年與全年預估顯著差異處</a:t>
            </a:r>
            <a:r>
              <a:rPr lang="en-US" altLang="zh-TW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相距</a:t>
            </a:r>
            <a:r>
              <a:rPr lang="en-US" altLang="zh-TW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50%</a:t>
            </a: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過大時</a:t>
            </a:r>
            <a:r>
              <a:rPr lang="en-US" altLang="zh-TW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口頭或文字說明。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除量的指標外，亦可說明人力結構與素質對計畫有益或有困難之處。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若無重要差異，可略過口頭簡報。</a:t>
            </a:r>
          </a:p>
        </p:txBody>
      </p:sp>
      <p:sp>
        <p:nvSpPr>
          <p:cNvPr id="19459" name="Rectangle 4">
            <a:extLst>
              <a:ext uri="{FF2B5EF4-FFF2-40B4-BE49-F238E27FC236}">
                <a16:creationId xmlns:a16="http://schemas.microsoft.com/office/drawing/2014/main" id="{22877749-D33A-45EA-D531-FD846E80A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9460" name="Rectangle 5">
            <a:extLst>
              <a:ext uri="{FF2B5EF4-FFF2-40B4-BE49-F238E27FC236}">
                <a16:creationId xmlns:a16="http://schemas.microsoft.com/office/drawing/2014/main" id="{B8AEFF98-F91D-B00B-2C6F-3CFCBD8C8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56" y="409576"/>
            <a:ext cx="866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7.</a:t>
            </a:r>
            <a:r>
              <a:rPr lang="zh-TW" altLang="en-US" sz="2800" b="1" dirty="0">
                <a:ea typeface="標楷體" panose="03000509000000000000" pitchFamily="65" charset="-120"/>
              </a:rPr>
              <a:t>本期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人力運用情形</a:t>
            </a:r>
            <a:r>
              <a:rPr lang="zh-TW" altLang="en-US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（共同執行單位</a:t>
            </a:r>
            <a:r>
              <a:rPr lang="en-US" altLang="zh-TW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○○公司</a:t>
            </a:r>
            <a:r>
              <a:rPr lang="zh-TW" altLang="en-US" sz="20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，育新創適用</a:t>
            </a:r>
            <a:r>
              <a:rPr lang="zh-TW" altLang="en-US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）</a:t>
            </a:r>
          </a:p>
        </p:txBody>
      </p:sp>
      <p:graphicFrame>
        <p:nvGraphicFramePr>
          <p:cNvPr id="161973" name="Group 181">
            <a:extLst>
              <a:ext uri="{FF2B5EF4-FFF2-40B4-BE49-F238E27FC236}">
                <a16:creationId xmlns:a16="http://schemas.microsoft.com/office/drawing/2014/main" id="{C976BE1E-B81D-4805-2811-2BFC2CC10D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497338"/>
              </p:ext>
            </p:extLst>
          </p:nvPr>
        </p:nvGraphicFramePr>
        <p:xfrm>
          <a:off x="328612" y="1399478"/>
          <a:ext cx="8243888" cy="2029524"/>
        </p:xfrm>
        <a:graphic>
          <a:graphicData uri="http://schemas.openxmlformats.org/drawingml/2006/table">
            <a:tbl>
              <a:tblPr/>
              <a:tblGrid>
                <a:gridCol w="119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6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7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5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75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8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職稱</a:t>
                      </a: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姓名</a:t>
                      </a: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本年度預估人年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本年度實際人年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(B)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達成率</a:t>
                      </a: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%(B/A)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22F0047A-7174-3462-8B99-3741DE90B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898AB65D-2FB1-C44E-2713-A8F33F6CD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407" y="621234"/>
            <a:ext cx="7532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8.</a:t>
            </a:r>
            <a:r>
              <a:rPr lang="zh-TW" altLang="en-US" sz="2800" b="1">
                <a:ea typeface="標楷體" panose="03000509000000000000" pitchFamily="65" charset="-120"/>
              </a:rPr>
              <a:t>本期</a:t>
            </a:r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經費運用情形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(○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年○月○日至○年○月○日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en-US" b="1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graphicFrame>
        <p:nvGraphicFramePr>
          <p:cNvPr id="162916" name="Group 100">
            <a:extLst>
              <a:ext uri="{FF2B5EF4-FFF2-40B4-BE49-F238E27FC236}">
                <a16:creationId xmlns:a16="http://schemas.microsoft.com/office/drawing/2014/main" id="{4E27CA46-F262-C25B-6352-7C5C1DF61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994404"/>
              </p:ext>
            </p:extLst>
          </p:nvPr>
        </p:nvGraphicFramePr>
        <p:xfrm>
          <a:off x="180975" y="1770685"/>
          <a:ext cx="8786814" cy="3971922"/>
        </p:xfrm>
        <a:graphic>
          <a:graphicData uri="http://schemas.openxmlformats.org/drawingml/2006/table">
            <a:tbl>
              <a:tblPr/>
              <a:tblGrid>
                <a:gridCol w="1332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4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4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4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784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標楷體" pitchFamily="65" charset="-120"/>
                        </a:rPr>
                        <a:t>學校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科目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累計撥款數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(1)</a:t>
                      </a: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累計支用數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(2)</a:t>
                      </a:r>
                      <a:endParaRPr kumimoji="0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應付款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(3)</a:t>
                      </a: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合計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(4)=(2)+(3)</a:t>
                      </a: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執行率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(4)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／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(1)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人事費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旅運費</a:t>
                      </a: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材料費</a:t>
                      </a: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維護費</a:t>
                      </a: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業務費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設備使用費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管理費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總計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568" name="Text Box 88">
            <a:extLst>
              <a:ext uri="{FF2B5EF4-FFF2-40B4-BE49-F238E27FC236}">
                <a16:creationId xmlns:a16="http://schemas.microsoft.com/office/drawing/2014/main" id="{961F6D7F-885C-7F97-FF34-C9C432613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1413" y="1355022"/>
            <a:ext cx="1366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1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單位</a:t>
            </a:r>
            <a:r>
              <a:rPr lang="en-US" altLang="zh-TW" sz="1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en-US" sz="1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仟元</a:t>
            </a:r>
          </a:p>
        </p:txBody>
      </p:sp>
      <p:sp>
        <p:nvSpPr>
          <p:cNvPr id="20569" name="投影片編號版面配置區 1">
            <a:extLst>
              <a:ext uri="{FF2B5EF4-FFF2-40B4-BE49-F238E27FC236}">
                <a16:creationId xmlns:a16="http://schemas.microsoft.com/office/drawing/2014/main" id="{359BD457-C299-CE17-D03E-993CD07CC69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7842FEA-3711-4992-AAFC-F73CE6F3BAD8}" type="slidenum">
              <a:rPr lang="zh-TW" altLang="en-US" sz="1400" smtClean="0"/>
              <a:pPr/>
              <a:t>13</a:t>
            </a:fld>
            <a:endParaRPr lang="en-US" altLang="zh-TW" sz="1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>
            <a:extLst>
              <a:ext uri="{FF2B5EF4-FFF2-40B4-BE49-F238E27FC236}">
                <a16:creationId xmlns:a16="http://schemas.microsoft.com/office/drawing/2014/main" id="{8F616AAD-F39B-8231-E347-BA1378426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1507" name="Rectangle 5">
            <a:extLst>
              <a:ext uri="{FF2B5EF4-FFF2-40B4-BE49-F238E27FC236}">
                <a16:creationId xmlns:a16="http://schemas.microsoft.com/office/drawing/2014/main" id="{C24FD2F8-88C6-9B13-3A88-5846FD1DF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46" y="673100"/>
            <a:ext cx="8815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8.</a:t>
            </a:r>
            <a:r>
              <a:rPr lang="zh-TW" altLang="en-US" sz="2800" b="1" dirty="0">
                <a:ea typeface="標楷體" panose="03000509000000000000" pitchFamily="65" charset="-120"/>
              </a:rPr>
              <a:t>本期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經費運用情形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(○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年○月○日至○年○月○日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en-US" altLang="zh-TW" sz="1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育新創適用</a:t>
            </a:r>
            <a:r>
              <a:rPr lang="en-US" altLang="zh-TW" sz="1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en-US" sz="1800" b="1" dirty="0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graphicFrame>
        <p:nvGraphicFramePr>
          <p:cNvPr id="162916" name="Group 100">
            <a:extLst>
              <a:ext uri="{FF2B5EF4-FFF2-40B4-BE49-F238E27FC236}">
                <a16:creationId xmlns:a16="http://schemas.microsoft.com/office/drawing/2014/main" id="{62E26833-BD8D-5160-FD41-50A2BBE85599}"/>
              </a:ext>
            </a:extLst>
          </p:cNvPr>
          <p:cNvGraphicFramePr>
            <a:graphicFrameLocks noGrp="1"/>
          </p:cNvGraphicFramePr>
          <p:nvPr/>
        </p:nvGraphicFramePr>
        <p:xfrm>
          <a:off x="214313" y="1778000"/>
          <a:ext cx="8786814" cy="3602040"/>
        </p:xfrm>
        <a:graphic>
          <a:graphicData uri="http://schemas.openxmlformats.org/drawingml/2006/table">
            <a:tbl>
              <a:tblPr/>
              <a:tblGrid>
                <a:gridCol w="1332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4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4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4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782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標楷體" pitchFamily="65" charset="-120"/>
                        </a:rPr>
                        <a:t>共同執行單位</a:t>
                      </a:r>
                      <a:r>
                        <a:rPr lang="en-US" altLang="zh-TW" sz="18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</a:rPr>
                        <a:t>○○公司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8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科目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累計預算數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(1)</a:t>
                      </a: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累計支用數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(2)</a:t>
                      </a:r>
                      <a:endParaRPr kumimoji="0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應付款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(3)</a:t>
                      </a: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合計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(4)=(2)+(3)</a:t>
                      </a: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執行率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(4)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／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(1)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人事費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旅運費</a:t>
                      </a: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材料費</a:t>
                      </a: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維護費</a:t>
                      </a: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業務費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設備使用費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總計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584" name="Text Box 88">
            <a:extLst>
              <a:ext uri="{FF2B5EF4-FFF2-40B4-BE49-F238E27FC236}">
                <a16:creationId xmlns:a16="http://schemas.microsoft.com/office/drawing/2014/main" id="{7FFE3364-534D-500F-0A1A-980F22586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2538" y="1408113"/>
            <a:ext cx="13668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1800" b="1">
                <a:latin typeface="Times New Roman" panose="02020603050405020304" pitchFamily="18" charset="0"/>
                <a:ea typeface="標楷體" panose="03000509000000000000" pitchFamily="65" charset="-120"/>
              </a:rPr>
              <a:t>單位</a:t>
            </a:r>
            <a:r>
              <a:rPr lang="en-US" altLang="zh-TW" sz="1800" b="1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en-US" sz="1800" b="1">
                <a:latin typeface="Times New Roman" panose="02020603050405020304" pitchFamily="18" charset="0"/>
                <a:ea typeface="標楷體" panose="03000509000000000000" pitchFamily="65" charset="-120"/>
              </a:rPr>
              <a:t>仟元</a:t>
            </a:r>
          </a:p>
        </p:txBody>
      </p:sp>
      <p:sp>
        <p:nvSpPr>
          <p:cNvPr id="7" name="Rectangle 109" descr="信紙">
            <a:extLst>
              <a:ext uri="{FF2B5EF4-FFF2-40B4-BE49-F238E27FC236}">
                <a16:creationId xmlns:a16="http://schemas.microsoft.com/office/drawing/2014/main" id="{23BB9770-4645-28F4-3058-08D08CBD3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5457825"/>
            <a:ext cx="8715375" cy="1571625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kumimoji="0" lang="zh-TW" altLang="en-US" sz="2200" kern="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1586" name="投影片編號版面配置區 1">
            <a:extLst>
              <a:ext uri="{FF2B5EF4-FFF2-40B4-BE49-F238E27FC236}">
                <a16:creationId xmlns:a16="http://schemas.microsoft.com/office/drawing/2014/main" id="{B27B4A1F-C9D8-9261-620A-2B3ADC6B1F9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25CBA87-A4AC-4463-B702-6FC6C26058C6}" type="slidenum">
              <a:rPr lang="zh-TW" altLang="en-US" sz="1400" smtClean="0"/>
              <a:pPr/>
              <a:t>14</a:t>
            </a:fld>
            <a:endParaRPr lang="en-US" altLang="zh-TW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9">
            <a:extLst>
              <a:ext uri="{FF2B5EF4-FFF2-40B4-BE49-F238E27FC236}">
                <a16:creationId xmlns:a16="http://schemas.microsoft.com/office/drawing/2014/main" id="{EB7BFEF8-9B9D-0A0F-92CA-EFBE60254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24175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4000" b="1">
                <a:solidFill>
                  <a:schemeClr val="tx2"/>
                </a:solidFill>
                <a:latin typeface="細明體" panose="02020509000000000000" pitchFamily="49" charset="-120"/>
                <a:ea typeface="標楷體" panose="03000509000000000000" pitchFamily="65" charset="-120"/>
              </a:rPr>
              <a:t>檢討、因應與建議</a:t>
            </a:r>
          </a:p>
        </p:txBody>
      </p:sp>
      <p:sp>
        <p:nvSpPr>
          <p:cNvPr id="22531" name="投影片編號版面配置區 1">
            <a:extLst>
              <a:ext uri="{FF2B5EF4-FFF2-40B4-BE49-F238E27FC236}">
                <a16:creationId xmlns:a16="http://schemas.microsoft.com/office/drawing/2014/main" id="{00476129-FB88-9EB3-535A-62D45A60CE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A2C04D8-2F8F-42A5-A5BD-79011B0429A6}" type="slidenum">
              <a:rPr lang="zh-TW" altLang="en-US" sz="1400" smtClean="0"/>
              <a:pPr/>
              <a:t>15</a:t>
            </a:fld>
            <a:endParaRPr lang="en-US" altLang="zh-TW"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5" name="投影片編號版面配置區 1">
            <a:extLst>
              <a:ext uri="{FF2B5EF4-FFF2-40B4-BE49-F238E27FC236}">
                <a16:creationId xmlns:a16="http://schemas.microsoft.com/office/drawing/2014/main" id="{967FD956-F2EE-59E6-6052-4ACD304419A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9735258-8ED0-4768-84D5-A2A80A4FAA0F}" type="slidenum">
              <a:rPr lang="zh-TW" altLang="en-US" sz="1400" smtClean="0"/>
              <a:pPr/>
              <a:t>16</a:t>
            </a:fld>
            <a:endParaRPr lang="en-US" altLang="zh-TW" sz="1400"/>
          </a:p>
        </p:txBody>
      </p:sp>
      <p:sp>
        <p:nvSpPr>
          <p:cNvPr id="23554" name="Rectangle 34" descr="信紙">
            <a:extLst>
              <a:ext uri="{FF2B5EF4-FFF2-40B4-BE49-F238E27FC236}">
                <a16:creationId xmlns:a16="http://schemas.microsoft.com/office/drawing/2014/main" id="{E7121F9A-DF04-200A-CDDB-B9524576097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0" y="4879975"/>
            <a:ext cx="8364538" cy="120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若因執行狀況調整擬規劃申請重大變更者，可於此處說明欲變更之項目及原因，及變更後之內容。（可先與科專辦公室溝通其計畫規範之妥適性。）</a:t>
            </a: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BC8C1A58-78F4-4DDE-F8CC-9993D6A56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3556" name="Rectangle 6">
            <a:extLst>
              <a:ext uri="{FF2B5EF4-FFF2-40B4-BE49-F238E27FC236}">
                <a16:creationId xmlns:a16="http://schemas.microsoft.com/office/drawing/2014/main" id="{5CA80ADA-01DE-9AD9-83BC-909E09261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173" y="567158"/>
            <a:ext cx="4403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9.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本期計畫執行檢討分析表</a:t>
            </a:r>
          </a:p>
        </p:txBody>
      </p:sp>
      <p:graphicFrame>
        <p:nvGraphicFramePr>
          <p:cNvPr id="166944" name="Group 32">
            <a:extLst>
              <a:ext uri="{FF2B5EF4-FFF2-40B4-BE49-F238E27FC236}">
                <a16:creationId xmlns:a16="http://schemas.microsoft.com/office/drawing/2014/main" id="{93A560B5-73B8-55FF-E9CF-EC307C08F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213332"/>
              </p:ext>
            </p:extLst>
          </p:nvPr>
        </p:nvGraphicFramePr>
        <p:xfrm>
          <a:off x="378698" y="1196752"/>
          <a:ext cx="8280400" cy="3559175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7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68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5486400" algn="r"/>
                        </a:tabLst>
                      </a:pPr>
                      <a:r>
                        <a:rPr kumimoji="0" lang="zh-TW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類別</a:t>
                      </a:r>
                      <a:endParaRPr kumimoji="0" lang="zh-TW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33" marB="4573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5486400" algn="r"/>
                        </a:tabLst>
                      </a:pPr>
                      <a:r>
                        <a:rPr kumimoji="0" lang="zh-TW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說明</a:t>
                      </a:r>
                      <a:endParaRPr kumimoji="0" lang="zh-TW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5486400" algn="r"/>
                        </a:tabLst>
                      </a:pPr>
                      <a:r>
                        <a:rPr kumimoji="0" lang="zh-TW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因應措施</a:t>
                      </a:r>
                      <a:r>
                        <a:rPr kumimoji="0" lang="en-US" altLang="zh-TW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建議</a:t>
                      </a:r>
                      <a:endParaRPr kumimoji="0" lang="zh-TW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14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5486400" algn="r"/>
                        </a:tabLst>
                      </a:pPr>
                      <a:r>
                        <a:rPr kumimoji="0" lang="zh-TW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執行差異</a:t>
                      </a:r>
                    </a:p>
                  </a:txBody>
                  <a:tcPr marT="45733" marB="4573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5486400" algn="r"/>
                        </a:tabLst>
                      </a:pPr>
                      <a:endParaRPr kumimoji="0" lang="zh-TW" altLang="zh-TW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5486400" algn="r"/>
                        </a:tabLst>
                      </a:pPr>
                      <a:endParaRPr kumimoji="0" lang="zh-TW" altLang="zh-TW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08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5486400" algn="r"/>
                        </a:tabLst>
                      </a:pPr>
                      <a:r>
                        <a:rPr kumimoji="0" lang="zh-TW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預計變更</a:t>
                      </a:r>
                    </a:p>
                  </a:txBody>
                  <a:tcPr marT="45733" marB="4573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5486400" algn="r"/>
                        </a:tabLst>
                      </a:pPr>
                      <a:endParaRPr kumimoji="0" lang="zh-TW" altLang="zh-TW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5486400" algn="r"/>
                        </a:tabLst>
                      </a:pPr>
                      <a:endParaRPr kumimoji="0" lang="zh-TW" altLang="zh-TW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文字版面配置區 2">
            <a:extLst>
              <a:ext uri="{FF2B5EF4-FFF2-40B4-BE49-F238E27FC236}">
                <a16:creationId xmlns:a16="http://schemas.microsoft.com/office/drawing/2014/main" id="{B8814DDF-3F18-A86C-8B18-1AE953739C7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3660775" y="2968625"/>
            <a:ext cx="1822450" cy="92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投影片編號版面配置區 2">
            <a:extLst>
              <a:ext uri="{FF2B5EF4-FFF2-40B4-BE49-F238E27FC236}">
                <a16:creationId xmlns:a16="http://schemas.microsoft.com/office/drawing/2014/main" id="{74FB2C35-0476-7BD3-1834-C59890C34A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455613" indent="158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912813" indent="158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370013" indent="158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827213" indent="158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192C93BC-F4E1-4434-BA62-6269B8EF9D82}" type="slidenum">
              <a:rPr lang="en-US" altLang="zh-TW" sz="1200"/>
              <a:pPr algn="r" eaLnBrk="1" hangingPunct="1"/>
              <a:t>18</a:t>
            </a:fld>
            <a:endParaRPr lang="en-US" altLang="zh-TW" sz="120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F883A313-08F9-EF44-4A11-F63C0DFF8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2" y="178061"/>
            <a:ext cx="8369300" cy="88950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zh-TW" altLang="en-US" sz="2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○○○○大學</a:t>
            </a:r>
            <a:br>
              <a:rPr lang="en-US" altLang="zh-TW" sz="2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○○○○○○○○○○○○○○計畫</a:t>
            </a:r>
            <a:r>
              <a:rPr lang="en-US" altLang="zh-TW" sz="2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促</a:t>
            </a:r>
            <a:r>
              <a:rPr lang="en-US" altLang="zh-TW" sz="2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育新創</a:t>
            </a:r>
            <a:r>
              <a:rPr lang="en-US" altLang="zh-TW" sz="2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altLang="zh-TW" sz="2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1400" dirty="0">
              <a:latin typeface="+mn-ea"/>
              <a:ea typeface="+mn-ea"/>
            </a:endParaRPr>
          </a:p>
        </p:txBody>
      </p:sp>
      <p:sp>
        <p:nvSpPr>
          <p:cNvPr id="41988" name="文字方塊 4">
            <a:extLst>
              <a:ext uri="{FF2B5EF4-FFF2-40B4-BE49-F238E27FC236}">
                <a16:creationId xmlns:a16="http://schemas.microsoft.com/office/drawing/2014/main" id="{BC7B8296-05F9-5DDF-E099-4C86F890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1713" y="3960735"/>
            <a:ext cx="4332287" cy="261610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zh-TW" altLang="en-US" sz="1800" b="1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計畫成果：</a:t>
            </a:r>
          </a:p>
          <a:p>
            <a:pPr marL="179388" indent="-179388">
              <a:spcBef>
                <a:spcPts val="600"/>
              </a:spcBef>
              <a:buFontTx/>
              <a:buAutoNum type="arabicPeriod"/>
              <a:defRPr/>
            </a:pP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衍生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培育新創公司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○○○○公司，成功募資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0000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萬新台幣，團隊人數由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人擴充至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人，預計將再招募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至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人。</a:t>
            </a:r>
            <a:endParaRPr lang="en-US" altLang="zh-TW" sz="1800" dirty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79388" indent="-179388">
              <a:spcBef>
                <a:spcPts val="600"/>
              </a:spcBef>
              <a:buFontTx/>
              <a:buAutoNum type="arabicPeriod"/>
              <a:defRPr/>
            </a:pP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投入</a:t>
            </a:r>
            <a:r>
              <a:rPr lang="en-US" altLang="zh-TW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 </a:t>
            </a:r>
            <a:r>
              <a:rPr lang="en-US" altLang="zh-TW" sz="1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</a:t>
            </a:r>
            <a:r>
              <a:rPr lang="en-US" altLang="zh-TW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</a:t>
            </a:r>
            <a:r>
              <a:rPr lang="en-US" altLang="zh-TW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</a:t>
            </a:r>
            <a:r>
              <a:rPr lang="en-US" altLang="zh-TW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促成投資達新台幣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0000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萬元。</a:t>
            </a:r>
            <a:endParaRPr lang="en-US" altLang="zh-TW" sz="180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Bef>
                <a:spcPts val="600"/>
              </a:spcBef>
              <a:buFontTx/>
              <a:buAutoNum type="arabicPeriod"/>
              <a:defRPr/>
            </a:pP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技術移轉共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件，金額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000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萬元。</a:t>
            </a:r>
            <a:endParaRPr lang="en-US" altLang="zh-TW" sz="180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Bef>
                <a:spcPts val="600"/>
              </a:spcBef>
              <a:buFontTx/>
              <a:buAutoNum type="arabicPeriod"/>
              <a:defRPr/>
            </a:pP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送出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/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獲得專利共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件。</a:t>
            </a:r>
            <a:endParaRPr lang="en-US" altLang="zh-TW" sz="180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25604" name="矩形 5">
            <a:extLst>
              <a:ext uri="{FF2B5EF4-FFF2-40B4-BE49-F238E27FC236}">
                <a16:creationId xmlns:a16="http://schemas.microsoft.com/office/drawing/2014/main" id="{885DC501-A5C3-F25D-6E7C-49F523F3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52736" y="1021531"/>
            <a:ext cx="86026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培育新創公司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○○○○○○○公司 </a:t>
            </a:r>
            <a:endParaRPr lang="en-US" altLang="zh-TW" sz="2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○○○○○○○○○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次標題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2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1990" name="矩形 6">
            <a:extLst>
              <a:ext uri="{FF2B5EF4-FFF2-40B4-BE49-F238E27FC236}">
                <a16:creationId xmlns:a16="http://schemas.microsoft.com/office/drawing/2014/main" id="{177BFB4D-BB23-38D4-57EA-A90836F83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026" y="1794038"/>
            <a:ext cx="8401934" cy="212365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zh-TW" alt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計畫重點簡介、計畫執行預期</a:t>
            </a:r>
            <a:r>
              <a:rPr lang="en-US" altLang="zh-TW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實際商業化成果。</a:t>
            </a:r>
            <a:endParaRPr lang="en-US" altLang="zh-TW" sz="1800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著眼於○○技術與○○市場商機，</a:t>
            </a:r>
            <a:r>
              <a:rPr lang="en-US" altLang="zh-TW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……</a:t>
            </a:r>
          </a:p>
          <a:p>
            <a:pPr>
              <a:defRPr/>
            </a:pP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endParaRPr lang="zh-TW" altLang="en-US" dirty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606" name="矩形 7">
            <a:extLst>
              <a:ext uri="{FF2B5EF4-FFF2-40B4-BE49-F238E27FC236}">
                <a16:creationId xmlns:a16="http://schemas.microsoft.com/office/drawing/2014/main" id="{A44741C6-C1D2-4FAC-3D54-EFE248AEC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4860" y="1238320"/>
            <a:ext cx="2832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計畫期程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:000</a:t>
            </a:r>
            <a:r>
              <a:rPr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~0</a:t>
            </a:r>
            <a:r>
              <a:rPr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2000" dirty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607" name="文字方塊 9">
            <a:extLst>
              <a:ext uri="{FF2B5EF4-FFF2-40B4-BE49-F238E27FC236}">
                <a16:creationId xmlns:a16="http://schemas.microsoft.com/office/drawing/2014/main" id="{279683F1-12D9-018C-21A2-9D852B981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56" y="3902584"/>
            <a:ext cx="4473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照片標題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608" name="矩形 11">
            <a:extLst>
              <a:ext uri="{FF2B5EF4-FFF2-40B4-BE49-F238E27FC236}">
                <a16:creationId xmlns:a16="http://schemas.microsoft.com/office/drawing/2014/main" id="{7AB49D7E-5130-7DF3-EDFF-58C9EAB66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58" y="5329188"/>
            <a:ext cx="44069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重大亮點成效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</a:p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</a:p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</a:p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652B543-5D21-9D7D-81A3-97020C7A4E88}"/>
              </a:ext>
            </a:extLst>
          </p:cNvPr>
          <p:cNvSpPr txBox="1"/>
          <p:nvPr/>
        </p:nvSpPr>
        <p:spPr>
          <a:xfrm>
            <a:off x="201019" y="4260329"/>
            <a:ext cx="4473575" cy="10779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計畫產品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/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成果照片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defRPr/>
            </a:pP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defRPr/>
            </a:pP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defRPr/>
            </a:pP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3A46F1F9-B621-AE1F-D71C-60A736AE8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466" y="59795"/>
            <a:ext cx="3887787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1800" b="1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計 畫 摘 要</a:t>
            </a:r>
            <a:r>
              <a:rPr lang="en-US" altLang="zh-TW" sz="1800" b="1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b="1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一頁為限</a:t>
            </a:r>
            <a:r>
              <a:rPr lang="en-US" altLang="zh-TW" sz="1800" b="1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b="1" dirty="0">
              <a:highlight>
                <a:srgbClr val="FFFF00"/>
              </a:highligh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F661E239-EC60-C0B4-325C-1FF48A30B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75" y="1160463"/>
            <a:ext cx="84597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經濟部科研成果價值創造計畫</a:t>
            </a:r>
            <a:br>
              <a:rPr lang="en-US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r>
              <a:rPr lang="zh-TW" altLang="en-US" sz="36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期中查證會議</a:t>
            </a:r>
          </a:p>
        </p:txBody>
      </p:sp>
      <p:sp>
        <p:nvSpPr>
          <p:cNvPr id="7171" name="Text Box 5">
            <a:extLst>
              <a:ext uri="{FF2B5EF4-FFF2-40B4-BE49-F238E27FC236}">
                <a16:creationId xmlns:a16="http://schemas.microsoft.com/office/drawing/2014/main" id="{021E91C2-1201-59DF-0907-F27C0032D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2890838"/>
            <a:ext cx="6985000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○○○○○○○○○○○○</a:t>
            </a:r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</a:t>
            </a:r>
            <a:endParaRPr lang="zh-TW" altLang="en-US" sz="2800" b="1">
              <a:solidFill>
                <a:srgbClr val="CC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C62BB2B3-A7F1-42FA-1BFE-82E093119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825" y="4298950"/>
            <a:ext cx="7340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全    程     計    畫：自○年○月○日至○年○月○日止</a:t>
            </a:r>
            <a:endParaRPr lang="zh-TW" altLang="en-US" b="1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 eaLnBrk="1" hangingPunct="1"/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 畫 檢 視 期 間：自○年○月○日至○年○月○日止</a:t>
            </a:r>
            <a:endParaRPr lang="en-US" altLang="zh-TW" b="1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 eaLnBrk="1" hangingPunct="1"/>
            <a:endParaRPr lang="zh-TW" altLang="en-US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 eaLnBrk="1" hangingPunct="1"/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執行學校名稱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 eaLnBrk="1" hangingPunct="1"/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共同執行單位名稱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育新創適用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</a:p>
          <a:p>
            <a:pPr algn="ctr" eaLnBrk="1" hangingPunct="1"/>
            <a:endParaRPr lang="zh-TW" altLang="en-US" b="1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投影片編號版面配置區 1">
            <a:extLst>
              <a:ext uri="{FF2B5EF4-FFF2-40B4-BE49-F238E27FC236}">
                <a16:creationId xmlns:a16="http://schemas.microsoft.com/office/drawing/2014/main" id="{D7F376B1-29C3-A958-CC1C-19E5C98D7CB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0FEA884-BC92-4EF7-902C-2B244F6C8E43}" type="slidenum">
              <a:rPr lang="zh-TW" altLang="en-US" sz="1400" smtClean="0"/>
              <a:pPr/>
              <a:t>19</a:t>
            </a:fld>
            <a:endParaRPr lang="en-US" altLang="zh-TW" sz="14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5C9B9E56-CF8B-9308-32B9-A76B483F5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519537" y="2984246"/>
            <a:ext cx="2104926" cy="889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TW" altLang="en-US" b="1" dirty="0">
                <a:ea typeface="標楷體" panose="03000509000000000000" pitchFamily="65" charset="-120"/>
              </a:rPr>
              <a:t>簡報完畢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投影片編號版面配置區 1">
            <a:extLst>
              <a:ext uri="{FF2B5EF4-FFF2-40B4-BE49-F238E27FC236}">
                <a16:creationId xmlns:a16="http://schemas.microsoft.com/office/drawing/2014/main" id="{15D7E1B8-2403-458D-19D4-81E2FCF3AFD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76BEFD3-5BEC-41BB-BF07-893DB416246B}" type="slidenum">
              <a:rPr lang="zh-TW" altLang="en-US" sz="1400" smtClean="0"/>
              <a:pPr/>
              <a:t>2</a:t>
            </a:fld>
            <a:endParaRPr lang="en-US" altLang="zh-TW" sz="1400"/>
          </a:p>
        </p:txBody>
      </p:sp>
      <p:sp>
        <p:nvSpPr>
          <p:cNvPr id="8194" name="Rectangle 4">
            <a:extLst>
              <a:ext uri="{FF2B5EF4-FFF2-40B4-BE49-F238E27FC236}">
                <a16:creationId xmlns:a16="http://schemas.microsoft.com/office/drawing/2014/main" id="{45715358-6B72-A8B5-9418-0967DC0B17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kumimoji="0" lang="zh-TW" altLang="en-US" sz="40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執行單位簡報大綱</a:t>
            </a:r>
          </a:p>
        </p:txBody>
      </p:sp>
      <p:sp>
        <p:nvSpPr>
          <p:cNvPr id="6148" name="Rectangle 7" descr="信紙">
            <a:extLst>
              <a:ext uri="{FF2B5EF4-FFF2-40B4-BE49-F238E27FC236}">
                <a16:creationId xmlns:a16="http://schemas.microsoft.com/office/drawing/2014/main" id="{B047D81A-57C9-8039-FC65-A061582CC11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479425" y="1582738"/>
            <a:ext cx="8664575" cy="4757737"/>
          </a:xfrm>
          <a:prstGeom prst="rect">
            <a:avLst/>
          </a:prstGeom>
        </p:spPr>
        <p:txBody>
          <a:bodyPr/>
          <a:lstStyle/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kumimoji="1" lang="zh-TW" altLang="en-US" sz="2800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前次查證會議意見回復</a:t>
            </a:r>
            <a:r>
              <a:rPr lang="en-US" altLang="zh-TW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如無前次查證則免填</a:t>
            </a:r>
            <a:r>
              <a:rPr lang="en-US" altLang="zh-TW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kumimoji="1" lang="en-US" altLang="zh-TW" b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kumimoji="1" lang="zh-TW" altLang="en-US" sz="2800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本期計畫執行情形</a:t>
            </a:r>
            <a:endParaRPr kumimoji="1" lang="en-US" altLang="zh-TW" sz="2800" b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kumimoji="1" lang="zh-TW" altLang="en-US" sz="2800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本期新創事業進度規劃說明</a:t>
            </a:r>
            <a:r>
              <a:rPr kumimoji="1" lang="en-US" altLang="zh-TW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kumimoji="1" lang="zh-TW" altLang="en-US" b="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由</a:t>
            </a:r>
            <a:r>
              <a:rPr kumimoji="1" lang="en-US" altLang="zh-TW" b="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CEO/COO</a:t>
            </a:r>
            <a:r>
              <a:rPr kumimoji="1" lang="zh-TW" altLang="en-US" b="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說明</a:t>
            </a:r>
            <a:r>
              <a:rPr kumimoji="1" lang="en-US" altLang="zh-TW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)</a:t>
            </a:r>
            <a:endParaRPr kumimoji="1" lang="zh-TW" altLang="en-US" b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kumimoji="1" lang="zh-TW" altLang="en-US" sz="2800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本期計畫變更情形說明</a:t>
            </a: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kumimoji="1" lang="zh-TW" altLang="en-US" sz="2800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下一期工作重點說明</a:t>
            </a: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kumimoji="1" lang="zh-TW" altLang="en-US" sz="2800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下一期新創事業進度規劃說明</a:t>
            </a:r>
            <a:r>
              <a:rPr kumimoji="1" lang="en-US" altLang="zh-TW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kumimoji="1" lang="zh-TW" altLang="en-US" b="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由</a:t>
            </a:r>
            <a:r>
              <a:rPr kumimoji="1" lang="en-US" altLang="zh-TW" b="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CEO/COO</a:t>
            </a:r>
            <a:r>
              <a:rPr kumimoji="1" lang="zh-TW" altLang="en-US" b="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說明</a:t>
            </a:r>
            <a:r>
              <a:rPr kumimoji="1" lang="en-US" altLang="zh-TW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)</a:t>
            </a: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lang="zh-TW" altLang="en-US" sz="2800" b="0" dirty="0">
                <a:latin typeface="Times New Roman" pitchFamily="18" charset="0"/>
                <a:ea typeface="標楷體" pitchFamily="65" charset="-120"/>
              </a:rPr>
              <a:t>本期人力運用情形</a:t>
            </a:r>
            <a:endParaRPr kumimoji="1" lang="zh-TW" altLang="en-US" sz="2800" b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kumimoji="1" lang="zh-TW" altLang="en-US" sz="2800" b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本期</a:t>
            </a:r>
            <a:r>
              <a:rPr lang="zh-TW" altLang="en-US" sz="2800" b="0" dirty="0">
                <a:latin typeface="Times New Roman" pitchFamily="18" charset="0"/>
                <a:ea typeface="標楷體" pitchFamily="65" charset="-120"/>
              </a:rPr>
              <a:t>經費運用情形</a:t>
            </a:r>
            <a:endParaRPr kumimoji="1" lang="zh-TW" altLang="en-US" sz="2800" b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lang="zh-TW" altLang="en-US" sz="2800" b="0" dirty="0">
                <a:latin typeface="Times New Roman" pitchFamily="18" charset="0"/>
                <a:ea typeface="標楷體" pitchFamily="65" charset="-120"/>
              </a:rPr>
              <a:t>檢討、因應與建議</a:t>
            </a:r>
            <a:endParaRPr kumimoji="1" lang="en-US" altLang="zh-TW" sz="2800" b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eaLnBrk="1" hangingPunct="1">
              <a:spcBef>
                <a:spcPts val="400"/>
              </a:spcBef>
              <a:buFont typeface="Wingdings" panose="05000000000000000000" pitchFamily="2" charset="2"/>
              <a:buNone/>
              <a:defRPr/>
            </a:pPr>
            <a:endParaRPr kumimoji="1" lang="zh-TW" altLang="en-US" b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eaLnBrk="1" hangingPunct="1">
              <a:spcBef>
                <a:spcPts val="400"/>
              </a:spcBef>
              <a:buFont typeface="Wingdings" panose="05000000000000000000" pitchFamily="2" charset="2"/>
              <a:buNone/>
              <a:defRPr/>
            </a:pPr>
            <a:endParaRPr kumimoji="1" lang="en-US" altLang="zh-TW" b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" name="投影片編號版面配置區 1">
            <a:extLst>
              <a:ext uri="{FF2B5EF4-FFF2-40B4-BE49-F238E27FC236}">
                <a16:creationId xmlns:a16="http://schemas.microsoft.com/office/drawing/2014/main" id="{674621D3-B41E-66D4-9721-96C13926D5E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E9ED555-B454-441A-82D1-9468FA7E355B}" type="slidenum">
              <a:rPr lang="zh-TW" altLang="en-US" sz="1400" smtClean="0"/>
              <a:pPr/>
              <a:t>3</a:t>
            </a:fld>
            <a:endParaRPr lang="en-US" altLang="zh-TW" sz="1400"/>
          </a:p>
        </p:txBody>
      </p:sp>
      <p:sp>
        <p:nvSpPr>
          <p:cNvPr id="10242" name="Rectangle 88" descr="信紙">
            <a:extLst>
              <a:ext uri="{FF2B5EF4-FFF2-40B4-BE49-F238E27FC236}">
                <a16:creationId xmlns:a16="http://schemas.microsoft.com/office/drawing/2014/main" id="{FEC27D66-A045-D116-5467-2089F70B6FF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284649" y="4962158"/>
            <a:ext cx="8364538" cy="123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請依前次查證意見彙整表，逐項回應執行情形，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如無前次查證則免填</a:t>
            </a: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0243" name="Text Box 72">
            <a:extLst>
              <a:ext uri="{FF2B5EF4-FFF2-40B4-BE49-F238E27FC236}">
                <a16:creationId xmlns:a16="http://schemas.microsoft.com/office/drawing/2014/main" id="{3AFAC1D9-F3BC-8A81-028E-86EFDC990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472804"/>
            <a:ext cx="65229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1.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前次查證會議意見回復</a:t>
            </a:r>
            <a:r>
              <a:rPr lang="en-US" altLang="zh-TW" sz="2000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如無前次查證則免填</a:t>
            </a:r>
            <a:r>
              <a:rPr lang="en-US" altLang="zh-TW" sz="2000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en-US" sz="2000" dirty="0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graphicFrame>
        <p:nvGraphicFramePr>
          <p:cNvPr id="5" name="Group 125">
            <a:extLst>
              <a:ext uri="{FF2B5EF4-FFF2-40B4-BE49-F238E27FC236}">
                <a16:creationId xmlns:a16="http://schemas.microsoft.com/office/drawing/2014/main" id="{FEA65494-7B98-714A-5D56-C89B7F91FA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436754"/>
              </p:ext>
            </p:extLst>
          </p:nvPr>
        </p:nvGraphicFramePr>
        <p:xfrm>
          <a:off x="363230" y="1354003"/>
          <a:ext cx="8207376" cy="3440113"/>
        </p:xfrm>
        <a:graphic>
          <a:graphicData uri="http://schemas.openxmlformats.org/drawingml/2006/table">
            <a:tbl>
              <a:tblPr/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7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7675"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</a:rPr>
                        <a:t>項目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</a:rPr>
                        <a:t>審查意見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</a:rPr>
                        <a:t>執行單位回復意見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投影片編號版面配置區 1">
            <a:extLst>
              <a:ext uri="{FF2B5EF4-FFF2-40B4-BE49-F238E27FC236}">
                <a16:creationId xmlns:a16="http://schemas.microsoft.com/office/drawing/2014/main" id="{07D29D2B-C03C-CAD0-A405-3F17EC3A763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B098ACA-270A-482E-B750-A8B4B0B88260}" type="slidenum">
              <a:rPr lang="zh-TW" altLang="en-US" sz="1400" smtClean="0"/>
              <a:pPr/>
              <a:t>4</a:t>
            </a:fld>
            <a:endParaRPr lang="en-US" altLang="zh-TW" sz="1400"/>
          </a:p>
        </p:txBody>
      </p:sp>
      <p:sp>
        <p:nvSpPr>
          <p:cNvPr id="40971" name="Rectangle 11" descr="信紙">
            <a:extLst>
              <a:ext uri="{FF2B5EF4-FFF2-40B4-BE49-F238E27FC236}">
                <a16:creationId xmlns:a16="http://schemas.microsoft.com/office/drawing/2014/main" id="{BEE79F0A-BC21-A20C-AC11-862183F0888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07504" y="1050131"/>
            <a:ext cx="8364538" cy="4757737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kumimoji="1" lang="zh-TW" altLang="en-US" sz="2200" dirty="0">
                <a:latin typeface="標楷體" pitchFamily="65" charset="-120"/>
                <a:ea typeface="標楷體" pitchFamily="65" charset="-120"/>
              </a:rPr>
              <a:t>填寫說明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YY/MM-YY/MM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kumimoji="1" lang="zh-TW" altLang="en-US" sz="2200" u="sng" dirty="0">
              <a:effectLst>
                <a:outerShdw blurRad="38100" dist="38100" dir="2700000" algn="tl">
                  <a:srgbClr val="FFFFFF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zh-TW" altLang="en-US" sz="2200" b="0" dirty="0">
                <a:latin typeface="Times New Roman" pitchFamily="18" charset="0"/>
                <a:ea typeface="標楷體" pitchFamily="65" charset="-120"/>
              </a:rPr>
              <a:t>報告內容請依細部計畫書之「計畫執行時程及查核點」撰寫最新之執行進度</a:t>
            </a:r>
            <a:r>
              <a:rPr lang="en-US" altLang="zh-TW" sz="2200" b="0" dirty="0"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2200" b="0" dirty="0">
                <a:latin typeface="Times New Roman" pitchFamily="18" charset="0"/>
                <a:ea typeface="標楷體" pitchFamily="65" charset="-120"/>
              </a:rPr>
              <a:t>截至本期止</a:t>
            </a:r>
            <a:r>
              <a:rPr lang="en-US" altLang="zh-TW" sz="2200" b="0" dirty="0">
                <a:latin typeface="Times New Roman" pitchFamily="18" charset="0"/>
                <a:ea typeface="標楷體" pitchFamily="65" charset="-120"/>
              </a:rPr>
              <a:t>)</a:t>
            </a:r>
            <a:r>
              <a:rPr kumimoji="1" lang="zh-TW" altLang="en-US" sz="2200" b="0" dirty="0">
                <a:latin typeface="標楷體" pitchFamily="65" charset="-120"/>
                <a:ea typeface="標楷體" pitchFamily="65" charset="-120"/>
              </a:rPr>
              <a:t>。</a:t>
            </a:r>
            <a:endParaRPr kumimoji="1" lang="en-US" altLang="zh-TW" sz="2200" b="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kumimoji="1" lang="zh-TW" altLang="en-US" sz="2200" dirty="0">
                <a:latin typeface="標楷體" pitchFamily="65" charset="-120"/>
                <a:ea typeface="標楷體" pitchFamily="65" charset="-120"/>
              </a:rPr>
              <a:t>本期應完成所設定新創公司</a:t>
            </a:r>
            <a:r>
              <a:rPr kumimoji="1" lang="en-US" altLang="zh-TW" sz="2200" dirty="0">
                <a:latin typeface="標楷體" pitchFamily="65" charset="-120"/>
                <a:ea typeface="標楷體" pitchFamily="65" charset="-120"/>
              </a:rPr>
              <a:t>CEO/COO</a:t>
            </a:r>
            <a:r>
              <a:rPr kumimoji="1" lang="zh-TW" altLang="en-US" sz="2200" dirty="0">
                <a:latin typeface="標楷體" pitchFamily="65" charset="-120"/>
                <a:ea typeface="標楷體" pitchFamily="65" charset="-120"/>
              </a:rPr>
              <a:t>到位，並細部說明狀態</a:t>
            </a:r>
            <a:r>
              <a:rPr kumimoji="1" lang="en-US" altLang="zh-TW" sz="22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kumimoji="1" lang="zh-TW" altLang="en-US" sz="2200" dirty="0">
                <a:latin typeface="標楷體" pitchFamily="65" charset="-120"/>
                <a:ea typeface="標楷體" pitchFamily="65" charset="-120"/>
              </a:rPr>
              <a:t>至新創公司或參與計畫團隊</a:t>
            </a:r>
            <a:r>
              <a:rPr kumimoji="1" lang="en-US" altLang="zh-TW" sz="2200" dirty="0">
                <a:latin typeface="標楷體" pitchFamily="65" charset="-120"/>
                <a:ea typeface="標楷體" pitchFamily="65" charset="-120"/>
              </a:rPr>
              <a:t>)</a:t>
            </a:r>
            <a:endParaRPr kumimoji="1" lang="zh-TW" altLang="en-US" sz="2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267" name="Text Box 5">
            <a:extLst>
              <a:ext uri="{FF2B5EF4-FFF2-40B4-BE49-F238E27FC236}">
                <a16:creationId xmlns:a16="http://schemas.microsoft.com/office/drawing/2014/main" id="{C6E8C928-B396-F46D-62C6-953B8FC79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425450"/>
            <a:ext cx="631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2.</a:t>
            </a:r>
            <a:r>
              <a:rPr lang="zh-TW" altLang="en-US" sz="2800" b="1" dirty="0">
                <a:ea typeface="標楷體" panose="03000509000000000000" pitchFamily="65" charset="-120"/>
              </a:rPr>
              <a:t>本期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計畫執行情形</a:t>
            </a:r>
            <a:r>
              <a:rPr lang="en-US" altLang="zh-TW" sz="20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育新創須含共同執行公司</a:t>
            </a:r>
            <a:r>
              <a:rPr lang="en-US" altLang="zh-TW" sz="20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en-US" sz="2000" b="1" dirty="0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pic>
        <p:nvPicPr>
          <p:cNvPr id="11268" name="table">
            <a:extLst>
              <a:ext uri="{FF2B5EF4-FFF2-40B4-BE49-F238E27FC236}">
                <a16:creationId xmlns:a16="http://schemas.microsoft.com/office/drawing/2014/main" id="{D86FDD90-D0DA-0F05-2D3A-93D5C1CAA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32" y="2744787"/>
            <a:ext cx="8572500" cy="316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文字方塊 5">
            <a:extLst>
              <a:ext uri="{FF2B5EF4-FFF2-40B4-BE49-F238E27FC236}">
                <a16:creationId xmlns:a16="http://schemas.microsoft.com/office/drawing/2014/main" id="{5D8DD2CE-5A19-7F88-AD91-9E2804E69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6092825"/>
            <a:ext cx="5621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註：（</a:t>
            </a:r>
            <a:r>
              <a:rPr kumimoji="0"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YY/MM-YY/MM</a:t>
            </a:r>
            <a:r>
              <a:rPr kumimoji="0"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kumimoji="0"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kumimoji="0"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（本期查證起始月</a:t>
            </a:r>
            <a:r>
              <a:rPr kumimoji="0"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本期查證截止月）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投影片編號版面配置區 1">
            <a:extLst>
              <a:ext uri="{FF2B5EF4-FFF2-40B4-BE49-F238E27FC236}">
                <a16:creationId xmlns:a16="http://schemas.microsoft.com/office/drawing/2014/main" id="{7479C22D-D086-9082-9ACF-6D8327AE0DF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D42961A-9D0E-49F2-9013-52D727E17C8D}" type="slidenum">
              <a:rPr lang="zh-TW" altLang="en-US" sz="1400" smtClean="0"/>
              <a:pPr/>
              <a:t>5</a:t>
            </a:fld>
            <a:endParaRPr lang="en-US" altLang="zh-TW" sz="1400"/>
          </a:p>
        </p:txBody>
      </p:sp>
      <p:sp>
        <p:nvSpPr>
          <p:cNvPr id="12290" name="Rectangle 3" descr="信紙">
            <a:extLst>
              <a:ext uri="{FF2B5EF4-FFF2-40B4-BE49-F238E27FC236}">
                <a16:creationId xmlns:a16="http://schemas.microsoft.com/office/drawing/2014/main" id="{CDE91452-5628-6E6D-BEDC-D9E1E55045B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389731" y="1196752"/>
            <a:ext cx="8364538" cy="4757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本項應由計畫所設定之新創公司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CEO/COO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進行報告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81000" indent="-381000" eaLnBrk="1" hangingPunct="1">
              <a:lnSpc>
                <a:spcPct val="90000"/>
              </a:lnSpc>
            </a:pP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CEO/COO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資歷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簡歷說明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81000" indent="-381000" eaLnBrk="1" hangingPunct="1">
              <a:lnSpc>
                <a:spcPct val="90000"/>
              </a:lnSpc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請填寫本計畫規劃新創公司成立及人力、組織、技術作價、資金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財務預測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、股權結構、募資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育新創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、投資意向書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促新創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、設施、目標客群及關鍵客戶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等進度</a:t>
            </a:r>
            <a:r>
              <a:rPr kumimoji="1"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，可自行添加呈現重要項目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2291" name="Rectangle 4">
            <a:extLst>
              <a:ext uri="{FF2B5EF4-FFF2-40B4-BE49-F238E27FC236}">
                <a16:creationId xmlns:a16="http://schemas.microsoft.com/office/drawing/2014/main" id="{DD2B0B8E-FBF0-7EAC-A100-C5B78FCFE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411439"/>
            <a:ext cx="4044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3.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新創事業進度規劃說明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8" name="投影片編號版面配置區 1">
            <a:extLst>
              <a:ext uri="{FF2B5EF4-FFF2-40B4-BE49-F238E27FC236}">
                <a16:creationId xmlns:a16="http://schemas.microsoft.com/office/drawing/2014/main" id="{4042D364-3A69-982A-5287-3BA58CE0624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A83ABDB-3597-4100-9C9F-B3BE21BA6211}" type="slidenum">
              <a:rPr lang="zh-TW" altLang="en-US" sz="1400" smtClean="0"/>
              <a:pPr/>
              <a:t>6</a:t>
            </a:fld>
            <a:endParaRPr lang="en-US" altLang="zh-TW" sz="1400"/>
          </a:p>
        </p:txBody>
      </p:sp>
      <p:sp>
        <p:nvSpPr>
          <p:cNvPr id="13314" name="Rectangle 3" descr="信紙">
            <a:extLst>
              <a:ext uri="{FF2B5EF4-FFF2-40B4-BE49-F238E27FC236}">
                <a16:creationId xmlns:a16="http://schemas.microsoft.com/office/drawing/2014/main" id="{94141E24-7721-1ED5-5FE6-C5BB7AB0AE0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0" y="4926013"/>
            <a:ext cx="7712075" cy="142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kumimoji="1" lang="zh-TW" altLang="en-US" sz="22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請擇要就執行情形與本期查核點相異之處填寫，並須說明變更原因，若未曾進行變更，請填</a:t>
            </a:r>
            <a:r>
              <a:rPr kumimoji="1" lang="en-US" altLang="zh-TW" sz="22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kumimoji="1" lang="zh-TW" altLang="en-US" sz="22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kumimoji="1" lang="en-US" altLang="zh-TW" sz="22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1" lang="zh-TW" altLang="en-US" sz="22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如其他重要事項之變更</a:t>
            </a:r>
            <a:r>
              <a:rPr lang="en-US" altLang="zh-TW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含新創公司股權、現金分配等與計畫規範不一致而另為報部事項</a:t>
            </a:r>
            <a:r>
              <a:rPr lang="en-US" altLang="zh-TW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，則本項目須另予細部說明。</a:t>
            </a:r>
            <a:endParaRPr kumimoji="1" lang="en-US" altLang="zh-TW" sz="2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315" name="Text Box 2">
            <a:extLst>
              <a:ext uri="{FF2B5EF4-FFF2-40B4-BE49-F238E27FC236}">
                <a16:creationId xmlns:a16="http://schemas.microsoft.com/office/drawing/2014/main" id="{17601B76-B8D3-4CA7-3A3F-B24F6C948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159" y="442964"/>
            <a:ext cx="4044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4.</a:t>
            </a:r>
            <a:r>
              <a:rPr lang="zh-TW" altLang="en-US" sz="2800" b="1" dirty="0">
                <a:ea typeface="標楷體" panose="03000509000000000000" pitchFamily="65" charset="-120"/>
              </a:rPr>
              <a:t>本期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計畫變更情形說明</a:t>
            </a:r>
          </a:p>
        </p:txBody>
      </p:sp>
      <p:graphicFrame>
        <p:nvGraphicFramePr>
          <p:cNvPr id="5" name="Group 124">
            <a:extLst>
              <a:ext uri="{FF2B5EF4-FFF2-40B4-BE49-F238E27FC236}">
                <a16:creationId xmlns:a16="http://schemas.microsoft.com/office/drawing/2014/main" id="{F4CDA94A-CEE3-1D68-3218-864E08F95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520055"/>
              </p:ext>
            </p:extLst>
          </p:nvPr>
        </p:nvGraphicFramePr>
        <p:xfrm>
          <a:off x="140159" y="1268761"/>
          <a:ext cx="8863681" cy="3525515"/>
        </p:xfrm>
        <a:graphic>
          <a:graphicData uri="http://schemas.openxmlformats.org/drawingml/2006/table">
            <a:tbl>
              <a:tblPr/>
              <a:tblGrid>
                <a:gridCol w="377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4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75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75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63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20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11978"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項次</a:t>
                      </a: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名稱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變更類別</a:t>
                      </a:r>
                      <a:endParaRPr kumimoji="0" lang="en-US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原計畫內容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變更後內容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原預算科目金額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仟元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變更後科目金額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仟元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變更原因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同意日期及字號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013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○○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一般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重大</a:t>
                      </a: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013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○○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013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○○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013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○○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353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金額合計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金額合計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投影片編號版面配置區 1">
            <a:extLst>
              <a:ext uri="{FF2B5EF4-FFF2-40B4-BE49-F238E27FC236}">
                <a16:creationId xmlns:a16="http://schemas.microsoft.com/office/drawing/2014/main" id="{DC16613D-711C-BB4A-9493-2DF69E82E41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4A165B3-EAC2-458E-813E-154FE4560AE9}" type="slidenum">
              <a:rPr lang="zh-TW" altLang="en-US" sz="1400" smtClean="0"/>
              <a:pPr/>
              <a:t>7</a:t>
            </a:fld>
            <a:endParaRPr lang="en-US" altLang="zh-TW" sz="1400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55F608F9-DF87-4CF1-D948-DBBEE1A902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23728" y="2539492"/>
            <a:ext cx="4896544" cy="1465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TW" altLang="en-US" sz="4000" b="1" dirty="0">
                <a:ea typeface="標楷體" panose="03000509000000000000" pitchFamily="65" charset="-120"/>
              </a:rPr>
              <a:t>下一期工作重點說明</a:t>
            </a:r>
            <a:br>
              <a:rPr lang="zh-TW" altLang="en-US" sz="4000" b="1" dirty="0">
                <a:ea typeface="標楷體" panose="03000509000000000000" pitchFamily="65" charset="-120"/>
              </a:rPr>
            </a:br>
            <a:r>
              <a:rPr lang="zh-TW" altLang="en-US" sz="2400" b="1" dirty="0">
                <a:ea typeface="標楷體" panose="03000509000000000000" pitchFamily="65" charset="-120"/>
              </a:rPr>
              <a:t>自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○年○月○日至○年○月○日止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投影片編號版面配置區 1">
            <a:extLst>
              <a:ext uri="{FF2B5EF4-FFF2-40B4-BE49-F238E27FC236}">
                <a16:creationId xmlns:a16="http://schemas.microsoft.com/office/drawing/2014/main" id="{101D8CA2-F611-088C-F393-BBCDA2D7209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3858F90-E0F0-42EA-81D4-B9F0C035DC2B}" type="slidenum">
              <a:rPr lang="zh-TW" altLang="en-US" sz="1400" smtClean="0"/>
              <a:pPr/>
              <a:t>8</a:t>
            </a:fld>
            <a:endParaRPr lang="en-US" altLang="zh-TW" sz="1400"/>
          </a:p>
        </p:txBody>
      </p:sp>
      <p:sp>
        <p:nvSpPr>
          <p:cNvPr id="186373" name="Rectangle 5" descr="信紙">
            <a:extLst>
              <a:ext uri="{FF2B5EF4-FFF2-40B4-BE49-F238E27FC236}">
                <a16:creationId xmlns:a16="http://schemas.microsoft.com/office/drawing/2014/main" id="{558C4D43-DBF7-7E3A-996C-26E3265F8F2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4727" y="1268760"/>
            <a:ext cx="8364538" cy="4757737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kumimoji="1" lang="zh-TW" altLang="en-US" sz="2200" dirty="0">
                <a:latin typeface="標楷體" pitchFamily="65" charset="-120"/>
                <a:ea typeface="標楷體" pitchFamily="65" charset="-120"/>
              </a:rPr>
              <a:t>填寫說明</a:t>
            </a:r>
            <a:endParaRPr kumimoji="1" lang="zh-TW" altLang="en-US" sz="2200" u="sng" dirty="0">
              <a:effectLst>
                <a:outerShdw blurRad="38100" dist="38100" dir="2700000" algn="tl">
                  <a:srgbClr val="FFFFFF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kumimoji="1" lang="zh-TW" altLang="en-US" sz="2200" b="0" dirty="0">
                <a:latin typeface="標楷體" pitchFamily="65" charset="-120"/>
                <a:ea typeface="標楷體" pitchFamily="65" charset="-120"/>
              </a:rPr>
              <a:t>請就下一期計畫內容具體填寫，學校與育新創之共同執行單位皆須呈現。須配合計畫書原訂之進度及產出。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本項目為重要指標，尤以結案驗收項目之新創公司成立、技術作價合約簽訂、募資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育新創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、資金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財務預測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、股權結構、設施、投資意向書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促新創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、目標客群及關鍵客戶等重大預期進度，請務以上列原則進行口頭簡報</a:t>
            </a:r>
            <a:r>
              <a:rPr kumimoji="1" lang="zh-TW" altLang="en-US" sz="2200" dirty="0">
                <a:latin typeface="標楷體" pitchFamily="65" charset="-120"/>
                <a:ea typeface="標楷體" pitchFamily="65" charset="-120"/>
              </a:rPr>
              <a:t>。</a:t>
            </a:r>
            <a:endParaRPr kumimoji="1" lang="en-US" altLang="zh-TW" sz="2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kumimoji="1" lang="zh-TW" altLang="en-US" sz="2200" dirty="0">
                <a:latin typeface="標楷體" pitchFamily="65" charset="-120"/>
                <a:ea typeface="標楷體" pitchFamily="65" charset="-120"/>
              </a:rPr>
              <a:t>如擬辦理新創專章資格適用申請案，請提前進行說明。</a:t>
            </a:r>
            <a:endParaRPr kumimoji="1" lang="en-US" altLang="zh-TW" sz="2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3" name="Text Box 2">
            <a:extLst>
              <a:ext uri="{FF2B5EF4-FFF2-40B4-BE49-F238E27FC236}">
                <a16:creationId xmlns:a16="http://schemas.microsoft.com/office/drawing/2014/main" id="{91F165A5-7C53-A7B0-81DE-671F77E99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27" y="448196"/>
            <a:ext cx="8583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5.</a:t>
            </a:r>
            <a:r>
              <a:rPr lang="zh-TW" altLang="en-US" sz="2800" b="1" dirty="0">
                <a:ea typeface="標楷體" panose="03000509000000000000" pitchFamily="65" charset="-120"/>
              </a:rPr>
              <a:t>下一期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工作重點說明</a:t>
            </a:r>
            <a:r>
              <a:rPr lang="zh-TW" altLang="en-US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自○年○月○日至○年○月○日止</a:t>
            </a:r>
            <a:r>
              <a:rPr lang="en-US" altLang="zh-TW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en-US" b="1" dirty="0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簡報內頁">
  <a:themeElements>
    <a:clrScheme name="簡報內頁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簡報內頁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簡報內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5380</TotalTime>
  <Words>1662</Words>
  <Application>Microsoft Office PowerPoint</Application>
  <PresentationFormat>如螢幕大小 (4:3)</PresentationFormat>
  <Paragraphs>198</Paragraphs>
  <Slides>20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8" baseType="lpstr">
      <vt:lpstr>細明體</vt:lpstr>
      <vt:lpstr>微軟正黑體</vt:lpstr>
      <vt:lpstr>標楷體</vt:lpstr>
      <vt:lpstr>Arial</vt:lpstr>
      <vt:lpstr>Calibri</vt:lpstr>
      <vt:lpstr>Times New Roman</vt:lpstr>
      <vt:lpstr>Wingdings</vt:lpstr>
      <vt:lpstr>簡報內頁</vt:lpstr>
      <vt:lpstr>PowerPoint 簡報</vt:lpstr>
      <vt:lpstr>PowerPoint 簡報</vt:lpstr>
      <vt:lpstr>執行單位簡報大綱</vt:lpstr>
      <vt:lpstr>PowerPoint 簡報</vt:lpstr>
      <vt:lpstr>PowerPoint 簡報</vt:lpstr>
      <vt:lpstr>PowerPoint 簡報</vt:lpstr>
      <vt:lpstr>PowerPoint 簡報</vt:lpstr>
      <vt:lpstr>下一期工作重點說明 自○年○月○日至○年○月○日止</vt:lpstr>
      <vt:lpstr>PowerPoint 簡報</vt:lpstr>
      <vt:lpstr>PowerPoint 簡報</vt:lpstr>
      <vt:lpstr>人力、經費運用情形 自○年○月○日至○年○月○日止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○○○○大學 ○○○○○○○○○○○○○○計畫(促/育新創) </vt:lpstr>
      <vt:lpstr>簡報完畢</vt:lpstr>
    </vt:vector>
  </TitlesOfParts>
  <Company>Powder science lab.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Conversion of Diaspore to Corundum: A New α-Alumina Transformation Sequence</dc:title>
  <dc:creator>starfruit</dc:creator>
  <cp:lastModifiedBy>李克中</cp:lastModifiedBy>
  <cp:revision>436</cp:revision>
  <cp:lastPrinted>2023-05-24T08:44:50Z</cp:lastPrinted>
  <dcterms:created xsi:type="dcterms:W3CDTF">2004-11-16T14:48:35Z</dcterms:created>
  <dcterms:modified xsi:type="dcterms:W3CDTF">2024-01-17T09:55:38Z</dcterms:modified>
</cp:coreProperties>
</file>