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099" r:id="rId1"/>
  </p:sldMasterIdLst>
  <p:notesMasterIdLst>
    <p:notesMasterId r:id="rId23"/>
  </p:notesMasterIdLst>
  <p:handoutMasterIdLst>
    <p:handoutMasterId r:id="rId24"/>
  </p:handoutMasterIdLst>
  <p:sldIdLst>
    <p:sldId id="1147" r:id="rId2"/>
    <p:sldId id="1148" r:id="rId3"/>
    <p:sldId id="1149" r:id="rId4"/>
    <p:sldId id="1150" r:id="rId5"/>
    <p:sldId id="1151" r:id="rId6"/>
    <p:sldId id="1164" r:id="rId7"/>
    <p:sldId id="1162" r:id="rId8"/>
    <p:sldId id="1163" r:id="rId9"/>
    <p:sldId id="1165" r:id="rId10"/>
    <p:sldId id="1152" r:id="rId11"/>
    <p:sldId id="392" r:id="rId12"/>
    <p:sldId id="391" r:id="rId13"/>
    <p:sldId id="1153" r:id="rId14"/>
    <p:sldId id="1154" r:id="rId15"/>
    <p:sldId id="1155" r:id="rId16"/>
    <p:sldId id="1156" r:id="rId17"/>
    <p:sldId id="1157" r:id="rId18"/>
    <p:sldId id="1158" r:id="rId19"/>
    <p:sldId id="1159" r:id="rId20"/>
    <p:sldId id="1160" r:id="rId21"/>
    <p:sldId id="1161" r:id="rId22"/>
  </p:sldIdLst>
  <p:sldSz cx="9144000" cy="6858000" type="screen4x3"/>
  <p:notesSz cx="6797675" cy="992822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FFFF00"/>
    <a:srgbClr val="FF9933"/>
    <a:srgbClr val="800000"/>
    <a:srgbClr val="993300"/>
    <a:srgbClr val="CC00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4" autoAdjust="0"/>
    <p:restoredTop sz="46476" autoAdjust="0"/>
  </p:normalViewPr>
  <p:slideViewPr>
    <p:cSldViewPr>
      <p:cViewPr varScale="1">
        <p:scale>
          <a:sx n="110" d="100"/>
          <a:sy n="110" d="100"/>
        </p:scale>
        <p:origin x="12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B7D0C2B5-04A1-783A-B163-096FBCA11E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7011F270-A770-66C8-3DC1-BD0A1D2B08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F6757915-676D-2524-E924-A231FADCFE7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91475469-774B-29F0-B927-9D59A81509A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7A4954B-1891-452E-B621-D2C6C4BF80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50D94EBD-AF22-2670-D716-1776F465B2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929A64A-D612-30F5-A013-347398D566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816E888-17AF-4E0B-B36F-F22E0D605EAD}" type="datetimeFigureOut">
              <a:rPr lang="zh-TW" altLang="en-US"/>
              <a:pPr>
                <a:defRPr/>
              </a:pPr>
              <a:t>2025/11/19</a:t>
            </a:fld>
            <a:endParaRPr lang="en-US" altLang="zh-TW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7133DA7-BE44-0EBF-52A2-C9CD9EB1CE6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3E9490B-D9CF-9B1E-ED67-E12DE72454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96A863C4-4368-2667-0CF3-DB55DAAE30A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50C5C3D7-502E-1E9A-42B3-6773767742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443D6FE-36A1-4C1C-8536-1AD74648C18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>
            <a:extLst>
              <a:ext uri="{FF2B5EF4-FFF2-40B4-BE49-F238E27FC236}">
                <a16:creationId xmlns:a16="http://schemas.microsoft.com/office/drawing/2014/main" id="{D2740813-F241-DBBA-C9A6-AED1CFC87C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備忘稿版面配置區 2">
            <a:extLst>
              <a:ext uri="{FF2B5EF4-FFF2-40B4-BE49-F238E27FC236}">
                <a16:creationId xmlns:a16="http://schemas.microsoft.com/office/drawing/2014/main" id="{35B71FBB-25F8-F687-55D8-B9E017970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20" name="投影片編號版面配置區 3">
            <a:extLst>
              <a:ext uri="{FF2B5EF4-FFF2-40B4-BE49-F238E27FC236}">
                <a16:creationId xmlns:a16="http://schemas.microsoft.com/office/drawing/2014/main" id="{1B3231D6-19F6-1F9A-2ED2-DA98E5BAE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2E58FD6-F1F5-45DC-83F4-14A946A2FAE5}" type="slidenum">
              <a:rPr lang="zh-TW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E619158-9D5D-4892-A47C-82D49B8092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0741" name="Rectangle 21"/>
          <p:cNvSpPr>
            <a:spLocks noGrp="1" noChangeArrowheads="1"/>
          </p:cNvSpPr>
          <p:nvPr userDrawn="1">
            <p:ph type="ctrTitle" hasCustomPrompt="1"/>
          </p:nvPr>
        </p:nvSpPr>
        <p:spPr>
          <a:xfrm>
            <a:off x="546140" y="2360647"/>
            <a:ext cx="6770872" cy="1219201"/>
          </a:xfrm>
        </p:spPr>
        <p:txBody>
          <a:bodyPr anchor="t" anchorCtr="0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簡報標題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546141" y="3850927"/>
            <a:ext cx="6770872" cy="755904"/>
          </a:xfrm>
        </p:spPr>
        <p:txBody>
          <a:bodyPr anchor="b" anchorCtr="0"/>
          <a:lstStyle>
            <a:lvl1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zh-TW" altLang="en-US" sz="2000" dirty="0"/>
              <a:t>簡報單位 簡報人名稱</a:t>
            </a:r>
            <a:r>
              <a:rPr lang="en-US" altLang="zh-TW" sz="2000" dirty="0"/>
              <a:t> </a:t>
            </a:r>
            <a:r>
              <a:rPr lang="zh-TW" altLang="en-US" sz="2000" dirty="0"/>
              <a:t>職稱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文字版面配置區 8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46140" y="4693509"/>
            <a:ext cx="2788603" cy="43230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 altLang="en-US" dirty="0"/>
              <a:t>簡報日期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2A401DC-127D-F9FC-A485-D7DE0CF001CF}"/>
              </a:ext>
            </a:extLst>
          </p:cNvPr>
          <p:cNvSpPr txBox="1"/>
          <p:nvPr userDrawn="1"/>
        </p:nvSpPr>
        <p:spPr>
          <a:xfrm>
            <a:off x="2231351" y="284811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26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標題 7"/>
          <p:cNvSpPr>
            <a:spLocks noGrp="1"/>
          </p:cNvSpPr>
          <p:nvPr>
            <p:ph type="title"/>
          </p:nvPr>
        </p:nvSpPr>
        <p:spPr>
          <a:xfrm>
            <a:off x="450850" y="316992"/>
            <a:ext cx="8369300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05789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9901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91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5329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1215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9413" y="313944"/>
            <a:ext cx="2092325" cy="5864352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0850" y="313944"/>
            <a:ext cx="6126163" cy="586435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1906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206410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C412AAA6-3ED8-D469-899A-2D1716B01B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8243888" y="6369050"/>
            <a:ext cx="919162" cy="476250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8FD9FFB5-8089-4603-BC62-334C7547DADF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5889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45FF248E-2EDC-EDE2-9145-D38F66D8E8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1" name="Rectangle 21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63773" y="1407746"/>
            <a:ext cx="6770872" cy="1219201"/>
          </a:xfrm>
        </p:spPr>
        <p:txBody>
          <a:bodyPr anchor="t" anchorCtr="0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簡報標題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63774" y="2898026"/>
            <a:ext cx="6770872" cy="755904"/>
          </a:xfrm>
        </p:spPr>
        <p:txBody>
          <a:bodyPr anchor="b" anchorCtr="0"/>
          <a:lstStyle>
            <a:lvl1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zh-TW" altLang="en-US" sz="2000" dirty="0"/>
              <a:t>簡報單位 簡報人名稱</a:t>
            </a:r>
            <a:r>
              <a:rPr lang="en-US" altLang="zh-TW" sz="2000" dirty="0"/>
              <a:t> </a:t>
            </a:r>
            <a:r>
              <a:rPr lang="zh-TW" altLang="en-US" sz="2000" dirty="0"/>
              <a:t>職稱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2" hasCustomPrompt="1"/>
          </p:nvPr>
        </p:nvSpPr>
        <p:spPr>
          <a:xfrm>
            <a:off x="863773" y="3740608"/>
            <a:ext cx="2788603" cy="43230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 altLang="en-US" dirty="0"/>
              <a:t>簡報日期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E5246F1-6414-FB4A-CFA4-CDBF080FB05A}"/>
              </a:ext>
            </a:extLst>
          </p:cNvPr>
          <p:cNvSpPr txBox="1"/>
          <p:nvPr userDrawn="1"/>
        </p:nvSpPr>
        <p:spPr>
          <a:xfrm>
            <a:off x="92727" y="2791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739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C9D964C-085B-4FD1-B717-C3F4AB7F66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56362" y="517862"/>
            <a:ext cx="8369300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6362" y="1501581"/>
            <a:ext cx="8364538" cy="4757737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5C6471D-2E2C-A8AB-8602-26FD0C8D67C4}"/>
              </a:ext>
            </a:extLst>
          </p:cNvPr>
          <p:cNvSpPr txBox="1"/>
          <p:nvPr userDrawn="1"/>
        </p:nvSpPr>
        <p:spPr>
          <a:xfrm>
            <a:off x="1800528" y="267227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297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39863"/>
            <a:ext cx="6126480" cy="4757737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圖片版面配置區 2"/>
          <p:cNvSpPr>
            <a:spLocks noGrp="1"/>
          </p:cNvSpPr>
          <p:nvPr>
            <p:ph type="pic" idx="11"/>
          </p:nvPr>
        </p:nvSpPr>
        <p:spPr>
          <a:xfrm>
            <a:off x="6721574" y="1439863"/>
            <a:ext cx="2098576" cy="4757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911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39863"/>
            <a:ext cx="8360228" cy="3184388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450849" y="316992"/>
            <a:ext cx="8366579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圖片版面配置區 2"/>
          <p:cNvSpPr>
            <a:spLocks noGrp="1"/>
          </p:cNvSpPr>
          <p:nvPr>
            <p:ph type="pic" idx="11"/>
          </p:nvPr>
        </p:nvSpPr>
        <p:spPr>
          <a:xfrm>
            <a:off x="457200" y="4725145"/>
            <a:ext cx="8360228" cy="15841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28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035546"/>
          </a:xfrm>
        </p:spPr>
        <p:txBody>
          <a:bodyPr anchor="t" anchorCtr="0">
            <a:noAutofit/>
          </a:bodyPr>
          <a:lstStyle>
            <a:lvl1pPr algn="ctr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0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8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450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542733"/>
            <a:ext cx="4105275" cy="4757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14875" y="1542733"/>
            <a:ext cx="4106863" cy="4757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498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9" name="投影片編號版面配置區 1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16992"/>
            <a:ext cx="8369300" cy="8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2439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343C2D81-424E-8E80-3755-35DAE0F7CC70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5" cy="6857996"/>
          </a:xfrm>
          <a:prstGeom prst="rect">
            <a:avLst/>
          </a:prstGeom>
        </p:spPr>
      </p:pic>
      <p:sp>
        <p:nvSpPr>
          <p:cNvPr id="1027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16992"/>
            <a:ext cx="8369300" cy="8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9863"/>
            <a:ext cx="8364538" cy="475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9743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2500" y="6619875"/>
            <a:ext cx="571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fontAlgn="ctr" hangingPunct="1">
              <a:defRPr sz="1200">
                <a:solidFill>
                  <a:schemeClr val="bg1"/>
                </a:solidFill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1A71FFAD-F905-4792-971B-681FA4F61C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3" name="Line 50"/>
          <p:cNvSpPr>
            <a:spLocks noChangeShapeType="1"/>
          </p:cNvSpPr>
          <p:nvPr/>
        </p:nvSpPr>
        <p:spPr bwMode="auto">
          <a:xfrm>
            <a:off x="9145588" y="6202363"/>
            <a:ext cx="8667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4" name="Line 51"/>
          <p:cNvSpPr>
            <a:spLocks noChangeShapeType="1"/>
          </p:cNvSpPr>
          <p:nvPr/>
        </p:nvSpPr>
        <p:spPr bwMode="auto">
          <a:xfrm rot="5400000">
            <a:off x="7496175" y="7127876"/>
            <a:ext cx="5365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6" name="Text Box 52"/>
          <p:cNvSpPr txBox="1">
            <a:spLocks noChangeArrowheads="1"/>
          </p:cNvSpPr>
          <p:nvPr/>
        </p:nvSpPr>
        <p:spPr bwMode="auto">
          <a:xfrm>
            <a:off x="0" y="720090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zh-TW" altLang="en-US" sz="2400">
                <a:ea typeface="微軟正黑體" panose="020B0604030504040204" pitchFamily="34" charset="-120"/>
              </a:rPr>
              <a:t>建議字型：中文微軟正黑體，英文</a:t>
            </a:r>
            <a:r>
              <a:rPr lang="en-US" altLang="zh-TW" sz="2400">
                <a:ea typeface="微軟正黑體" panose="020B0604030504040204" pitchFamily="34" charset="-120"/>
              </a:rPr>
              <a:t>Arial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632D7F8-A4EC-5FD2-E052-024DE096FD02}"/>
              </a:ext>
            </a:extLst>
          </p:cNvPr>
          <p:cNvSpPr txBox="1"/>
          <p:nvPr userDrawn="1"/>
        </p:nvSpPr>
        <p:spPr>
          <a:xfrm>
            <a:off x="92727" y="2791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0" dirty="0">
                <a:latin typeface="+mn-ea"/>
                <a:ea typeface="+mn-ea"/>
              </a:rPr>
              <a:t>科研成果價值創造計畫</a:t>
            </a:r>
            <a:endParaRPr lang="en-US" altLang="zh-TW" sz="1600" b="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008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  <p:sldLayoutId id="2147484111" r:id="rId12"/>
    <p:sldLayoutId id="2147484112" r:id="rId13"/>
    <p:sldLayoutId id="2147484113" r:id="rId14"/>
    <p:sldLayoutId id="2147484114" r:id="rId15"/>
    <p:sldLayoutId id="2147484115" r:id="rId16"/>
    <p:sldLayoutId id="2147484116" r:id="rId17"/>
  </p:sldLayoutIdLst>
  <p:hf hdr="0" ftr="0" dt="0"/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 descr="信紙">
            <a:extLst>
              <a:ext uri="{FF2B5EF4-FFF2-40B4-BE49-F238E27FC236}">
                <a16:creationId xmlns:a16="http://schemas.microsoft.com/office/drawing/2014/main" id="{B720615A-631A-5F45-C6CA-3F50146B5D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836712"/>
            <a:ext cx="8364538" cy="475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科研成果價值創造計畫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期末查證簡報填寫說明</a:t>
            </a:r>
            <a:endParaRPr lang="zh-TW" altLang="en-US" sz="2800" b="0" dirty="0">
              <a:solidFill>
                <a:srgbClr val="0033CC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100" dirty="0">
                <a:solidFill>
                  <a:srgbClr val="FF0000"/>
                </a:solidFill>
                <a:ea typeface="標楷體" panose="03000509000000000000" pitchFamily="65" charset="-120"/>
              </a:rPr>
              <a:t>期末查證時新創公司已成立，故簡報重點應著重新創公司之發展，請計畫主持人快速帶過計畫執行之查核點、經費運用及變更等說明，而後請新創公司</a:t>
            </a:r>
            <a:r>
              <a:rPr lang="en-US" altLang="zh-TW" sz="2100" dirty="0">
                <a:solidFill>
                  <a:srgbClr val="FF0000"/>
                </a:solidFill>
                <a:ea typeface="標楷體" panose="03000509000000000000" pitchFamily="65" charset="-120"/>
              </a:rPr>
              <a:t>CEO/COO</a:t>
            </a:r>
            <a:r>
              <a:rPr lang="zh-TW" altLang="en-US" sz="2100" dirty="0">
                <a:solidFill>
                  <a:srgbClr val="FF0000"/>
                </a:solidFill>
                <a:ea typeface="標楷體" panose="03000509000000000000" pitchFamily="65" charset="-120"/>
              </a:rPr>
              <a:t>全程報告新創公司發展現況及後續規劃。</a:t>
            </a:r>
            <a:endParaRPr lang="en-US" altLang="zh-TW" sz="21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1800" b="0" dirty="0">
                <a:ea typeface="標楷體" panose="03000509000000000000" pitchFamily="65" charset="-120"/>
              </a:rPr>
              <a:t>本簡報格式所提供之制式表格，如有無法傳達貴計畫實際運作與現況之情形，可自行延伸、註解或增加項目，惟表格所需之基本資訊，仍請予以提供以利訪視作業之進行。</a:t>
            </a:r>
          </a:p>
          <a:p>
            <a:pPr eaLnBrk="1" hangingPunct="1"/>
            <a:r>
              <a:rPr lang="zh-TW" altLang="en-US" sz="1800" b="0" dirty="0">
                <a:ea typeface="標楷體" panose="03000509000000000000" pitchFamily="65" charset="-120"/>
              </a:rPr>
              <a:t>製作簡報時，請對照細部計畫書（或前次查證意見彙整表），執行期間如有變更調整與原計畫書差異之處，務必加以說明。填寫金額、人年、件數</a:t>
            </a:r>
            <a:r>
              <a:rPr lang="en-US" altLang="zh-TW" sz="1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…</a:t>
            </a:r>
            <a:r>
              <a:rPr lang="zh-TW" altLang="en-US" sz="1800" b="0" dirty="0">
                <a:ea typeface="標楷體" panose="03000509000000000000" pitchFamily="65" charset="-120"/>
              </a:rPr>
              <a:t>等數字時，</a:t>
            </a:r>
            <a:r>
              <a:rPr lang="zh-TW" altLang="en-US" sz="1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請注意合理性與前後一致性</a:t>
            </a:r>
            <a:r>
              <a:rPr lang="zh-TW" altLang="en-US" sz="1800" dirty="0">
                <a:ea typeface="標楷體" panose="03000509000000000000" pitchFamily="65" charset="-120"/>
              </a:rPr>
              <a:t>。</a:t>
            </a:r>
          </a:p>
          <a:p>
            <a:pPr eaLnBrk="1" hangingPunct="1"/>
            <a:r>
              <a:rPr lang="zh-TW" altLang="en-US" sz="1800" b="0" dirty="0">
                <a:ea typeface="標楷體" panose="03000509000000000000" pitchFamily="65" charset="-120"/>
              </a:rPr>
              <a:t>研究之進度與發現請更新至最近之情形</a:t>
            </a:r>
            <a:r>
              <a:rPr lang="en-US" altLang="zh-TW" sz="1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1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本次計畫查證期間</a:t>
            </a:r>
            <a:r>
              <a:rPr lang="en-US" altLang="zh-TW" sz="1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1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zh-TW" altLang="en-US" sz="1800" b="0" dirty="0">
                <a:ea typeface="標楷體" panose="03000509000000000000" pitchFamily="65" charset="-120"/>
              </a:rPr>
              <a:t>以利審查委員了解計畫最新情形。</a:t>
            </a:r>
          </a:p>
          <a:p>
            <a:pPr eaLnBrk="1" hangingPunct="1"/>
            <a:r>
              <a:rPr lang="zh-TW" altLang="en-US" sz="1800" b="0" dirty="0">
                <a:ea typeface="標楷體" panose="03000509000000000000" pitchFamily="65" charset="-120"/>
              </a:rPr>
              <a:t>雖表格所需資訊皆須提供，但因口頭簡報時間有限，會議中請擇要簡報，惟每頁重點</a:t>
            </a:r>
            <a:r>
              <a:rPr lang="zh-TW" altLang="en-US" sz="1800" dirty="0">
                <a:solidFill>
                  <a:srgbClr val="FF0000"/>
                </a:solidFill>
                <a:ea typeface="標楷體" panose="03000509000000000000" pitchFamily="65" charset="-120"/>
              </a:rPr>
              <a:t>務</a:t>
            </a:r>
            <a:r>
              <a:rPr lang="zh-TW" altLang="en-US" sz="1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必口頭說明</a:t>
            </a:r>
            <a:r>
              <a:rPr lang="zh-TW" altLang="en-US" sz="1800" dirty="0">
                <a:ea typeface="標楷體" panose="03000509000000000000" pitchFamily="65" charset="-120"/>
              </a:rPr>
              <a:t>，</a:t>
            </a:r>
            <a:r>
              <a:rPr lang="zh-TW" altLang="en-US" sz="1800" b="0" dirty="0">
                <a:ea typeface="標楷體" panose="03000509000000000000" pitchFamily="65" charset="-120"/>
              </a:rPr>
              <a:t>請勿略過。</a:t>
            </a:r>
          </a:p>
          <a:p>
            <a:pPr eaLnBrk="1" hangingPunct="1"/>
            <a:r>
              <a:rPr lang="zh-TW" altLang="en-US" sz="1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各頁（含本頁）之</a:t>
            </a:r>
            <a:r>
              <a:rPr lang="zh-TW" altLang="en-US" sz="1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填寫說明請於製作時刪除</a:t>
            </a:r>
            <a:r>
              <a:rPr lang="zh-TW" altLang="en-US" sz="1800" b="0" dirty="0">
                <a:ea typeface="標楷體" panose="03000509000000000000" pitchFamily="65" charset="-120"/>
              </a:rPr>
              <a:t>，勿置於已完成之簡報檔案及紙本上。</a:t>
            </a:r>
          </a:p>
          <a:p>
            <a:pPr eaLnBrk="1" hangingPunct="1"/>
            <a:endParaRPr lang="en-US" altLang="zh-TW" dirty="0">
              <a:solidFill>
                <a:srgbClr val="0000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 descr="信紙">
            <a:extLst>
              <a:ext uri="{FF2B5EF4-FFF2-40B4-BE49-F238E27FC236}">
                <a16:creationId xmlns:a16="http://schemas.microsoft.com/office/drawing/2014/main" id="{5CEC1425-52C7-310C-D5AC-6AE53223E3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1122363"/>
            <a:ext cx="8424862" cy="324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kumimoji="1"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n"/>
            </a:pPr>
            <a:r>
              <a:rPr kumimoji="1"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價創</a:t>
            </a:r>
            <a:r>
              <a:rPr kumimoji="1"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2.0</a:t>
            </a:r>
            <a:r>
              <a:rPr kumimoji="1"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計畫應結合前階段不同部會之研發成果與本期經濟部研發成果，技轉予新創公司：</a:t>
            </a:r>
            <a:endParaRPr kumimoji="1" lang="en-US" altLang="zh-TW" sz="2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eaLnBrk="1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技術移轉整合前後階段技術成果，請說明本計畫執行之技術成果產出</a:t>
            </a:r>
            <a:r>
              <a:rPr lang="en-US" altLang="zh-TW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專利、</a:t>
            </a:r>
            <a:r>
              <a:rPr lang="en-US" altLang="zh-TW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knowhow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、營業秘密等，須明確定義</a:t>
            </a:r>
            <a:r>
              <a:rPr lang="en-US" altLang="zh-TW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，及技轉後新創公司所掌握核心技術之內容。</a:t>
            </a:r>
            <a:endParaRPr lang="en-US" altLang="zh-TW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eaLnBrk="1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未來專利佈局與規劃</a:t>
            </a:r>
            <a:r>
              <a:rPr lang="en-US" altLang="zh-TW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如境外實施等規劃</a:t>
            </a:r>
            <a:r>
              <a:rPr lang="en-US" altLang="zh-TW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6B7B2A86-7BB3-8E27-3994-CFC3ACD52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3" y="598488"/>
            <a:ext cx="5840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4.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全程技術產出與技術移轉情形說明</a:t>
            </a:r>
          </a:p>
        </p:txBody>
      </p:sp>
      <p:sp>
        <p:nvSpPr>
          <p:cNvPr id="12292" name="投影片編號版面配置區 1">
            <a:extLst>
              <a:ext uri="{FF2B5EF4-FFF2-40B4-BE49-F238E27FC236}">
                <a16:creationId xmlns:a16="http://schemas.microsoft.com/office/drawing/2014/main" id="{028154F2-EA81-25F7-BAD7-A80FF1DFDF2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B9775BA-9C4C-4FCA-9378-6B45E692CA40}" type="slidenum">
              <a:rPr lang="zh-TW" altLang="en-US" sz="1400" smtClean="0"/>
              <a:pPr/>
              <a:t>9</a:t>
            </a:fld>
            <a:endParaRPr lang="en-US" altLang="zh-TW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1">
            <a:extLst>
              <a:ext uri="{FF2B5EF4-FFF2-40B4-BE49-F238E27FC236}">
                <a16:creationId xmlns:a16="http://schemas.microsoft.com/office/drawing/2014/main" id="{3744A04D-906E-B544-83E3-33051A16A57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5B90DD2-2277-4713-91F1-02BE635256AA}" type="slidenum">
              <a:rPr lang="zh-TW" altLang="en-US" sz="1400" smtClean="0"/>
              <a:pPr/>
              <a:t>10</a:t>
            </a:fld>
            <a:endParaRPr lang="en-US" altLang="zh-TW" sz="1400"/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22F2A673-E53A-9689-0588-DF42F7184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601663"/>
            <a:ext cx="703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5.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計畫執行情形重點說明</a:t>
            </a:r>
            <a:r>
              <a:rPr lang="en-US" altLang="zh-TW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育新創須含共同執行公司</a:t>
            </a:r>
            <a:r>
              <a:rPr lang="en-US" altLang="zh-TW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4" name="Rectangle 3" descr="信紙">
            <a:extLst>
              <a:ext uri="{FF2B5EF4-FFF2-40B4-BE49-F238E27FC236}">
                <a16:creationId xmlns:a16="http://schemas.microsoft.com/office/drawing/2014/main" id="{78DADA4B-96BF-D9C5-E045-B71B524B2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196975"/>
            <a:ext cx="8424862" cy="5327650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marL="381000" indent="-381000" eaLnBrk="1" hangingPunct="1"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本期計畫變更情形說明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詳附件一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857250" lvl="1" indent="-457200" eaLnBrk="1" hangingPunct="1">
              <a:buFont typeface="Wingdings" panose="05000000000000000000" pitchFamily="2" charset="2"/>
              <a:buChar char="ü"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請簡述重大變更</a:t>
            </a:r>
            <a:endParaRPr kumimoji="0" lang="en-US" altLang="zh-TW" sz="24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57250" lvl="1" indent="-457200" eaLnBrk="1" hangingPunct="1">
              <a:buFont typeface="Wingdings" panose="05000000000000000000" pitchFamily="2" charset="2"/>
              <a:buChar char="ü"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請簡述一般變更內容</a:t>
            </a:r>
            <a:endParaRPr kumimoji="0" lang="en-US" altLang="zh-TW" sz="24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81000" indent="-381000" eaLnBrk="1" hangingPunct="1"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全程經費運用情形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詳附件二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學校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動支率達</a:t>
            </a:r>
            <a:r>
              <a:rPr kumimoji="0" lang="zh-TW" altLang="en-US" sz="2400" kern="0" dirty="0">
                <a:solidFill>
                  <a:srgbClr val="FF0000"/>
                </a:solidFill>
                <a:latin typeface="新細明體" panose="02020500000000000000" pitchFamily="18" charset="-120"/>
              </a:rPr>
              <a:t>〇〇</a:t>
            </a:r>
            <a:r>
              <a:rPr kumimoji="0" lang="en-US" altLang="zh-TW" sz="2400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%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共同執行業者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2400" kern="0" dirty="0">
                <a:solidFill>
                  <a:srgbClr val="FF0000"/>
                </a:solidFill>
                <a:latin typeface="新細明體" panose="02020500000000000000" pitchFamily="18" charset="-120"/>
              </a:rPr>
              <a:t>〇〇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公司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自籌款達</a:t>
            </a:r>
            <a:r>
              <a:rPr kumimoji="0" lang="zh-TW" altLang="en-US" sz="2400" kern="0" dirty="0">
                <a:solidFill>
                  <a:srgbClr val="FF0000"/>
                </a:solidFill>
                <a:latin typeface="新細明體" panose="02020500000000000000" pitchFamily="18" charset="-120"/>
              </a:rPr>
              <a:t>〇〇</a:t>
            </a:r>
            <a:r>
              <a:rPr kumimoji="0" lang="en-US" altLang="zh-TW" sz="2400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%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(</a:t>
            </a:r>
            <a:r>
              <a:rPr lang="zh-TW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育新創適用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kumimoji="0" lang="en-US" altLang="zh-TW" sz="24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81000" indent="-381000" eaLnBrk="1" hangingPunct="1"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全程人力運用情形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詳附件三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學校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達成率</a:t>
            </a:r>
            <a:r>
              <a:rPr kumimoji="0" lang="zh-TW" altLang="en-US" sz="2400" kern="0" dirty="0">
                <a:solidFill>
                  <a:srgbClr val="FF0000"/>
                </a:solidFill>
                <a:latin typeface="新細明體" panose="02020500000000000000" pitchFamily="18" charset="-120"/>
              </a:rPr>
              <a:t>〇〇</a:t>
            </a:r>
            <a:r>
              <a:rPr kumimoji="0" lang="en-US" altLang="zh-TW" sz="2400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%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共同執行業者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2400" kern="0" dirty="0">
                <a:solidFill>
                  <a:srgbClr val="FF0000"/>
                </a:solidFill>
                <a:latin typeface="新細明體" panose="02020500000000000000" pitchFamily="18" charset="-120"/>
              </a:rPr>
              <a:t>〇〇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公司</a:t>
            </a:r>
            <a:r>
              <a:rPr kumimoji="0" lang="en-US" altLang="zh-TW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24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達成率</a:t>
            </a:r>
            <a:r>
              <a:rPr kumimoji="0" lang="zh-TW" altLang="en-US" sz="2400" kern="0" dirty="0">
                <a:solidFill>
                  <a:srgbClr val="FF0000"/>
                </a:solidFill>
                <a:latin typeface="新細明體" panose="02020500000000000000" pitchFamily="18" charset="-120"/>
              </a:rPr>
              <a:t>〇〇</a:t>
            </a:r>
            <a:r>
              <a:rPr kumimoji="0" lang="en-US" altLang="zh-TW" sz="2400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%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(</a:t>
            </a:r>
            <a:r>
              <a:rPr lang="zh-TW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育新創適用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kumimoji="0" lang="en-US" altLang="zh-TW" sz="24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57250" lvl="1" indent="-457200" eaLnBrk="1" hangingPunct="1">
              <a:buFont typeface="Wingdings" panose="05000000000000000000" pitchFamily="2" charset="2"/>
              <a:buChar char="ü"/>
              <a:defRPr/>
            </a:pPr>
            <a:endParaRPr kumimoji="0" lang="zh-TW" altLang="en-US" sz="24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kumimoji="0" lang="zh-TW" altLang="en-US" sz="24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1">
            <a:extLst>
              <a:ext uri="{FF2B5EF4-FFF2-40B4-BE49-F238E27FC236}">
                <a16:creationId xmlns:a16="http://schemas.microsoft.com/office/drawing/2014/main" id="{7A1B4603-A8E2-2D6F-607C-C3C42ECEE4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3626211-B766-4F98-9978-5EE1B3A4BC0B}" type="slidenum">
              <a:rPr lang="zh-TW" altLang="en-US" sz="1400" smtClean="0"/>
              <a:pPr/>
              <a:t>11</a:t>
            </a:fld>
            <a:endParaRPr lang="en-US" altLang="zh-TW" sz="1400"/>
          </a:p>
        </p:txBody>
      </p:sp>
      <p:sp>
        <p:nvSpPr>
          <p:cNvPr id="14339" name="文字方塊 2">
            <a:extLst>
              <a:ext uri="{FF2B5EF4-FFF2-40B4-BE49-F238E27FC236}">
                <a16:creationId xmlns:a16="http://schemas.microsoft.com/office/drawing/2014/main" id="{6DDCF43D-14D2-9D2E-2B60-75B1AD7A5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463" y="2636838"/>
            <a:ext cx="46730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4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en-US" sz="4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新創公司發展說明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 descr="信紙">
            <a:extLst>
              <a:ext uri="{FF2B5EF4-FFF2-40B4-BE49-F238E27FC236}">
                <a16:creationId xmlns:a16="http://schemas.microsoft.com/office/drawing/2014/main" id="{70C4F79D-9BEF-670A-A652-32BF318F79C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74675" y="1196975"/>
            <a:ext cx="8569325" cy="2801938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填寫說明</a:t>
            </a: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本項應由計畫所設定之新創公司</a:t>
            </a: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CEO/COO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進行報告</a:t>
            </a:r>
            <a:endParaRPr lang="en-US" altLang="zh-TW" sz="2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CEO/COO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資歷</a:t>
            </a: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簡歷說明</a:t>
            </a:r>
            <a:r>
              <a:rPr lang="en-US" altLang="zh-TW" sz="1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如前次查證已報告，本次查證可口頭扼要說明</a:t>
            </a:r>
            <a:r>
              <a:rPr lang="en-US" altLang="zh-TW" sz="1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請填寫本計畫之新創公司成立後，預計其於計畫結束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~2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年內之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人力、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組織、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營運資金、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股權結構、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5.A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輪募資概況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含投資意向書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目標客群、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關鍵客戶及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8.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公司設立地點說明</a:t>
            </a:r>
            <a:r>
              <a:rPr lang="en-US" altLang="zh-TW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等發展進度</a:t>
            </a:r>
            <a:r>
              <a:rPr kumimoji="1"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kumimoji="1" lang="zh-TW" altLang="en-US" sz="2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請逐項 </a:t>
            </a:r>
            <a:r>
              <a:rPr kumimoji="1" lang="en-US" altLang="zh-TW" sz="2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kumimoji="1" lang="zh-TW" altLang="en-US" sz="2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可分頁</a:t>
            </a:r>
            <a:r>
              <a:rPr kumimoji="1" lang="en-US" altLang="zh-TW" sz="2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kumimoji="1" lang="zh-TW" altLang="en-US" sz="2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說明</a:t>
            </a:r>
            <a:r>
              <a:rPr kumimoji="1"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，另可自行添加呈現重要項目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1B378D76-AA3F-3BBF-E1C0-261DA2B70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8" y="601663"/>
            <a:ext cx="33265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6.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新創事業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發展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說明</a:t>
            </a:r>
          </a:p>
        </p:txBody>
      </p:sp>
      <p:sp>
        <p:nvSpPr>
          <p:cNvPr id="15364" name="投影片編號版面配置區 1">
            <a:extLst>
              <a:ext uri="{FF2B5EF4-FFF2-40B4-BE49-F238E27FC236}">
                <a16:creationId xmlns:a16="http://schemas.microsoft.com/office/drawing/2014/main" id="{A5D28728-062A-11B0-E968-CD902C25296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EBFFAAF-BF21-4466-BCE5-774720F2CED7}" type="slidenum">
              <a:rPr lang="zh-TW" altLang="en-US" sz="1400" smtClean="0"/>
              <a:pPr/>
              <a:t>12</a:t>
            </a:fld>
            <a:endParaRPr lang="en-US" altLang="zh-TW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字版面配置區 2">
            <a:extLst>
              <a:ext uri="{FF2B5EF4-FFF2-40B4-BE49-F238E27FC236}">
                <a16:creationId xmlns:a16="http://schemas.microsoft.com/office/drawing/2014/main" id="{CAAFD66A-14D1-8B60-E76D-3319DE0FD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5038"/>
            <a:ext cx="7772400" cy="1500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TW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7.</a:t>
            </a:r>
            <a:r>
              <a:rPr lang="zh-TW" altLang="en-US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附件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 descr="信紙">
            <a:extLst>
              <a:ext uri="{FF2B5EF4-FFF2-40B4-BE49-F238E27FC236}">
                <a16:creationId xmlns:a16="http://schemas.microsoft.com/office/drawing/2014/main" id="{F18DCF23-8BD7-B492-F6C7-82C5C6B44C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4956175"/>
            <a:ext cx="8942388" cy="192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20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kumimoji="1" lang="zh-TW" altLang="en-US" sz="2200" b="0">
                <a:latin typeface="標楷體" panose="03000509000000000000" pitchFamily="65" charset="-120"/>
                <a:ea typeface="標楷體" panose="03000509000000000000" pitchFamily="65" charset="-120"/>
              </a:rPr>
              <a:t>請擇要就執行情形與本期查核點相異之處填寫，並須說明變更原因，若未曾進行變更，請填</a:t>
            </a:r>
            <a:r>
              <a:rPr kumimoji="1" lang="en-US" altLang="zh-TW" sz="2200" b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kumimoji="1" lang="zh-TW" altLang="en-US" sz="2200" b="0"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kumimoji="1" lang="en-US" altLang="zh-TW" sz="2200" b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1" lang="zh-TW" altLang="en-US" sz="2200" b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zh-TW" altLang="en-US" sz="2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如其他重要事項之變更</a:t>
            </a:r>
            <a:r>
              <a:rPr lang="en-US" altLang="zh-TW" sz="2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含新創公司股權、現金分配等與計畫規範不一致而另為報部事項</a:t>
            </a:r>
            <a:r>
              <a:rPr lang="en-US" altLang="zh-TW" sz="2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，則本項目須另予細部說明。</a:t>
            </a:r>
            <a:endParaRPr kumimoji="1" lang="en-US" altLang="zh-TW" sz="22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9A61BF41-0A3B-89A3-45B5-00F78327B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601663"/>
            <a:ext cx="5211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附件一、</a:t>
            </a:r>
            <a:r>
              <a:rPr lang="zh-TW" altLang="en-US" sz="2800" b="1">
                <a:ea typeface="標楷體" panose="03000509000000000000" pitchFamily="65" charset="-120"/>
              </a:rPr>
              <a:t>本期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計畫變更情形說明</a:t>
            </a:r>
          </a:p>
        </p:txBody>
      </p:sp>
      <p:graphicFrame>
        <p:nvGraphicFramePr>
          <p:cNvPr id="5" name="Group 124">
            <a:extLst>
              <a:ext uri="{FF2B5EF4-FFF2-40B4-BE49-F238E27FC236}">
                <a16:creationId xmlns:a16="http://schemas.microsoft.com/office/drawing/2014/main" id="{D1D312B4-EA6D-B9E1-8E9C-F060BA3CA193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196975"/>
          <a:ext cx="8942388" cy="3562351"/>
        </p:xfrm>
        <a:graphic>
          <a:graphicData uri="http://schemas.openxmlformats.org/drawingml/2006/table">
            <a:tbl>
              <a:tblPr/>
              <a:tblGrid>
                <a:gridCol w="380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9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9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72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72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54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4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33806"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項次</a:t>
                      </a: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名稱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變更類別</a:t>
                      </a:r>
                      <a:endParaRPr kumimoji="0" lang="en-US" altLang="zh-TW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原計畫內容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變更後內容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原預算科目金額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仟元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變更後科目金額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仟元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變更原因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同意日期及字號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305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一般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重大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305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305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305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○○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分項計畫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325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金額合計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金額合計</a:t>
                      </a: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9990" marR="89990" marT="46808" marB="4680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84" name="投影片編號版面配置區 1">
            <a:extLst>
              <a:ext uri="{FF2B5EF4-FFF2-40B4-BE49-F238E27FC236}">
                <a16:creationId xmlns:a16="http://schemas.microsoft.com/office/drawing/2014/main" id="{1470927A-1EDD-765B-3CE2-9913A4118C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A73EE3A-AA34-47D5-9F52-AB2FB1543015}" type="slidenum">
              <a:rPr lang="zh-TW" altLang="en-US" sz="1400" smtClean="0"/>
              <a:pPr/>
              <a:t>14</a:t>
            </a:fld>
            <a:endParaRPr lang="en-US" altLang="zh-TW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11DBCCD8-A9C5-0120-BB93-6D9042E09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57DA4E59-BC42-1CF1-F377-8DC324471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601663"/>
            <a:ext cx="8699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附件二、全程經費運用情形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(○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年○月○日至○年○月○日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b="1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162916" name="Group 100">
            <a:extLst>
              <a:ext uri="{FF2B5EF4-FFF2-40B4-BE49-F238E27FC236}">
                <a16:creationId xmlns:a16="http://schemas.microsoft.com/office/drawing/2014/main" id="{E5F21F9A-64CD-4AB9-5F28-4DBA35FC3522}"/>
              </a:ext>
            </a:extLst>
          </p:cNvPr>
          <p:cNvGraphicFramePr>
            <a:graphicFrameLocks noGrp="1"/>
          </p:cNvGraphicFramePr>
          <p:nvPr/>
        </p:nvGraphicFramePr>
        <p:xfrm>
          <a:off x="214313" y="1778000"/>
          <a:ext cx="8786814" cy="3971922"/>
        </p:xfrm>
        <a:graphic>
          <a:graphicData uri="http://schemas.openxmlformats.org/drawingml/2006/table">
            <a:tbl>
              <a:tblPr/>
              <a:tblGrid>
                <a:gridCol w="1332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784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學校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科目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累計撥款數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累計支用數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(2)</a:t>
                      </a: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應付款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(3)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合計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(4)=(2)+(3)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執行率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／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人事費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旅運費</a:t>
                      </a: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材料費</a:t>
                      </a: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維護費</a:t>
                      </a: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業務費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設備使用費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管理費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8520" name="Text Box 88">
            <a:extLst>
              <a:ext uri="{FF2B5EF4-FFF2-40B4-BE49-F238E27FC236}">
                <a16:creationId xmlns:a16="http://schemas.microsoft.com/office/drawing/2014/main" id="{4BC19CF2-097A-F05B-854F-9F0823198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1403350"/>
            <a:ext cx="1366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單位</a:t>
            </a:r>
            <a:r>
              <a:rPr lang="en-US" altLang="zh-TW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仟元</a:t>
            </a:r>
          </a:p>
        </p:txBody>
      </p:sp>
      <p:sp>
        <p:nvSpPr>
          <p:cNvPr id="18521" name="投影片編號版面配置區 1">
            <a:extLst>
              <a:ext uri="{FF2B5EF4-FFF2-40B4-BE49-F238E27FC236}">
                <a16:creationId xmlns:a16="http://schemas.microsoft.com/office/drawing/2014/main" id="{545F6DF8-39B7-7E3A-9BDD-CCCC4C56F9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DA0283C-50BA-4B81-8D71-0C0FD9F9473B}" type="slidenum">
              <a:rPr lang="zh-TW" altLang="en-US" sz="1400" smtClean="0"/>
              <a:pPr/>
              <a:t>15</a:t>
            </a:fld>
            <a:endParaRPr lang="en-US" altLang="zh-TW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994DE5FF-43E5-33B5-5292-C4134D6A6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8AFE6835-EA18-B6C0-56F0-CE78FC7DC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601663"/>
            <a:ext cx="86995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附件二、全程經費運用情形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(○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年○月○日至○年○月○日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</a:p>
          <a:p>
            <a:pPr eaLnBrk="1" hangingPunct="1"/>
            <a:r>
              <a:rPr lang="zh-TW" altLang="en-US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（共同執行單位</a:t>
            </a:r>
            <a:r>
              <a:rPr lang="en-US" altLang="zh-TW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-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○○公司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，育新創適用</a:t>
            </a:r>
            <a:r>
              <a:rPr lang="zh-TW" altLang="en-US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</a:p>
        </p:txBody>
      </p:sp>
      <p:graphicFrame>
        <p:nvGraphicFramePr>
          <p:cNvPr id="162916" name="Group 100">
            <a:extLst>
              <a:ext uri="{FF2B5EF4-FFF2-40B4-BE49-F238E27FC236}">
                <a16:creationId xmlns:a16="http://schemas.microsoft.com/office/drawing/2014/main" id="{126BE249-F534-226D-9CA2-66D64FA6A60B}"/>
              </a:ext>
            </a:extLst>
          </p:cNvPr>
          <p:cNvGraphicFramePr>
            <a:graphicFrameLocks noGrp="1"/>
          </p:cNvGraphicFramePr>
          <p:nvPr/>
        </p:nvGraphicFramePr>
        <p:xfrm>
          <a:off x="182563" y="1882775"/>
          <a:ext cx="8786814" cy="3602040"/>
        </p:xfrm>
        <a:graphic>
          <a:graphicData uri="http://schemas.openxmlformats.org/drawingml/2006/table">
            <a:tbl>
              <a:tblPr/>
              <a:tblGrid>
                <a:gridCol w="1332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782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共同執行單位</a:t>
                      </a:r>
                      <a:r>
                        <a:rPr lang="en-US" altLang="zh-TW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</a:rPr>
                        <a:t>○○公司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41" marB="4574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8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科目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累計預算數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累計支用數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(2)</a:t>
                      </a:r>
                      <a:endParaRPr kumimoji="0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應付款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(3)</a:t>
                      </a: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合計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(4)=(2)+(3)</a:t>
                      </a: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執行率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(4)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／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(1)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人事費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旅運費</a:t>
                      </a: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材料費</a:t>
                      </a: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  <a:cs typeface="Times New Roman" pitchFamily="18" charset="0"/>
                        </a:rPr>
                        <a:t>維護費</a:t>
                      </a: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業務費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設備使用費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marL="91439" marR="91439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9536" name="Text Box 88">
            <a:extLst>
              <a:ext uri="{FF2B5EF4-FFF2-40B4-BE49-F238E27FC236}">
                <a16:creationId xmlns:a16="http://schemas.microsoft.com/office/drawing/2014/main" id="{253EA69F-5CD7-D6C9-8DCF-AAB004BF5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1408113"/>
            <a:ext cx="13668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單位</a:t>
            </a:r>
            <a:r>
              <a:rPr lang="en-US" altLang="zh-TW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1800" b="1">
                <a:latin typeface="Times New Roman" panose="02020603050405020304" pitchFamily="18" charset="0"/>
                <a:ea typeface="標楷體" panose="03000509000000000000" pitchFamily="65" charset="-120"/>
              </a:rPr>
              <a:t>仟元</a:t>
            </a:r>
          </a:p>
        </p:txBody>
      </p:sp>
      <p:sp>
        <p:nvSpPr>
          <p:cNvPr id="7" name="Rectangle 109" descr="信紙">
            <a:extLst>
              <a:ext uri="{FF2B5EF4-FFF2-40B4-BE49-F238E27FC236}">
                <a16:creationId xmlns:a16="http://schemas.microsoft.com/office/drawing/2014/main" id="{1A5EE985-2CA3-EABD-01BE-DC1D76072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5457825"/>
            <a:ext cx="8715375" cy="1571625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kumimoji="0" lang="zh-TW" altLang="en-US" sz="2200" kern="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538" name="投影片編號版面配置區 1">
            <a:extLst>
              <a:ext uri="{FF2B5EF4-FFF2-40B4-BE49-F238E27FC236}">
                <a16:creationId xmlns:a16="http://schemas.microsoft.com/office/drawing/2014/main" id="{E28C5A18-FF4B-613C-EA0A-655F22A52CD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3025A9F-49D4-4714-928A-3E488C7A9A07}" type="slidenum">
              <a:rPr lang="zh-TW" altLang="en-US" sz="1400" smtClean="0"/>
              <a:pPr/>
              <a:t>16</a:t>
            </a:fld>
            <a:endParaRPr lang="en-US" altLang="zh-TW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9" descr="信紙">
            <a:extLst>
              <a:ext uri="{FF2B5EF4-FFF2-40B4-BE49-F238E27FC236}">
                <a16:creationId xmlns:a16="http://schemas.microsoft.com/office/drawing/2014/main" id="{6FE7C423-1DC8-C074-BC97-D9116217BC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9750" y="5137150"/>
            <a:ext cx="806450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kumimoji="1"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就全程實際人年與全年</a:t>
            </a:r>
            <a:r>
              <a:rPr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預估顯著差異處</a:t>
            </a:r>
            <a:r>
              <a:rPr lang="en-US" altLang="zh-TW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相距</a:t>
            </a:r>
            <a:r>
              <a:rPr lang="en-US" altLang="zh-TW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50%</a:t>
            </a:r>
            <a:r>
              <a:rPr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過大時</a:t>
            </a:r>
            <a:r>
              <a:rPr lang="en-US" altLang="zh-TW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口頭或文字說明。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除量的指標外，亦可說明人力結構與素質對計畫有益或有困難之處。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若無重要差異，可略過口頭簡報。</a:t>
            </a: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A8D44FDF-242D-2B0D-39A7-167D149B0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975650A6-025E-355F-A462-4D6D89707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25" y="284163"/>
            <a:ext cx="572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附件三、全程人力運用情形</a:t>
            </a:r>
            <a:r>
              <a:rPr lang="zh-TW" altLang="en-US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（學校）</a:t>
            </a:r>
          </a:p>
        </p:txBody>
      </p:sp>
      <p:graphicFrame>
        <p:nvGraphicFramePr>
          <p:cNvPr id="161973" name="Group 181">
            <a:extLst>
              <a:ext uri="{FF2B5EF4-FFF2-40B4-BE49-F238E27FC236}">
                <a16:creationId xmlns:a16="http://schemas.microsoft.com/office/drawing/2014/main" id="{DD7EE424-9A55-558F-1809-D4E295D8C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522710"/>
              </p:ext>
            </p:extLst>
          </p:nvPr>
        </p:nvGraphicFramePr>
        <p:xfrm>
          <a:off x="517235" y="935039"/>
          <a:ext cx="8064500" cy="1828800"/>
        </p:xfrm>
        <a:graphic>
          <a:graphicData uri="http://schemas.openxmlformats.org/drawingml/2006/table">
            <a:tbl>
              <a:tblPr/>
              <a:tblGrid>
                <a:gridCol w="2341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47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全程預估人年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全程實際人年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達成率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%(B/A)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研究員級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副研究員級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助理研究員級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研究助理（含）以下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61974" name="Group 182">
            <a:extLst>
              <a:ext uri="{FF2B5EF4-FFF2-40B4-BE49-F238E27FC236}">
                <a16:creationId xmlns:a16="http://schemas.microsoft.com/office/drawing/2014/main" id="{A7F421B2-C383-F644-5FCF-E6D8AD5D3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194941"/>
              </p:ext>
            </p:extLst>
          </p:nvPr>
        </p:nvGraphicFramePr>
        <p:xfrm>
          <a:off x="539750" y="2927351"/>
          <a:ext cx="8064500" cy="2133600"/>
        </p:xfrm>
        <a:graphic>
          <a:graphicData uri="http://schemas.openxmlformats.org/drawingml/2006/table">
            <a:tbl>
              <a:tblPr/>
              <a:tblGrid>
                <a:gridCol w="2341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47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全程預估人年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全程實際人年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達成率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%(B/A)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博士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碩士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學士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專科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總計</a:t>
                      </a:r>
                      <a:endParaRPr kumimoji="0" lang="zh-TW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細明體" pitchFamily="49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564" name="投影片編號版面配置區 1">
            <a:extLst>
              <a:ext uri="{FF2B5EF4-FFF2-40B4-BE49-F238E27FC236}">
                <a16:creationId xmlns:a16="http://schemas.microsoft.com/office/drawing/2014/main" id="{0CE4549F-F007-733D-A337-9AF901F248C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418EA97-A150-4BA2-B382-500683442091}" type="slidenum">
              <a:rPr lang="zh-TW" altLang="en-US" sz="1400" smtClean="0"/>
              <a:pPr/>
              <a:t>17</a:t>
            </a:fld>
            <a:endParaRPr lang="en-US" altLang="zh-TW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9" descr="信紙">
            <a:extLst>
              <a:ext uri="{FF2B5EF4-FFF2-40B4-BE49-F238E27FC236}">
                <a16:creationId xmlns:a16="http://schemas.microsoft.com/office/drawing/2014/main" id="{C5545801-B5A4-5FEF-DE9C-B17340C33DD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9948" y="3787775"/>
            <a:ext cx="8064500" cy="223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請就本期實際人年與全年預估顯著差異處</a:t>
            </a:r>
            <a:r>
              <a:rPr lang="en-US" altLang="zh-TW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相距</a:t>
            </a:r>
            <a:r>
              <a:rPr lang="en-US" altLang="zh-TW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50%</a:t>
            </a: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過大時</a:t>
            </a:r>
            <a:r>
              <a:rPr lang="en-US" altLang="zh-TW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口頭或文字說明。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除量的指標外，亦可說明人力結構與素質對計畫有益或有困難之處。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若無重要差異，可略過口頭簡報。</a:t>
            </a: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5D84A9E6-6FB7-7EDC-8F0F-ADA726C76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1508" name="Rectangle 5">
            <a:extLst>
              <a:ext uri="{FF2B5EF4-FFF2-40B4-BE49-F238E27FC236}">
                <a16:creationId xmlns:a16="http://schemas.microsoft.com/office/drawing/2014/main" id="{BB7962AC-711F-15EB-2809-47E6CF559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" y="601663"/>
            <a:ext cx="90043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附件三、全程人力運用情形</a:t>
            </a:r>
            <a:r>
              <a:rPr lang="zh-TW" altLang="en-US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（共同執行單位</a:t>
            </a:r>
            <a:r>
              <a:rPr lang="en-US" altLang="zh-TW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-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○○公司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，育新創適用</a:t>
            </a:r>
            <a:r>
              <a:rPr lang="zh-TW" altLang="en-US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</a:p>
        </p:txBody>
      </p:sp>
      <p:graphicFrame>
        <p:nvGraphicFramePr>
          <p:cNvPr id="161973" name="Group 181">
            <a:extLst>
              <a:ext uri="{FF2B5EF4-FFF2-40B4-BE49-F238E27FC236}">
                <a16:creationId xmlns:a16="http://schemas.microsoft.com/office/drawing/2014/main" id="{683D757B-E241-9F8E-046A-56F8E8C0D004}"/>
              </a:ext>
            </a:extLst>
          </p:cNvPr>
          <p:cNvGraphicFramePr>
            <a:graphicFrameLocks noGrp="1"/>
          </p:cNvGraphicFramePr>
          <p:nvPr/>
        </p:nvGraphicFramePr>
        <p:xfrm>
          <a:off x="501650" y="1709738"/>
          <a:ext cx="8064501" cy="1828800"/>
        </p:xfrm>
        <a:graphic>
          <a:graphicData uri="http://schemas.openxmlformats.org/drawingml/2006/table">
            <a:tbl>
              <a:tblPr/>
              <a:tblGrid>
                <a:gridCol w="1170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6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4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職稱</a:t>
                      </a: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姓名</a:t>
                      </a: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全程預估人年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全程實際人年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r>
                        <a:rPr kumimoji="0" lang="zh-TW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達成率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%(B/A)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kumimoji="0" lang="zh-TW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53" name="投影片編號版面配置區 1">
            <a:extLst>
              <a:ext uri="{FF2B5EF4-FFF2-40B4-BE49-F238E27FC236}">
                <a16:creationId xmlns:a16="http://schemas.microsoft.com/office/drawing/2014/main" id="{BD409172-21C1-9AB2-8400-E8C4EBDB022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4E0FECB-8CB4-48E9-932A-5DAA3ECA510C}" type="slidenum">
              <a:rPr lang="zh-TW" altLang="en-US" sz="1400" smtClean="0"/>
              <a:pPr/>
              <a:t>18</a:t>
            </a:fld>
            <a:endParaRPr lang="en-US" altLang="zh-TW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C56F5144-23C6-B810-BE98-8A61CBFCC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1160463"/>
            <a:ext cx="84597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經濟部科研成果價值創造計畫</a:t>
            </a:r>
            <a:br>
              <a:rPr lang="en-US" altLang="zh-TW" sz="36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zh-TW" altLang="en-US" sz="36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期末查證會議</a:t>
            </a:r>
          </a:p>
        </p:txBody>
      </p:sp>
      <p:sp>
        <p:nvSpPr>
          <p:cNvPr id="7171" name="Text Box 5">
            <a:extLst>
              <a:ext uri="{FF2B5EF4-FFF2-40B4-BE49-F238E27FC236}">
                <a16:creationId xmlns:a16="http://schemas.microsoft.com/office/drawing/2014/main" id="{921D1A64-181B-C6BC-2E19-4B36A92DC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890838"/>
            <a:ext cx="69850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○○○○○○○○○○○○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</a:t>
            </a:r>
            <a:endParaRPr lang="zh-TW" altLang="en-US" sz="2800" b="1">
              <a:solidFill>
                <a:srgbClr val="CC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0A6A8059-67D4-B304-1A1A-394697468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4298950"/>
            <a:ext cx="7340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全    程     計    畫：自○年○月○日至○年○月○日止</a:t>
            </a:r>
            <a:endParaRPr lang="zh-TW" altLang="en-US" b="1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 畫 檢 視 期 間：自○年○月○日至○年○月○日止</a:t>
            </a:r>
            <a:endParaRPr lang="en-US" altLang="zh-TW" b="1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endParaRPr lang="zh-TW" altLang="en-US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執行學校名稱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共同執行單位名稱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育新創適用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</a:p>
          <a:p>
            <a:pPr algn="ctr" eaLnBrk="1" hangingPunct="1"/>
            <a:endParaRPr lang="zh-TW" altLang="en-US" b="1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83A313-08F9-EF44-4A11-F63C0DFF8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34820"/>
            <a:ext cx="9048750" cy="9286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○○○○大學</a:t>
            </a:r>
            <a:br>
              <a:rPr lang="en-US" altLang="zh-TW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○○○○○○○○○○○○○○計畫</a:t>
            </a:r>
            <a:r>
              <a:rPr lang="en-US" altLang="zh-TW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促</a:t>
            </a:r>
            <a:r>
              <a:rPr lang="en-US" altLang="zh-TW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育新創</a:t>
            </a:r>
            <a:r>
              <a:rPr lang="en-US" altLang="zh-TW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1600" dirty="0">
              <a:latin typeface="+mn-ea"/>
              <a:ea typeface="+mn-ea"/>
            </a:endParaRPr>
          </a:p>
        </p:txBody>
      </p:sp>
      <p:sp>
        <p:nvSpPr>
          <p:cNvPr id="41988" name="文字方塊 4">
            <a:extLst>
              <a:ext uri="{FF2B5EF4-FFF2-40B4-BE49-F238E27FC236}">
                <a16:creationId xmlns:a16="http://schemas.microsoft.com/office/drawing/2014/main" id="{BC7B8296-05F9-5DDF-E099-4C86F890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1713" y="4012029"/>
            <a:ext cx="4071937" cy="258532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zh-TW" altLang="en-US" sz="1800" b="1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計畫成果：</a:t>
            </a:r>
          </a:p>
          <a:p>
            <a:pPr marL="179388" indent="-179388">
              <a:spcBef>
                <a:spcPts val="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衍生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培育新創公司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○○○○公司，成功募資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0000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萬新台幣，團隊人數由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人擴充至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人，預計將再招募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人。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79388" indent="-179388">
              <a:spcBef>
                <a:spcPts val="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投入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 </a:t>
            </a:r>
            <a:r>
              <a:rPr lang="en-US" altLang="zh-TW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en-US" altLang="zh-TW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促成投資達新台幣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0000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萬元。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技術移轉共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件，金額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000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萬元。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  <a:buFontTx/>
              <a:buAutoNum type="arabicPeriod"/>
              <a:defRPr/>
            </a:pP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送出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/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獲得專利共</a:t>
            </a:r>
            <a:r>
              <a:rPr lang="en-US" altLang="zh-TW" sz="1800" dirty="0">
                <a:solidFill>
                  <a:srgbClr val="000000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1800" dirty="0">
                <a:solidFill>
                  <a:srgbClr val="000000"/>
                </a:solidFill>
                <a:ea typeface="標楷體" panose="03000509000000000000" pitchFamily="65" charset="-120"/>
              </a:rPr>
              <a:t>件。</a:t>
            </a:r>
            <a:endParaRPr lang="en-US" altLang="zh-TW" sz="180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25604" name="矩形 5">
            <a:extLst>
              <a:ext uri="{FF2B5EF4-FFF2-40B4-BE49-F238E27FC236}">
                <a16:creationId xmlns:a16="http://schemas.microsoft.com/office/drawing/2014/main" id="{885DC501-A5C3-F25D-6E7C-49F523F3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90713" y="1196975"/>
            <a:ext cx="86026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培育新創公司</a:t>
            </a:r>
            <a:r>
              <a:rPr lang="en-US" altLang="zh-TW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○○○○○○○公司 </a:t>
            </a:r>
            <a:endParaRPr lang="en-US" altLang="zh-TW" sz="2000" b="1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○○○○○○○○○</a:t>
            </a:r>
            <a:r>
              <a:rPr lang="en-US" altLang="zh-TW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次標題</a:t>
            </a:r>
            <a:r>
              <a:rPr lang="en-US" altLang="zh-TW" sz="2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000" b="1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990" name="矩形 6">
            <a:extLst>
              <a:ext uri="{FF2B5EF4-FFF2-40B4-BE49-F238E27FC236}">
                <a16:creationId xmlns:a16="http://schemas.microsoft.com/office/drawing/2014/main" id="{177BFB4D-BB23-38D4-57EA-A90836F83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849438"/>
            <a:ext cx="8602663" cy="212407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計畫重點簡介、計畫執行預期</a:t>
            </a:r>
            <a:r>
              <a:rPr lang="en-US" altLang="zh-TW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實際商業化成果。</a:t>
            </a:r>
            <a:endParaRPr lang="en-US" altLang="zh-TW" sz="180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著眼於○○技術與○○市場商機，</a:t>
            </a:r>
            <a:r>
              <a:rPr lang="en-US" altLang="zh-TW" sz="18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……</a:t>
            </a: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zh-TW" altLang="en-US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606" name="矩形 7">
            <a:extLst>
              <a:ext uri="{FF2B5EF4-FFF2-40B4-BE49-F238E27FC236}">
                <a16:creationId xmlns:a16="http://schemas.microsoft.com/office/drawing/2014/main" id="{A44741C6-C1D2-4FAC-3D54-EFE248AE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1401763"/>
            <a:ext cx="2832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計畫期程</a:t>
            </a: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:000</a:t>
            </a:r>
            <a:r>
              <a:rPr lang="zh-TW" altLang="en-US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~0</a:t>
            </a:r>
            <a:r>
              <a:rPr lang="zh-TW" altLang="en-US" sz="2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200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607" name="文字方塊 9">
            <a:extLst>
              <a:ext uri="{FF2B5EF4-FFF2-40B4-BE49-F238E27FC236}">
                <a16:creationId xmlns:a16="http://schemas.microsoft.com/office/drawing/2014/main" id="{279683F1-12D9-018C-21A2-9D852B981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8" y="3941763"/>
            <a:ext cx="447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600" b="1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照片標題</a:t>
            </a:r>
            <a:endParaRPr lang="en-US" altLang="zh-TW" sz="1600" b="1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608" name="矩形 11">
            <a:extLst>
              <a:ext uri="{FF2B5EF4-FFF2-40B4-BE49-F238E27FC236}">
                <a16:creationId xmlns:a16="http://schemas.microsoft.com/office/drawing/2014/main" id="{7AB49D7E-5130-7DF3-EDFF-58C9EAB66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5301208"/>
            <a:ext cx="44069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重大亮點成效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</a:p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</a:p>
        </p:txBody>
      </p:sp>
      <p:sp>
        <p:nvSpPr>
          <p:cNvPr id="25609" name="投影片編號版面配置區 2">
            <a:extLst>
              <a:ext uri="{FF2B5EF4-FFF2-40B4-BE49-F238E27FC236}">
                <a16:creationId xmlns:a16="http://schemas.microsoft.com/office/drawing/2014/main" id="{74FB2C35-0476-7BD3-1834-C59890C34A79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975475" y="6337300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4556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9128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3700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827213" indent="158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192C93BC-F4E1-4434-BA62-6269B8EF9D82}" type="slidenum">
              <a:rPr lang="en-US" altLang="zh-TW" sz="1200"/>
              <a:pPr algn="r" eaLnBrk="1" hangingPunct="1"/>
              <a:t>19</a:t>
            </a:fld>
            <a:endParaRPr lang="en-US" altLang="zh-TW" sz="12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652B543-5D21-9D7D-81A3-97020C7A4E88}"/>
              </a:ext>
            </a:extLst>
          </p:cNvPr>
          <p:cNvSpPr txBox="1"/>
          <p:nvPr/>
        </p:nvSpPr>
        <p:spPr>
          <a:xfrm>
            <a:off x="203200" y="4271963"/>
            <a:ext cx="4473575" cy="10779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計畫產品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/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成果照片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defRPr/>
            </a:pP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3A46F1F9-B621-AE1F-D71C-60A736AE8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20" y="461725"/>
            <a:ext cx="3887787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18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附件四、計 畫 摘 要</a:t>
            </a:r>
            <a:r>
              <a:rPr lang="en-US" altLang="zh-TW" sz="18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一頁為限</a:t>
            </a:r>
            <a:r>
              <a:rPr lang="en-US" altLang="zh-TW" sz="18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800" b="1" dirty="0">
              <a:highlight>
                <a:srgbClr val="FFFF00"/>
              </a:highligh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42F0610-4DA2-F601-29E3-54E5F9A644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509962" y="2780928"/>
            <a:ext cx="21240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 b="1" dirty="0">
                <a:ea typeface="標楷體" panose="03000509000000000000" pitchFamily="65" charset="-120"/>
              </a:rPr>
              <a:t>簡報完畢</a:t>
            </a:r>
          </a:p>
        </p:txBody>
      </p:sp>
      <p:sp>
        <p:nvSpPr>
          <p:cNvPr id="22531" name="投影片編號版面配置區 1">
            <a:extLst>
              <a:ext uri="{FF2B5EF4-FFF2-40B4-BE49-F238E27FC236}">
                <a16:creationId xmlns:a16="http://schemas.microsoft.com/office/drawing/2014/main" id="{235984A0-4936-2237-CC9F-D3C774F0CDD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FFD019C-77B4-475C-BA7C-80311DBBC1D5}" type="slidenum">
              <a:rPr lang="zh-TW" altLang="en-US" sz="1400" smtClean="0"/>
              <a:pPr/>
              <a:t>20</a:t>
            </a:fld>
            <a:endParaRPr lang="en-US" altLang="zh-TW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39C3378A-DA03-9BF3-806B-BFDBAE3489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99592" y="116632"/>
            <a:ext cx="6970713" cy="70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kumimoji="0" lang="zh-TW" altLang="en-US" sz="40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執行單位簡報大綱</a:t>
            </a:r>
          </a:p>
        </p:txBody>
      </p:sp>
      <p:sp>
        <p:nvSpPr>
          <p:cNvPr id="8196" name="投影片編號版面配置區 1">
            <a:extLst>
              <a:ext uri="{FF2B5EF4-FFF2-40B4-BE49-F238E27FC236}">
                <a16:creationId xmlns:a16="http://schemas.microsoft.com/office/drawing/2014/main" id="{1B6A292A-C11A-E3DA-853F-D521A079C14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197E770-6D33-48E5-91EF-94E2D6276390}" type="slidenum">
              <a:rPr lang="zh-TW" altLang="en-US" sz="1400" smtClean="0"/>
              <a:pPr/>
              <a:t>2</a:t>
            </a:fld>
            <a:endParaRPr lang="en-US" altLang="zh-TW" sz="1400"/>
          </a:p>
        </p:txBody>
      </p:sp>
      <p:sp>
        <p:nvSpPr>
          <p:cNvPr id="4" name="Rectangle 7" descr="信紙">
            <a:extLst>
              <a:ext uri="{FF2B5EF4-FFF2-40B4-BE49-F238E27FC236}">
                <a16:creationId xmlns:a16="http://schemas.microsoft.com/office/drawing/2014/main" id="{3245B5DA-A02E-F8C3-6825-56BF21415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149" y="836712"/>
            <a:ext cx="75469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前次查證會議意見回復</a:t>
            </a:r>
            <a:endParaRPr lang="en-US" altLang="zh-TW" kern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本期計畫查核點與工作項目執行情形</a:t>
            </a:r>
            <a:endParaRPr lang="en-US" altLang="zh-TW" kern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計畫成果及量化績效</a:t>
            </a:r>
            <a:endParaRPr lang="en-US" altLang="zh-TW" kern="0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全程技術產出與技術移轉情形說明</a:t>
            </a:r>
            <a:endParaRPr lang="zh-TW" altLang="en-US" sz="2400" kern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計畫執行情形重點說明</a:t>
            </a:r>
            <a:endParaRPr lang="en-US" altLang="zh-TW" kern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新創事業發展說明</a:t>
            </a:r>
            <a:r>
              <a:rPr lang="en-US" altLang="zh-TW" sz="2400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2400" kern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由</a:t>
            </a:r>
            <a:r>
              <a:rPr lang="en-US" altLang="zh-TW" sz="2400" kern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CEO/COO</a:t>
            </a:r>
            <a:r>
              <a:rPr lang="zh-TW" altLang="en-US" sz="2400" kern="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說明</a:t>
            </a:r>
            <a:r>
              <a:rPr lang="en-US" altLang="zh-TW" sz="2400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)</a:t>
            </a:r>
          </a:p>
          <a:p>
            <a:pPr marL="514350" indent="-514350" eaLnBrk="1" hangingPunct="1">
              <a:spcBef>
                <a:spcPts val="400"/>
              </a:spcBef>
              <a:buFont typeface="+mj-lt"/>
              <a:buAutoNum type="arabicPeriod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附件</a:t>
            </a:r>
          </a:p>
          <a:p>
            <a:pPr marL="857250" lvl="1" indent="-457200" eaLnBrk="1" hangingPunct="1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附件一、本期計畫變更情形說明</a:t>
            </a:r>
            <a:endParaRPr lang="en-US" altLang="zh-TW" kern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857250" lvl="1" indent="-457200" eaLnBrk="1" hangingPunct="1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附件二、</a:t>
            </a:r>
            <a:r>
              <a:rPr lang="zh-TW" altLang="en-US" kern="0" dirty="0">
                <a:latin typeface="Times New Roman" pitchFamily="18" charset="0"/>
                <a:ea typeface="標楷體" pitchFamily="65" charset="-120"/>
              </a:rPr>
              <a:t>全程經費運用情形</a:t>
            </a:r>
            <a:endParaRPr lang="en-US" altLang="zh-TW" kern="0" dirty="0">
              <a:latin typeface="Times New Roman" pitchFamily="18" charset="0"/>
              <a:ea typeface="標楷體" pitchFamily="65" charset="-120"/>
            </a:endParaRPr>
          </a:p>
          <a:p>
            <a:pPr marL="857250" lvl="1" indent="-457200" eaLnBrk="1" hangingPunct="1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kern="0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附件三、全程</a:t>
            </a:r>
            <a:r>
              <a:rPr lang="zh-TW" altLang="en-US" kern="0" dirty="0">
                <a:latin typeface="Times New Roman" pitchFamily="18" charset="0"/>
                <a:ea typeface="標楷體" pitchFamily="65" charset="-120"/>
              </a:rPr>
              <a:t>人力運用情形</a:t>
            </a:r>
            <a:endParaRPr lang="en-US" altLang="zh-TW" kern="0" dirty="0">
              <a:latin typeface="Times New Roman" pitchFamily="18" charset="0"/>
              <a:ea typeface="標楷體" pitchFamily="65" charset="-120"/>
            </a:endParaRPr>
          </a:p>
          <a:p>
            <a:pPr marL="857250" lvl="1" indent="-457200" eaLnBrk="1" hangingPunct="1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kern="0" dirty="0">
                <a:latin typeface="Times New Roman" pitchFamily="18" charset="0"/>
                <a:ea typeface="標楷體" pitchFamily="65" charset="-120"/>
              </a:rPr>
              <a:t>附件四、計畫摘要</a:t>
            </a:r>
            <a:endParaRPr lang="en-US" altLang="zh-TW" kern="0" dirty="0">
              <a:latin typeface="Times New Roman" pitchFamily="18" charset="0"/>
              <a:ea typeface="標楷體" pitchFamily="65" charset="-120"/>
            </a:endParaRP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None/>
              <a:defRPr/>
            </a:pPr>
            <a:endParaRPr lang="en-US" altLang="zh-TW" kern="0" dirty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8" descr="信紙">
            <a:extLst>
              <a:ext uri="{FF2B5EF4-FFF2-40B4-BE49-F238E27FC236}">
                <a16:creationId xmlns:a16="http://schemas.microsoft.com/office/drawing/2014/main" id="{5B104829-C8FE-FD20-AACC-0CF2AF707B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4808538"/>
            <a:ext cx="8229600" cy="140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200">
                <a:latin typeface="標楷體" panose="03000509000000000000" pitchFamily="65" charset="-120"/>
                <a:ea typeface="標楷體" panose="03000509000000000000" pitchFamily="65" charset="-120"/>
              </a:rPr>
              <a:t>填寫說明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請依前次查證意見彙整表，逐項回應執行情形。</a:t>
            </a:r>
          </a:p>
        </p:txBody>
      </p:sp>
      <p:sp>
        <p:nvSpPr>
          <p:cNvPr id="10243" name="Text Box 72">
            <a:extLst>
              <a:ext uri="{FF2B5EF4-FFF2-40B4-BE49-F238E27FC236}">
                <a16:creationId xmlns:a16="http://schemas.microsoft.com/office/drawing/2014/main" id="{8F56761D-F799-D3B8-406F-9F6005DAD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601663"/>
            <a:ext cx="404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前次查證會議意見回復</a:t>
            </a:r>
          </a:p>
        </p:txBody>
      </p:sp>
      <p:graphicFrame>
        <p:nvGraphicFramePr>
          <p:cNvPr id="5" name="Group 125">
            <a:extLst>
              <a:ext uri="{FF2B5EF4-FFF2-40B4-BE49-F238E27FC236}">
                <a16:creationId xmlns:a16="http://schemas.microsoft.com/office/drawing/2014/main" id="{D0B1F974-60C9-E5CD-AEE8-DC91601C6DCC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1212850"/>
          <a:ext cx="8207376" cy="3440113"/>
        </p:xfrm>
        <a:graphic>
          <a:graphicData uri="http://schemas.openxmlformats.org/drawingml/2006/table">
            <a:tbl>
              <a:tblPr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</a:rPr>
                        <a:t>項目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</a:rPr>
                        <a:t>審查意見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標楷體" pitchFamily="65" charset="-120"/>
                        </a:rPr>
                        <a:t>執行單位回復意見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細明體" pitchFamily="49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70" name="投影片編號版面配置區 1">
            <a:extLst>
              <a:ext uri="{FF2B5EF4-FFF2-40B4-BE49-F238E27FC236}">
                <a16:creationId xmlns:a16="http://schemas.microsoft.com/office/drawing/2014/main" id="{EB34FD88-FD9B-109A-4623-3BC0D2F1A7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AA56200-AB93-4DFD-9DC9-7D4BC09C5CC6}" type="slidenum">
              <a:rPr lang="zh-TW" altLang="en-US" sz="1400" smtClean="0"/>
              <a:pPr/>
              <a:t>3</a:t>
            </a:fld>
            <a:endParaRPr lang="en-US" altLang="zh-TW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1" name="Rectangle 11" descr="信紙">
            <a:extLst>
              <a:ext uri="{FF2B5EF4-FFF2-40B4-BE49-F238E27FC236}">
                <a16:creationId xmlns:a16="http://schemas.microsoft.com/office/drawing/2014/main" id="{3C3264DC-91D2-6CAF-0984-8269019E22A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125538"/>
            <a:ext cx="8572500" cy="1366837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（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YY/MM-YY/MM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kumimoji="1" lang="zh-TW" altLang="en-US" sz="2400" u="sng" dirty="0">
              <a:effectLst>
                <a:outerShdw blurRad="38100" dist="38100" dir="2700000" algn="tl">
                  <a:srgbClr val="FFFFFF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dirty="0">
                <a:latin typeface="標楷體" pitchFamily="65" charset="-120"/>
                <a:ea typeface="標楷體" pitchFamily="65" charset="-120"/>
              </a:rPr>
              <a:t>填寫說明</a:t>
            </a:r>
            <a:endParaRPr kumimoji="1" lang="en-US" altLang="zh-TW" sz="2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zh-TW" altLang="en-US" sz="2200" b="0" dirty="0">
                <a:latin typeface="Times New Roman" pitchFamily="18" charset="0"/>
                <a:ea typeface="標楷體" pitchFamily="65" charset="-120"/>
              </a:rPr>
              <a:t>報告內容請依計畫書之「計畫執行時程及查核點」撰寫最新之執行進度</a:t>
            </a:r>
            <a:r>
              <a:rPr lang="en-US" altLang="zh-TW" sz="2200" b="0" dirty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2200" b="0" dirty="0">
                <a:latin typeface="Times New Roman" pitchFamily="18" charset="0"/>
                <a:ea typeface="標楷體" pitchFamily="65" charset="-120"/>
              </a:rPr>
              <a:t>截至本期止</a:t>
            </a:r>
            <a:r>
              <a:rPr lang="en-US" altLang="zh-TW" sz="2200" b="0" dirty="0">
                <a:latin typeface="Times New Roman" pitchFamily="18" charset="0"/>
                <a:ea typeface="標楷體" pitchFamily="65" charset="-120"/>
              </a:rPr>
              <a:t>)</a:t>
            </a:r>
            <a:r>
              <a:rPr kumimoji="1" lang="zh-TW" altLang="en-US" sz="2200" b="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b="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B57B4DFB-938D-1483-4FC5-EA3690589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601663"/>
            <a:ext cx="9109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2.</a:t>
            </a:r>
            <a:r>
              <a:rPr lang="zh-TW" altLang="en-US" sz="2800" b="1">
                <a:ea typeface="標楷體" panose="03000509000000000000" pitchFamily="65" charset="-120"/>
              </a:rPr>
              <a:t>本期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</a:t>
            </a:r>
            <a:r>
              <a:rPr lang="zh-TW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查核點與工作項目</a:t>
            </a:r>
            <a:r>
              <a:rPr lang="zh-TW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執行情形說明</a:t>
            </a:r>
            <a:endParaRPr lang="zh-TW" altLang="en-US" sz="2000" b="1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11268" name="table">
            <a:extLst>
              <a:ext uri="{FF2B5EF4-FFF2-40B4-BE49-F238E27FC236}">
                <a16:creationId xmlns:a16="http://schemas.microsoft.com/office/drawing/2014/main" id="{E11FE51F-2F3F-0582-8715-871DCA8A17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2568575"/>
            <a:ext cx="8572500" cy="316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文字方塊 5">
            <a:extLst>
              <a:ext uri="{FF2B5EF4-FFF2-40B4-BE49-F238E27FC236}">
                <a16:creationId xmlns:a16="http://schemas.microsoft.com/office/drawing/2014/main" id="{BBA18325-B7E8-F183-594C-D6F8EF4CB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63" y="5907088"/>
            <a:ext cx="5621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註：（</a:t>
            </a:r>
            <a:r>
              <a:rPr kumimoji="0"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YY/MM-YY/MM</a:t>
            </a:r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kumimoji="0"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（本期查證起始月</a:t>
            </a:r>
            <a:r>
              <a:rPr kumimoji="0"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本期查證截止月）</a:t>
            </a:r>
          </a:p>
        </p:txBody>
      </p:sp>
      <p:sp>
        <p:nvSpPr>
          <p:cNvPr id="11270" name="投影片編號版面配置區 1">
            <a:extLst>
              <a:ext uri="{FF2B5EF4-FFF2-40B4-BE49-F238E27FC236}">
                <a16:creationId xmlns:a16="http://schemas.microsoft.com/office/drawing/2014/main" id="{3B71DDF7-94EF-03F3-E684-96CF55B7D25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222601A-4A04-48BD-9245-B7E73FD7F61B}" type="slidenum">
              <a:rPr lang="zh-TW" altLang="en-US" sz="1400" smtClean="0"/>
              <a:pPr/>
              <a:t>4</a:t>
            </a:fld>
            <a:endParaRPr lang="en-US" altLang="zh-TW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CC1450F-6667-3AA0-CD27-80E127DF6C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243888" y="6153026"/>
            <a:ext cx="919162" cy="476250"/>
          </a:xfrm>
        </p:spPr>
        <p:txBody>
          <a:bodyPr/>
          <a:lstStyle/>
          <a:p>
            <a:pPr>
              <a:defRPr/>
            </a:pPr>
            <a:fld id="{8FD9FFB5-8089-4603-BC62-334C7547DADF}" type="slidenum">
              <a:rPr lang="zh-TW" altLang="en-US" smtClean="0"/>
              <a:pPr>
                <a:defRPr/>
              </a:pPr>
              <a:t>5</a:t>
            </a:fld>
            <a:endParaRPr lang="en-US" altLang="zh-TW" dirty="0"/>
          </a:p>
        </p:txBody>
      </p:sp>
      <p:graphicFrame>
        <p:nvGraphicFramePr>
          <p:cNvPr id="8" name="表格 12">
            <a:extLst>
              <a:ext uri="{FF2B5EF4-FFF2-40B4-BE49-F238E27FC236}">
                <a16:creationId xmlns:a16="http://schemas.microsoft.com/office/drawing/2014/main" id="{94D969F8-ED2F-36B6-2242-8B0370C96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741272"/>
              </p:ext>
            </p:extLst>
          </p:nvPr>
        </p:nvGraphicFramePr>
        <p:xfrm>
          <a:off x="152720" y="2318236"/>
          <a:ext cx="8883777" cy="41936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2828">
                  <a:extLst>
                    <a:ext uri="{9D8B030D-6E8A-4147-A177-3AD203B41FA5}">
                      <a16:colId xmlns:a16="http://schemas.microsoft.com/office/drawing/2014/main" val="3115949964"/>
                    </a:ext>
                  </a:extLst>
                </a:gridCol>
                <a:gridCol w="417801">
                  <a:extLst>
                    <a:ext uri="{9D8B030D-6E8A-4147-A177-3AD203B41FA5}">
                      <a16:colId xmlns:a16="http://schemas.microsoft.com/office/drawing/2014/main" val="3916904329"/>
                    </a:ext>
                  </a:extLst>
                </a:gridCol>
                <a:gridCol w="1037152">
                  <a:extLst>
                    <a:ext uri="{9D8B030D-6E8A-4147-A177-3AD203B41FA5}">
                      <a16:colId xmlns:a16="http://schemas.microsoft.com/office/drawing/2014/main" val="4056301569"/>
                    </a:ext>
                  </a:extLst>
                </a:gridCol>
                <a:gridCol w="601068">
                  <a:extLst>
                    <a:ext uri="{9D8B030D-6E8A-4147-A177-3AD203B41FA5}">
                      <a16:colId xmlns:a16="http://schemas.microsoft.com/office/drawing/2014/main" val="4161810855"/>
                    </a:ext>
                  </a:extLst>
                </a:gridCol>
                <a:gridCol w="1297037">
                  <a:extLst>
                    <a:ext uri="{9D8B030D-6E8A-4147-A177-3AD203B41FA5}">
                      <a16:colId xmlns:a16="http://schemas.microsoft.com/office/drawing/2014/main" val="3503323875"/>
                    </a:ext>
                  </a:extLst>
                </a:gridCol>
                <a:gridCol w="1310242">
                  <a:extLst>
                    <a:ext uri="{9D8B030D-6E8A-4147-A177-3AD203B41FA5}">
                      <a16:colId xmlns:a16="http://schemas.microsoft.com/office/drawing/2014/main" val="1542042942"/>
                    </a:ext>
                  </a:extLst>
                </a:gridCol>
                <a:gridCol w="3857649">
                  <a:extLst>
                    <a:ext uri="{9D8B030D-6E8A-4147-A177-3AD203B41FA5}">
                      <a16:colId xmlns:a16="http://schemas.microsoft.com/office/drawing/2014/main" val="3565207272"/>
                    </a:ext>
                  </a:extLst>
                </a:gridCol>
              </a:tblGrid>
              <a:tr h="115436"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100" b="1" kern="1200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績效指標項目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全程預估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實際達成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填寫說明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1140173"/>
                  </a:ext>
                </a:extLst>
              </a:tr>
              <a:tr h="657786">
                <a:tc rowSpan="5">
                  <a:txBody>
                    <a:bodyPr/>
                    <a:lstStyle/>
                    <a:p>
                      <a:pPr algn="ctr"/>
                      <a:r>
                        <a:rPr lang="zh-TW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計畫執行學校</a:t>
                      </a:r>
                      <a:endParaRPr lang="zh-TW" altLang="en-US" sz="2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vert="eaVert"/>
                </a:tc>
                <a:tc row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研發成果移轉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 vert="eaVert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專利</a:t>
                      </a:r>
                      <a:endParaRPr lang="en-US" altLang="zh-TW" sz="2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授權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件數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Times New Roman" panose="02020603050405020304" pitchFamily="18" charset="0"/>
                        <a:buAutoNum type="arabicPeriod"/>
                      </a:pP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Times New Roman" panose="02020603050405020304" pitchFamily="18" charset="0"/>
                        <a:buAutoNum type="arabicPeriod"/>
                      </a:pP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tc rowSpan="5">
                  <a:txBody>
                    <a:bodyPr/>
                    <a:lstStyle/>
                    <a:p>
                      <a:pPr marL="457200" lvl="0" indent="-4572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zh-TW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「專利授權金」專指純粹將專利授權（不含營業秘密之授權及技術指導）業界廠商或研究單位使用時所取得之收益。</a:t>
                      </a:r>
                    </a:p>
                    <a:p>
                      <a:pPr marL="457200" lvl="0" indent="-4572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zh-TW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「技術授權金」指研究成果授權（含專利與營業秘密之授權及技術指導）業界廠商或研究單位使用，或提供其技術指導時所取得之收益。</a:t>
                      </a:r>
                    </a:p>
                    <a:p>
                      <a:pPr marL="457200" lvl="0" indent="-4572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zh-TW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「權利金」指已獲技術授權之業界廠商或研究單位以該技術生產（銷售）產品或提供服務時，本計畫依其收入比例所取得之報酬。</a:t>
                      </a:r>
                    </a:p>
                    <a:p>
                      <a:pPr marL="457200" lvl="0" indent="-4572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zh-TW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屬計畫執行學校擁有之智慧財產，其績效才可列報。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364906"/>
                  </a:ext>
                </a:extLst>
              </a:tr>
              <a:tr h="6577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金額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375246"/>
                  </a:ext>
                </a:extLst>
              </a:tr>
              <a:tr h="6577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zh-TW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技術授權</a:t>
                      </a:r>
                      <a:r>
                        <a:rPr lang="en-US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含先期技轉</a:t>
                      </a:r>
                      <a:r>
                        <a:rPr lang="en-US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件數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00742"/>
                  </a:ext>
                </a:extLst>
              </a:tr>
              <a:tr h="69095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金額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43505"/>
                  </a:ext>
                </a:extLst>
              </a:tr>
              <a:tr h="97042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權利金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152918"/>
                  </a:ext>
                </a:extLst>
              </a:tr>
            </a:tbl>
          </a:graphicData>
        </a:graphic>
      </p:graphicFrame>
      <p:sp>
        <p:nvSpPr>
          <p:cNvPr id="9" name="Text Box 5">
            <a:extLst>
              <a:ext uri="{FF2B5EF4-FFF2-40B4-BE49-F238E27FC236}">
                <a16:creationId xmlns:a16="http://schemas.microsoft.com/office/drawing/2014/main" id="{8C3A1FBB-6E2D-53A0-E0D1-6E36E6497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00" y="404664"/>
            <a:ext cx="892879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計畫成果及量化績效</a:t>
            </a:r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(1/4)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zh-TW" altLang="en-US" sz="2000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0" name="Rectangle 11" descr="信紙">
            <a:extLst>
              <a:ext uri="{FF2B5EF4-FFF2-40B4-BE49-F238E27FC236}">
                <a16:creationId xmlns:a16="http://schemas.microsoft.com/office/drawing/2014/main" id="{6FECDCD2-1811-D0E2-F146-08173BD9CB8C}"/>
              </a:ext>
            </a:extLst>
          </p:cNvPr>
          <p:cNvSpPr txBox="1">
            <a:spLocks noChangeArrowheads="1"/>
          </p:cNvSpPr>
          <p:nvPr/>
        </p:nvSpPr>
        <p:spPr>
          <a:xfrm>
            <a:off x="308358" y="1022624"/>
            <a:ext cx="8572500" cy="1366837"/>
          </a:xfrm>
          <a:prstGeom prst="rect">
            <a:avLst/>
          </a:prstGeom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kern="0" dirty="0">
                <a:latin typeface="標楷體" pitchFamily="65" charset="-120"/>
                <a:ea typeface="標楷體" pitchFamily="65" charset="-120"/>
              </a:rPr>
              <a:t>填寫說明</a:t>
            </a:r>
            <a:endParaRPr kumimoji="1" lang="en-US" altLang="zh-TW" sz="2200" kern="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內容請依計畫書所規劃之「預期成果及績效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一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)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量化績效」撰寫最新之執行進度</a:t>
            </a:r>
            <a:r>
              <a:rPr kumimoji="1" lang="zh-TW" altLang="en-US" sz="2200" b="0" kern="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b="0" kern="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15091FC-11C5-BEA0-8667-DB27C9D54107}"/>
              </a:ext>
            </a:extLst>
          </p:cNvPr>
          <p:cNvSpPr txBox="1"/>
          <p:nvPr/>
        </p:nvSpPr>
        <p:spPr>
          <a:xfrm>
            <a:off x="6929995" y="1933606"/>
            <a:ext cx="21065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單位：新臺幣千元</a:t>
            </a:r>
          </a:p>
        </p:txBody>
      </p:sp>
      <p:sp>
        <p:nvSpPr>
          <p:cNvPr id="12" name="投影片編號版面配置區 1">
            <a:extLst>
              <a:ext uri="{FF2B5EF4-FFF2-40B4-BE49-F238E27FC236}">
                <a16:creationId xmlns:a16="http://schemas.microsoft.com/office/drawing/2014/main" id="{D904A5FA-E7A9-9E84-C550-40E226C16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3888" y="6369050"/>
            <a:ext cx="9191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algn="r" rtl="0" eaLnBrk="1" fontAlgn="ctr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fld id="{6222601A-4A04-48BD-9245-B7E73FD7F61B}" type="slidenum">
              <a:rPr lang="zh-TW" altLang="en-US" sz="1400" smtClean="0"/>
              <a:pPr/>
              <a:t>5</a:t>
            </a:fld>
            <a:endParaRPr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1138733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>
            <a:extLst>
              <a:ext uri="{FF2B5EF4-FFF2-40B4-BE49-F238E27FC236}">
                <a16:creationId xmlns:a16="http://schemas.microsoft.com/office/drawing/2014/main" id="{D76FE747-FA8B-7094-16F6-3449A15B6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00" y="404664"/>
            <a:ext cx="892879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計畫成果及量化績效</a:t>
            </a:r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(2/4)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zh-TW" altLang="en-US" sz="2000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5" name="Rectangle 11" descr="信紙">
            <a:extLst>
              <a:ext uri="{FF2B5EF4-FFF2-40B4-BE49-F238E27FC236}">
                <a16:creationId xmlns:a16="http://schemas.microsoft.com/office/drawing/2014/main" id="{43EC136B-D1F3-DE08-6514-088398BB856C}"/>
              </a:ext>
            </a:extLst>
          </p:cNvPr>
          <p:cNvSpPr txBox="1">
            <a:spLocks noChangeArrowheads="1"/>
          </p:cNvSpPr>
          <p:nvPr/>
        </p:nvSpPr>
        <p:spPr>
          <a:xfrm>
            <a:off x="308358" y="1022624"/>
            <a:ext cx="8572500" cy="1366837"/>
          </a:xfrm>
          <a:prstGeom prst="rect">
            <a:avLst/>
          </a:prstGeom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kern="0" dirty="0">
                <a:latin typeface="標楷體" pitchFamily="65" charset="-120"/>
                <a:ea typeface="標楷體" pitchFamily="65" charset="-120"/>
              </a:rPr>
              <a:t>填寫說明</a:t>
            </a:r>
            <a:endParaRPr kumimoji="1" lang="en-US" altLang="zh-TW" sz="2200" kern="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內容請依計畫書所規劃之「預期成果及績效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一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)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量化績效」撰寫最新之執行進度</a:t>
            </a:r>
            <a:r>
              <a:rPr kumimoji="1" lang="zh-TW" altLang="en-US" sz="2200" b="0" kern="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b="0" kern="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表格 12">
            <a:extLst>
              <a:ext uri="{FF2B5EF4-FFF2-40B4-BE49-F238E27FC236}">
                <a16:creationId xmlns:a16="http://schemas.microsoft.com/office/drawing/2014/main" id="{0588811A-606A-DB30-054E-7E23C55DC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781304"/>
              </p:ext>
            </p:extLst>
          </p:nvPr>
        </p:nvGraphicFramePr>
        <p:xfrm>
          <a:off x="179512" y="2295364"/>
          <a:ext cx="8734048" cy="39508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3649">
                  <a:extLst>
                    <a:ext uri="{9D8B030D-6E8A-4147-A177-3AD203B41FA5}">
                      <a16:colId xmlns:a16="http://schemas.microsoft.com/office/drawing/2014/main" val="3115949964"/>
                    </a:ext>
                  </a:extLst>
                </a:gridCol>
                <a:gridCol w="407232">
                  <a:extLst>
                    <a:ext uri="{9D8B030D-6E8A-4147-A177-3AD203B41FA5}">
                      <a16:colId xmlns:a16="http://schemas.microsoft.com/office/drawing/2014/main" val="3916904329"/>
                    </a:ext>
                  </a:extLst>
                </a:gridCol>
                <a:gridCol w="1255343">
                  <a:extLst>
                    <a:ext uri="{9D8B030D-6E8A-4147-A177-3AD203B41FA5}">
                      <a16:colId xmlns:a16="http://schemas.microsoft.com/office/drawing/2014/main" val="4056301569"/>
                    </a:ext>
                  </a:extLst>
                </a:gridCol>
                <a:gridCol w="1498829">
                  <a:extLst>
                    <a:ext uri="{9D8B030D-6E8A-4147-A177-3AD203B41FA5}">
                      <a16:colId xmlns:a16="http://schemas.microsoft.com/office/drawing/2014/main" val="3503323875"/>
                    </a:ext>
                  </a:extLst>
                </a:gridCol>
                <a:gridCol w="1484397">
                  <a:extLst>
                    <a:ext uri="{9D8B030D-6E8A-4147-A177-3AD203B41FA5}">
                      <a16:colId xmlns:a16="http://schemas.microsoft.com/office/drawing/2014/main" val="2701501084"/>
                    </a:ext>
                  </a:extLst>
                </a:gridCol>
                <a:gridCol w="3734598">
                  <a:extLst>
                    <a:ext uri="{9D8B030D-6E8A-4147-A177-3AD203B41FA5}">
                      <a16:colId xmlns:a16="http://schemas.microsoft.com/office/drawing/2014/main" val="3565207272"/>
                    </a:ext>
                  </a:extLst>
                </a:gridCol>
              </a:tblGrid>
              <a:tr h="481263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100" b="1" kern="1200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績效指標項目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全程預估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實際達成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填寫說明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1140173"/>
                  </a:ext>
                </a:extLst>
              </a:tr>
              <a:tr h="868397"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zh-TW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計畫執行學校</a:t>
                      </a:r>
                      <a:endParaRPr lang="zh-TW" altLang="en-US" sz="2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vert="eaVert"/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專利申請</a:t>
                      </a:r>
                    </a:p>
                  </a:txBody>
                  <a:tcPr marL="68580" marR="68580" marT="34290" marB="34290" vert="ea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項數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Times New Roman" panose="02020603050405020304" pitchFamily="18" charset="0"/>
                        <a:buAutoNum type="arabicPeriod"/>
                      </a:pP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Times New Roman" panose="02020603050405020304" pitchFamily="18" charset="0"/>
                        <a:buAutoNum type="arabicPeriod"/>
                      </a:pP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tc rowSpan="4"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en-US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向申請單位發文，提出專利申請者並已得收件編號者為「專利申請」。</a:t>
                      </a:r>
                    </a:p>
                    <a:p>
                      <a:pPr marL="342900" lvl="0" indent="-3429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en-US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專利權之「項數」為技術之數量，「件數」係指前項技術可能申請不同國家或地區之專利數。如同一項向多國申請，則應依國別數分別計算，即</a:t>
                      </a:r>
                      <a:r>
                        <a:rPr lang="en-US" altLang="zh-TW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國計</a:t>
                      </a:r>
                      <a:r>
                        <a:rPr lang="en-US" altLang="zh-TW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件。</a:t>
                      </a:r>
                    </a:p>
                    <a:p>
                      <a:pPr marL="342900" lvl="0" indent="-3429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en-US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只得列報屬計畫執行學校擁有之專利。凡屬共同執行廠商、分包單位、個人、計畫外學校等所擁有之專利，皆不得列報。</a:t>
                      </a:r>
                    </a:p>
                    <a:p>
                      <a:pPr marL="342900" lvl="0" indent="-342900" algn="just">
                        <a:buSzPts val="1400"/>
                        <a:buFont typeface="+mj-lt"/>
                        <a:buAutoNum type="arabicPeriod"/>
                      </a:pPr>
                      <a:r>
                        <a:rPr lang="zh-TW" altLang="en-US" sz="17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列報「申請」者，均必須為計畫執行期間所申請之專利。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364906"/>
                  </a:ext>
                </a:extLst>
              </a:tr>
              <a:tr h="79408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國內</a:t>
                      </a:r>
                      <a:endParaRPr lang="en-US" altLang="zh-TW" sz="21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件數</a:t>
                      </a:r>
                      <a:r>
                        <a:rPr lang="en-US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375246"/>
                  </a:ext>
                </a:extLst>
              </a:tr>
              <a:tr h="73392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國外</a:t>
                      </a:r>
                      <a:endParaRPr lang="en-US" altLang="zh-TW" sz="21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件數</a:t>
                      </a:r>
                      <a:r>
                        <a:rPr lang="en-US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00742"/>
                  </a:ext>
                </a:extLst>
              </a:tr>
              <a:tr h="107321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國內外</a:t>
                      </a:r>
                      <a:endParaRPr lang="en-US" altLang="zh-TW" sz="21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合計件數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43505"/>
                  </a:ext>
                </a:extLst>
              </a:tr>
            </a:tbl>
          </a:graphicData>
        </a:graphic>
      </p:graphicFrame>
      <p:sp>
        <p:nvSpPr>
          <p:cNvPr id="7" name="文字方塊 6">
            <a:extLst>
              <a:ext uri="{FF2B5EF4-FFF2-40B4-BE49-F238E27FC236}">
                <a16:creationId xmlns:a16="http://schemas.microsoft.com/office/drawing/2014/main" id="{51DD30FB-A9BD-DA97-C405-DC1D6F3762C9}"/>
              </a:ext>
            </a:extLst>
          </p:cNvPr>
          <p:cNvSpPr txBox="1"/>
          <p:nvPr/>
        </p:nvSpPr>
        <p:spPr>
          <a:xfrm>
            <a:off x="6780854" y="1902285"/>
            <a:ext cx="2016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單位：新臺幣千元</a:t>
            </a:r>
          </a:p>
        </p:txBody>
      </p:sp>
      <p:sp>
        <p:nvSpPr>
          <p:cNvPr id="8" name="投影片編號版面配置區 1">
            <a:extLst>
              <a:ext uri="{FF2B5EF4-FFF2-40B4-BE49-F238E27FC236}">
                <a16:creationId xmlns:a16="http://schemas.microsoft.com/office/drawing/2014/main" id="{D9557FC6-5239-FCE9-D87D-08422304C2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43888" y="6369050"/>
            <a:ext cx="919162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222601A-4A04-48BD-9245-B7E73FD7F61B}" type="slidenum">
              <a:rPr lang="zh-TW" altLang="en-US" sz="1400" smtClean="0"/>
              <a:pPr/>
              <a:t>6</a:t>
            </a:fld>
            <a:endParaRPr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1180976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12">
            <a:extLst>
              <a:ext uri="{FF2B5EF4-FFF2-40B4-BE49-F238E27FC236}">
                <a16:creationId xmlns:a16="http://schemas.microsoft.com/office/drawing/2014/main" id="{841B08FB-82DB-61B8-C614-00F6E83F78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10404"/>
              </p:ext>
            </p:extLst>
          </p:nvPr>
        </p:nvGraphicFramePr>
        <p:xfrm>
          <a:off x="236155" y="2529175"/>
          <a:ext cx="8728137" cy="34047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4643">
                  <a:extLst>
                    <a:ext uri="{9D8B030D-6E8A-4147-A177-3AD203B41FA5}">
                      <a16:colId xmlns:a16="http://schemas.microsoft.com/office/drawing/2014/main" val="3115949964"/>
                    </a:ext>
                  </a:extLst>
                </a:gridCol>
                <a:gridCol w="1362569">
                  <a:extLst>
                    <a:ext uri="{9D8B030D-6E8A-4147-A177-3AD203B41FA5}">
                      <a16:colId xmlns:a16="http://schemas.microsoft.com/office/drawing/2014/main" val="3503323875"/>
                    </a:ext>
                  </a:extLst>
                </a:gridCol>
                <a:gridCol w="1333714">
                  <a:extLst>
                    <a:ext uri="{9D8B030D-6E8A-4147-A177-3AD203B41FA5}">
                      <a16:colId xmlns:a16="http://schemas.microsoft.com/office/drawing/2014/main" val="3923894468"/>
                    </a:ext>
                  </a:extLst>
                </a:gridCol>
                <a:gridCol w="3697211">
                  <a:extLst>
                    <a:ext uri="{9D8B030D-6E8A-4147-A177-3AD203B41FA5}">
                      <a16:colId xmlns:a16="http://schemas.microsoft.com/office/drawing/2014/main" val="3565207272"/>
                    </a:ext>
                  </a:extLst>
                </a:gridCol>
              </a:tblGrid>
              <a:tr h="33230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100" b="1" kern="1200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績效指標項目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全程預估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實際達成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填寫說明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1140173"/>
                  </a:ext>
                </a:extLst>
              </a:tr>
              <a:tr h="1087269"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創新產品</a:t>
                      </a:r>
                      <a:r>
                        <a:rPr lang="en-US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含科技服務模式</a:t>
                      </a:r>
                      <a:r>
                        <a:rPr lang="en-US" altLang="zh-TW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</a:p>
                    <a:p>
                      <a:pPr algn="just"/>
                      <a:r>
                        <a:rPr lang="zh-TW" altLang="en-US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（件數）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Times New Roman" panose="02020603050405020304" pitchFamily="18" charset="0"/>
                        <a:buAutoNum type="arabicPeriod"/>
                      </a:pP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SzPts val="1400"/>
                        <a:buFont typeface="Times New Roman" panose="02020603050405020304" pitchFamily="18" charset="0"/>
                        <a:buAutoNum type="arabicPeriod"/>
                      </a:pP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tc>
                  <a:txBody>
                    <a:bodyPr/>
                    <a:lstStyle/>
                    <a:p>
                      <a:pPr marL="457200" lvl="0" indent="-457200" algn="just">
                        <a:buSzPts val="1400"/>
                        <a:buFont typeface="+mj-lt"/>
                        <a:buAutoNum type="arabicPeriod"/>
                      </a:pPr>
                      <a:endParaRPr lang="zh-TW" altLang="en-US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364906"/>
                  </a:ext>
                </a:extLst>
              </a:tr>
              <a:tr h="645060">
                <a:tc>
                  <a:txBody>
                    <a:bodyPr/>
                    <a:lstStyle/>
                    <a:p>
                      <a:r>
                        <a:rPr lang="zh-TW" altLang="en-US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募資金額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21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marR="0" indent="-342900" algn="l" rtl="0">
                        <a:buFont typeface="+mj-lt"/>
                        <a:buAutoNum type="arabicPeriod"/>
                      </a:pPr>
                      <a:r>
                        <a:rPr lang="zh-TW" altLang="en-US" sz="1700" b="0" i="0" u="none" strike="noStrike" kern="100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（育新創）新創公司實收資本額於計畫驗收時應額外增加募資額度，不得低於補助款</a:t>
                      </a:r>
                      <a:r>
                        <a:rPr lang="en-US" altLang="zh-TW" sz="1700" b="0" i="0" u="none" strike="noStrike" kern="100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25%</a:t>
                      </a:r>
                      <a:r>
                        <a:rPr lang="zh-TW" altLang="en-US" sz="1700" b="0" i="0" u="none" strike="noStrike" kern="100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700" b="0" i="0" u="none" strike="noStrike" kern="100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  <a:p>
                      <a:pPr marL="342900" marR="0" indent="-342900" algn="l" rtl="0">
                        <a:buFont typeface="+mj-lt"/>
                        <a:buAutoNum type="arabicPeriod"/>
                      </a:pPr>
                      <a:r>
                        <a:rPr lang="zh-TW" altLang="en-US" sz="1700" b="0" i="0" u="none" strike="noStrike" kern="100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不包含公司成立之初始資金。</a:t>
                      </a:r>
                      <a:endParaRPr lang="en-US" altLang="zh-TW" sz="17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lvl="0" indent="0" algn="just" defTabSz="914400" rtl="0" eaLnBrk="1" latinLnBrk="0" hangingPunct="1">
                        <a:lnSpc>
                          <a:spcPts val="1400"/>
                        </a:lnSpc>
                        <a:buSzPts val="1400"/>
                        <a:buFont typeface="+mj-lt"/>
                        <a:buNone/>
                      </a:pPr>
                      <a:endParaRPr lang="zh-TW" altLang="en-US" sz="17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588375246"/>
                  </a:ext>
                </a:extLst>
              </a:tr>
              <a:tr h="695965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引導研發團隊人員至新創事業</a:t>
                      </a:r>
                      <a:r>
                        <a:rPr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（人數）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lvl="0" indent="0" algn="just" defTabSz="914400" rtl="0" eaLnBrk="1" latinLnBrk="0" hangingPunct="1">
                        <a:buSzPts val="1400"/>
                        <a:buFont typeface="+mj-lt"/>
                        <a:buNone/>
                      </a:pPr>
                      <a:endParaRPr lang="zh-TW" altLang="en-US" sz="17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3335" marR="13335" marT="0" marB="0" anchor="ctr"/>
                </a:tc>
                <a:extLst>
                  <a:ext uri="{0D108BD9-81ED-4DB2-BD59-A6C34878D82A}">
                    <a16:rowId xmlns:a16="http://schemas.microsoft.com/office/drawing/2014/main" val="1763500742"/>
                  </a:ext>
                </a:extLst>
              </a:tr>
            </a:tbl>
          </a:graphicData>
        </a:graphic>
      </p:graphicFrame>
      <p:sp>
        <p:nvSpPr>
          <p:cNvPr id="4" name="Text Box 5">
            <a:extLst>
              <a:ext uri="{FF2B5EF4-FFF2-40B4-BE49-F238E27FC236}">
                <a16:creationId xmlns:a16="http://schemas.microsoft.com/office/drawing/2014/main" id="{B1A6E812-D13D-2065-13B4-B49F5E357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508951"/>
            <a:ext cx="892879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計畫成果及量化績效</a:t>
            </a:r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(3/4)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zh-TW" altLang="en-US" sz="2000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5" name="Rectangle 11" descr="信紙">
            <a:extLst>
              <a:ext uri="{FF2B5EF4-FFF2-40B4-BE49-F238E27FC236}">
                <a16:creationId xmlns:a16="http://schemas.microsoft.com/office/drawing/2014/main" id="{326783C8-B367-77DD-263A-CB78D35680E6}"/>
              </a:ext>
            </a:extLst>
          </p:cNvPr>
          <p:cNvSpPr txBox="1">
            <a:spLocks noChangeArrowheads="1"/>
          </p:cNvSpPr>
          <p:nvPr/>
        </p:nvSpPr>
        <p:spPr>
          <a:xfrm>
            <a:off x="236154" y="1126911"/>
            <a:ext cx="8572500" cy="1366837"/>
          </a:xfrm>
          <a:prstGeom prst="rect">
            <a:avLst/>
          </a:prstGeom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kern="0" dirty="0">
                <a:latin typeface="標楷體" pitchFamily="65" charset="-120"/>
                <a:ea typeface="標楷體" pitchFamily="65" charset="-120"/>
              </a:rPr>
              <a:t>填寫說明</a:t>
            </a:r>
            <a:endParaRPr kumimoji="1" lang="en-US" altLang="zh-TW" sz="2200" kern="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內容請依計畫書所規劃之「預期成果及績效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一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)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量化績效」撰寫最新之執行進度</a:t>
            </a:r>
            <a:r>
              <a:rPr kumimoji="1" lang="zh-TW" altLang="en-US" sz="2200" b="0" kern="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b="0" kern="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53C2858-9A74-120E-4691-462FCB2502B9}"/>
              </a:ext>
            </a:extLst>
          </p:cNvPr>
          <p:cNvSpPr txBox="1"/>
          <p:nvPr/>
        </p:nvSpPr>
        <p:spPr>
          <a:xfrm>
            <a:off x="6720422" y="2098139"/>
            <a:ext cx="20882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單位：新臺幣千元</a:t>
            </a:r>
          </a:p>
        </p:txBody>
      </p:sp>
      <p:sp>
        <p:nvSpPr>
          <p:cNvPr id="7" name="投影片編號版面配置區 1">
            <a:extLst>
              <a:ext uri="{FF2B5EF4-FFF2-40B4-BE49-F238E27FC236}">
                <a16:creationId xmlns:a16="http://schemas.microsoft.com/office/drawing/2014/main" id="{18337850-670B-3383-4577-CF5C9D45DF8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43888" y="6369050"/>
            <a:ext cx="919162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222601A-4A04-48BD-9245-B7E73FD7F61B}" type="slidenum">
              <a:rPr lang="zh-TW" altLang="en-US" sz="1400" smtClean="0"/>
              <a:pPr/>
              <a:t>7</a:t>
            </a:fld>
            <a:endParaRPr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445592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7EED1-BEAA-DB31-A45B-6537CD893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12">
            <a:extLst>
              <a:ext uri="{FF2B5EF4-FFF2-40B4-BE49-F238E27FC236}">
                <a16:creationId xmlns:a16="http://schemas.microsoft.com/office/drawing/2014/main" id="{73E4392D-A162-93CE-7BCD-9507DF256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699518"/>
              </p:ext>
            </p:extLst>
          </p:nvPr>
        </p:nvGraphicFramePr>
        <p:xfrm>
          <a:off x="236155" y="2529175"/>
          <a:ext cx="8728137" cy="34598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4643">
                  <a:extLst>
                    <a:ext uri="{9D8B030D-6E8A-4147-A177-3AD203B41FA5}">
                      <a16:colId xmlns:a16="http://schemas.microsoft.com/office/drawing/2014/main" val="3115949964"/>
                    </a:ext>
                  </a:extLst>
                </a:gridCol>
                <a:gridCol w="1362569">
                  <a:extLst>
                    <a:ext uri="{9D8B030D-6E8A-4147-A177-3AD203B41FA5}">
                      <a16:colId xmlns:a16="http://schemas.microsoft.com/office/drawing/2014/main" val="3503323875"/>
                    </a:ext>
                  </a:extLst>
                </a:gridCol>
                <a:gridCol w="1333714">
                  <a:extLst>
                    <a:ext uri="{9D8B030D-6E8A-4147-A177-3AD203B41FA5}">
                      <a16:colId xmlns:a16="http://schemas.microsoft.com/office/drawing/2014/main" val="3923894468"/>
                    </a:ext>
                  </a:extLst>
                </a:gridCol>
                <a:gridCol w="3697211">
                  <a:extLst>
                    <a:ext uri="{9D8B030D-6E8A-4147-A177-3AD203B41FA5}">
                      <a16:colId xmlns:a16="http://schemas.microsoft.com/office/drawing/2014/main" val="3565207272"/>
                    </a:ext>
                  </a:extLst>
                </a:gridCol>
              </a:tblGrid>
              <a:tr h="5169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100" b="1" kern="1200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績效指標項目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全程預估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實際達成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填寫說明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1140173"/>
                  </a:ext>
                </a:extLst>
              </a:tr>
              <a:tr h="117497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培育業界所需研發</a:t>
                      </a:r>
                      <a:r>
                        <a:rPr lang="en-US" altLang="zh-TW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/</a:t>
                      </a:r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商業發展人力</a:t>
                      </a:r>
                      <a:r>
                        <a:rPr lang="en-US" altLang="zh-TW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人數</a:t>
                      </a:r>
                      <a:r>
                        <a:rPr lang="en-US" altLang="zh-TW" sz="21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endParaRPr lang="zh-TW" sz="17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extLst>
                  <a:ext uri="{0D108BD9-81ED-4DB2-BD59-A6C34878D82A}">
                    <a16:rowId xmlns:a16="http://schemas.microsoft.com/office/drawing/2014/main" val="1676300207"/>
                  </a:ext>
                </a:extLst>
              </a:tr>
              <a:tr h="1767921"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21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其他</a:t>
                      </a:r>
                      <a:endParaRPr lang="zh-TW" altLang="en-US" sz="2100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17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如計畫執行期間預期可產出其他與本計畫相關，且具體可分析之成果績效指標，如促進投資、創新產品上市項數、外界</a:t>
                      </a:r>
                      <a:r>
                        <a:rPr lang="en-US" altLang="zh-TW" sz="17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zh-TW" sz="17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創投資金引入金額、創新產品或科技服務模式通過國家標準驗證數</a:t>
                      </a:r>
                      <a:r>
                        <a:rPr lang="en-US" altLang="zh-TW" sz="17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...</a:t>
                      </a:r>
                      <a:r>
                        <a:rPr lang="zh-TW" altLang="zh-TW" sz="17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等，請自行新增。</a:t>
                      </a:r>
                      <a:endParaRPr lang="zh-TW" sz="17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13335" marR="13335" marT="0" marB="0" anchor="ctr"/>
                </a:tc>
                <a:extLst>
                  <a:ext uri="{0D108BD9-81ED-4DB2-BD59-A6C34878D82A}">
                    <a16:rowId xmlns:a16="http://schemas.microsoft.com/office/drawing/2014/main" val="1763500742"/>
                  </a:ext>
                </a:extLst>
              </a:tr>
            </a:tbl>
          </a:graphicData>
        </a:graphic>
      </p:graphicFrame>
      <p:sp>
        <p:nvSpPr>
          <p:cNvPr id="4" name="Text Box 5">
            <a:extLst>
              <a:ext uri="{FF2B5EF4-FFF2-40B4-BE49-F238E27FC236}">
                <a16:creationId xmlns:a16="http://schemas.microsoft.com/office/drawing/2014/main" id="{E2E56923-4FEC-8687-9486-A6FCFF529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508951"/>
            <a:ext cx="892879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計畫成果及量化績效</a:t>
            </a:r>
            <a:r>
              <a:rPr lang="en-US" altLang="zh-TW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(4/4)</a:t>
            </a:r>
            <a:r>
              <a:rPr lang="zh-TW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zh-TW" altLang="en-US" sz="2000" b="1" dirty="0">
              <a:solidFill>
                <a:schemeClr val="tx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5" name="Rectangle 11" descr="信紙">
            <a:extLst>
              <a:ext uri="{FF2B5EF4-FFF2-40B4-BE49-F238E27FC236}">
                <a16:creationId xmlns:a16="http://schemas.microsoft.com/office/drawing/2014/main" id="{80788275-66A2-2BDB-AE38-059834820C1F}"/>
              </a:ext>
            </a:extLst>
          </p:cNvPr>
          <p:cNvSpPr txBox="1">
            <a:spLocks noChangeArrowheads="1"/>
          </p:cNvSpPr>
          <p:nvPr/>
        </p:nvSpPr>
        <p:spPr>
          <a:xfrm>
            <a:off x="236154" y="1126911"/>
            <a:ext cx="8572500" cy="1366837"/>
          </a:xfrm>
          <a:prstGeom prst="rect">
            <a:avLst/>
          </a:prstGeom>
        </p:spPr>
        <p:txBody>
          <a:bodyPr/>
          <a:lstStyle>
            <a:lvl1pPr marL="342900" indent="-3429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7620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7620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kumimoji="1" lang="zh-TW" altLang="en-US" sz="2200" kern="0" dirty="0">
                <a:latin typeface="標楷體" pitchFamily="65" charset="-120"/>
                <a:ea typeface="標楷體" pitchFamily="65" charset="-120"/>
              </a:rPr>
              <a:t>填寫說明</a:t>
            </a:r>
            <a:endParaRPr kumimoji="1" lang="en-US" altLang="zh-TW" sz="2200" kern="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內容請依計畫書所規劃之「預期成果及績效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一</a:t>
            </a:r>
            <a:r>
              <a:rPr kumimoji="0" lang="en-US" altLang="zh-TW" sz="2200" b="0" kern="0" dirty="0">
                <a:latin typeface="Times New Roman" pitchFamily="18" charset="0"/>
                <a:ea typeface="標楷體" pitchFamily="65" charset="-120"/>
              </a:rPr>
              <a:t>)</a:t>
            </a:r>
            <a:r>
              <a:rPr kumimoji="0" lang="zh-TW" altLang="en-US" sz="2200" b="0" kern="0" dirty="0">
                <a:latin typeface="Times New Roman" pitchFamily="18" charset="0"/>
                <a:ea typeface="標楷體" pitchFamily="65" charset="-120"/>
              </a:rPr>
              <a:t>量化績效」撰寫最新之執行進度</a:t>
            </a:r>
            <a:r>
              <a:rPr kumimoji="1" lang="zh-TW" altLang="en-US" sz="2200" b="0" kern="0" dirty="0">
                <a:latin typeface="標楷體" pitchFamily="65" charset="-120"/>
                <a:ea typeface="標楷體" pitchFamily="65" charset="-120"/>
              </a:rPr>
              <a:t>。</a:t>
            </a:r>
            <a:endParaRPr kumimoji="1" lang="en-US" altLang="zh-TW" sz="2200" b="0" kern="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48020EC-5308-705B-A4EC-0FA6FB121C7F}"/>
              </a:ext>
            </a:extLst>
          </p:cNvPr>
          <p:cNvSpPr txBox="1"/>
          <p:nvPr/>
        </p:nvSpPr>
        <p:spPr>
          <a:xfrm>
            <a:off x="6720422" y="2098139"/>
            <a:ext cx="20882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單位：新臺幣千元</a:t>
            </a:r>
          </a:p>
        </p:txBody>
      </p:sp>
      <p:sp>
        <p:nvSpPr>
          <p:cNvPr id="7" name="投影片編號版面配置區 1">
            <a:extLst>
              <a:ext uri="{FF2B5EF4-FFF2-40B4-BE49-F238E27FC236}">
                <a16:creationId xmlns:a16="http://schemas.microsoft.com/office/drawing/2014/main" id="{01AB286C-47CA-E74E-DD9F-0C8D28F13AC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43888" y="6369050"/>
            <a:ext cx="919162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222601A-4A04-48BD-9245-B7E73FD7F61B}" type="slidenum">
              <a:rPr lang="zh-TW" altLang="en-US" sz="1400" smtClean="0"/>
              <a:pPr/>
              <a:t>8</a:t>
            </a:fld>
            <a:endParaRPr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3455853559"/>
      </p:ext>
    </p:extLst>
  </p:cSld>
  <p:clrMapOvr>
    <a:masterClrMapping/>
  </p:clrMapOvr>
</p:sld>
</file>

<file path=ppt/theme/theme1.xml><?xml version="1.0" encoding="utf-8"?>
<a:theme xmlns:a="http://schemas.openxmlformats.org/drawingml/2006/main" name="簡報內頁">
  <a:themeElements>
    <a:clrScheme name="簡報內頁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簡報內頁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簡報內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5500</TotalTime>
  <Words>2215</Words>
  <Application>Microsoft Office PowerPoint</Application>
  <PresentationFormat>如螢幕大小 (4:3)</PresentationFormat>
  <Paragraphs>269</Paragraphs>
  <Slides>21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0" baseType="lpstr">
      <vt:lpstr>細明體</vt:lpstr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簡報內頁</vt:lpstr>
      <vt:lpstr>PowerPoint 簡報</vt:lpstr>
      <vt:lpstr>PowerPoint 簡報</vt:lpstr>
      <vt:lpstr>執行單位簡報大綱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○○○○大學 ○○○○○○○○○○○○○○計畫(促/育新創) </vt:lpstr>
      <vt:lpstr>簡報完畢</vt:lpstr>
    </vt:vector>
  </TitlesOfParts>
  <Company>Powder science lab.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Conversion of Diaspore to Corundum: A New α-Alumina Transformation Sequence</dc:title>
  <dc:creator>starfruit</dc:creator>
  <cp:lastModifiedBy>陳 嘉璐</cp:lastModifiedBy>
  <cp:revision>447</cp:revision>
  <cp:lastPrinted>2023-05-24T08:44:50Z</cp:lastPrinted>
  <dcterms:created xsi:type="dcterms:W3CDTF">2004-11-16T14:48:35Z</dcterms:created>
  <dcterms:modified xsi:type="dcterms:W3CDTF">2025-11-19T08:29:23Z</dcterms:modified>
</cp:coreProperties>
</file>