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62" r:id="rId2"/>
    <p:sldId id="256" r:id="rId3"/>
    <p:sldId id="257" r:id="rId4"/>
    <p:sldId id="268" r:id="rId5"/>
    <p:sldId id="269" r:id="rId6"/>
    <p:sldId id="264" r:id="rId7"/>
    <p:sldId id="258" r:id="rId8"/>
    <p:sldId id="259" r:id="rId9"/>
    <p:sldId id="266" r:id="rId10"/>
    <p:sldId id="263" r:id="rId11"/>
    <p:sldId id="265" r:id="rId12"/>
    <p:sldId id="261" r:id="rId13"/>
  </p:sldIdLst>
  <p:sldSz cx="9144000" cy="6858000" type="screen4x3"/>
  <p:notesSz cx="6797675" cy="9928225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淺色樣式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2" autoAdjust="0"/>
    <p:restoredTop sz="94692" autoAdjust="0"/>
  </p:normalViewPr>
  <p:slideViewPr>
    <p:cSldViewPr>
      <p:cViewPr varScale="1">
        <p:scale>
          <a:sx n="62" d="100"/>
          <a:sy n="62" d="100"/>
        </p:scale>
        <p:origin x="392" y="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6275" cy="496751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49862" y="1"/>
            <a:ext cx="2946275" cy="496751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r">
              <a:defRPr sz="1200"/>
            </a:lvl1pPr>
          </a:lstStyle>
          <a:p>
            <a:fld id="{A0126EDF-E21D-44A4-ABAD-B43710F8BAB1}" type="datetimeFigureOut">
              <a:rPr lang="zh-TW" altLang="en-US" smtClean="0"/>
              <a:pPr/>
              <a:t>2025/11/12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1" y="9429780"/>
            <a:ext cx="2946275" cy="496751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49862" y="9429780"/>
            <a:ext cx="2946275" cy="496751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r">
              <a:defRPr sz="1200"/>
            </a:lvl1pPr>
          </a:lstStyle>
          <a:p>
            <a:fld id="{6D7B047B-4AE7-4398-B92B-324274E33C7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01117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3317" tIns="46659" rIns="93317" bIns="46659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411"/>
          </a:xfrm>
          <a:prstGeom prst="rect">
            <a:avLst/>
          </a:prstGeom>
        </p:spPr>
        <p:txBody>
          <a:bodyPr vert="horz" lIns="93317" tIns="46659" rIns="93317" bIns="46659" rtlCol="0"/>
          <a:lstStyle>
            <a:lvl1pPr algn="r">
              <a:defRPr sz="1200"/>
            </a:lvl1pPr>
          </a:lstStyle>
          <a:p>
            <a:fld id="{2E30601C-112C-402A-A332-6644F08F1164}" type="datetimeFigureOut">
              <a:rPr lang="zh-TW" altLang="en-US" smtClean="0"/>
              <a:pPr/>
              <a:t>2025/11/12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17" tIns="46659" rIns="93317" bIns="46659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3317" tIns="46659" rIns="93317" bIns="46659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3317" tIns="46659" rIns="93317" bIns="46659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0444" y="9430091"/>
            <a:ext cx="2945659" cy="496411"/>
          </a:xfrm>
          <a:prstGeom prst="rect">
            <a:avLst/>
          </a:prstGeom>
        </p:spPr>
        <p:txBody>
          <a:bodyPr vert="horz" lIns="93317" tIns="46659" rIns="93317" bIns="46659" rtlCol="0" anchor="b"/>
          <a:lstStyle>
            <a:lvl1pPr algn="r">
              <a:defRPr sz="1200"/>
            </a:lvl1pPr>
          </a:lstStyle>
          <a:p>
            <a:fld id="{6F8D7D0D-7588-4180-A9FA-13354D9FA7E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24561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7" name="備忘稿版面配置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TW" altLang="en-US"/>
          </a:p>
        </p:txBody>
      </p:sp>
      <p:sp>
        <p:nvSpPr>
          <p:cNvPr id="6148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A392C6C-07D6-4E7F-A46F-1E833FB93CDF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752E7-2642-401A-9DDF-9D8BB3DD7A24}" type="datetimeFigureOut">
              <a:rPr lang="zh-TW" altLang="en-US"/>
              <a:pPr>
                <a:defRPr/>
              </a:pPr>
              <a:t>2025/11/12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D13E14-601E-46B1-8A93-1A16918973FC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BCCE41-C987-45AC-9DDF-434244EE148C}" type="datetimeFigureOut">
              <a:rPr lang="zh-TW" altLang="en-US"/>
              <a:pPr>
                <a:defRPr/>
              </a:pPr>
              <a:t>2025/11/12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51B63B-174C-4A9A-BF17-D5FEB1BA97F9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CAC97C-D05D-45E4-BCE5-133624DB1673}" type="datetimeFigureOut">
              <a:rPr lang="zh-TW" altLang="en-US"/>
              <a:pPr>
                <a:defRPr/>
              </a:pPr>
              <a:t>2025/11/12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6D8E1D-4662-4BCF-B824-AD769578823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14BE75-2FF7-4FF5-AAD2-C475D0926F94}" type="datetimeFigureOut">
              <a:rPr lang="zh-TW" altLang="en-US"/>
              <a:pPr>
                <a:defRPr/>
              </a:pPr>
              <a:t>2025/11/12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49576C-8AD3-4BED-B1DA-1AB5F5D51288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E2F4CF-1900-4023-842B-C95C45968293}" type="datetimeFigureOut">
              <a:rPr lang="zh-TW" altLang="en-US"/>
              <a:pPr>
                <a:defRPr/>
              </a:pPr>
              <a:t>2025/11/12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AA0F30-D6DA-47FC-916B-91D74EC82D1C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933DA5-41D3-4FA8-BBEE-CF8F0F8996FB}" type="datetimeFigureOut">
              <a:rPr lang="zh-TW" altLang="en-US"/>
              <a:pPr>
                <a:defRPr/>
              </a:pPr>
              <a:t>2025/11/12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7F7F71-F8DA-4BDD-AFA2-B61A56B30339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61FA8E-F7B3-4A08-B74B-88CD628BB779}" type="datetimeFigureOut">
              <a:rPr lang="zh-TW" altLang="en-US"/>
              <a:pPr>
                <a:defRPr/>
              </a:pPr>
              <a:t>2025/11/12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734F59-4931-4516-9BDB-9FBF92D8B031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6E0607-EF5F-41BE-8FDA-F061749E3A60}" type="datetimeFigureOut">
              <a:rPr lang="zh-TW" altLang="en-US"/>
              <a:pPr>
                <a:defRPr/>
              </a:pPr>
              <a:t>2025/11/12</a:t>
            </a:fld>
            <a:endParaRPr lang="zh-TW" altLang="en-US"/>
          </a:p>
        </p:txBody>
      </p:sp>
      <p:sp>
        <p:nvSpPr>
          <p:cNvPr id="8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7F9E95-0935-416C-90A0-FBBD1470BD34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4F5AE-5174-4A2C-9426-B21DFD8F869C}" type="datetimeFigureOut">
              <a:rPr lang="zh-TW" altLang="en-US"/>
              <a:pPr>
                <a:defRPr/>
              </a:pPr>
              <a:t>2025/11/12</a:t>
            </a:fld>
            <a:endParaRPr lang="zh-TW" altLang="en-US"/>
          </a:p>
        </p:txBody>
      </p:sp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01A665-8C85-4554-9DB9-59C173B8B0C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419704-8102-4CF6-B1C2-07E039FA785F}" type="datetimeFigureOut">
              <a:rPr lang="zh-TW" altLang="en-US"/>
              <a:pPr>
                <a:defRPr/>
              </a:pPr>
              <a:t>2025/11/12</a:t>
            </a:fld>
            <a:endParaRPr lang="zh-TW" altLang="en-US"/>
          </a:p>
        </p:txBody>
      </p:sp>
      <p:sp>
        <p:nvSpPr>
          <p:cNvPr id="3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7A8C6B-C7F9-44CC-9512-30A99B1E2C69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D2B3A0-C976-4748-8400-C801B62FE942}" type="datetimeFigureOut">
              <a:rPr lang="zh-TW" altLang="en-US"/>
              <a:pPr>
                <a:defRPr/>
              </a:pPr>
              <a:t>2025/11/12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4491D8-BAE1-4DC0-AE8C-6F97E122EFFA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6D19C8-7633-4DDD-8C0A-EBCA72206724}" type="datetimeFigureOut">
              <a:rPr lang="zh-TW" altLang="en-US"/>
              <a:pPr>
                <a:defRPr/>
              </a:pPr>
              <a:t>2025/11/12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5A4344-5A9B-40CB-B3AB-162745975F7C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標題版面配置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文字版面配置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22FAA525-4E3F-445E-9E6E-60C1498288EE}" type="datetimeFigureOut">
              <a:rPr lang="zh-TW" altLang="en-US"/>
              <a:pPr>
                <a:defRPr/>
              </a:pPr>
              <a:t>2025/11/12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EBA2F934-26C1-4442-8F11-5173DB53F0A5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標題 1"/>
          <p:cNvSpPr>
            <a:spLocks/>
          </p:cNvSpPr>
          <p:nvPr/>
        </p:nvSpPr>
        <p:spPr bwMode="auto">
          <a:xfrm>
            <a:off x="500062" y="620689"/>
            <a:ext cx="8143875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zh-TW" altLang="en-US" sz="32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經濟部</a:t>
            </a:r>
            <a:r>
              <a:rPr lang="en-US" altLang="zh-TW" sz="3200" b="1" dirty="0">
                <a:solidFill>
                  <a:srgbClr val="FF000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A</a:t>
            </a:r>
            <a:r>
              <a:rPr lang="en-US" altLang="zh-TW" sz="3200" b="1" baseline="30000" dirty="0">
                <a:solidFill>
                  <a:srgbClr val="FF000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+</a:t>
            </a:r>
            <a:r>
              <a:rPr lang="zh-TW" altLang="en-US" sz="32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企業創新研發淬鍊計畫</a:t>
            </a:r>
            <a:br>
              <a:rPr lang="zh-TW" altLang="en-US" sz="2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  <a:cs typeface="Times New Roman" pitchFamily="18" charset="0"/>
              </a:rPr>
            </a:br>
            <a:r>
              <a:rPr lang="en-US" altLang="zh-TW" sz="32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—</a:t>
            </a:r>
            <a:r>
              <a:rPr lang="zh-TW" altLang="en-US" sz="32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前瞻技術研發計畫</a:t>
            </a:r>
            <a:br>
              <a:rPr lang="zh-TW" altLang="en-US" sz="32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  <a:cs typeface="Times New Roman" pitchFamily="18" charset="0"/>
              </a:rPr>
            </a:br>
            <a:r>
              <a:rPr lang="zh-TW" altLang="en-US" sz="32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     構想審查簡報		</a:t>
            </a:r>
            <a:endParaRPr lang="en-US" altLang="zh-TW" b="1" dirty="0">
              <a:solidFill>
                <a:srgbClr val="595959"/>
              </a:solidFill>
              <a:latin typeface="標楷體" pitchFamily="65" charset="-120"/>
              <a:ea typeface="標楷體" pitchFamily="65" charset="-120"/>
              <a:cs typeface="Times New Roman" pitchFamily="18" charset="0"/>
            </a:endParaRPr>
          </a:p>
        </p:txBody>
      </p:sp>
      <p:sp>
        <p:nvSpPr>
          <p:cNvPr id="3075" name="副標題 2"/>
          <p:cNvSpPr>
            <a:spLocks/>
          </p:cNvSpPr>
          <p:nvPr/>
        </p:nvSpPr>
        <p:spPr bwMode="auto">
          <a:xfrm>
            <a:off x="251520" y="2996952"/>
            <a:ext cx="8572500" cy="2686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altLang="zh-TW" sz="3000" b="1" dirty="0">
                <a:solidFill>
                  <a:srgbClr val="0D0D0D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XXXX</a:t>
            </a:r>
            <a:r>
              <a:rPr lang="zh-TW" altLang="en-US" sz="3000" b="1" dirty="0">
                <a:solidFill>
                  <a:srgbClr val="0D0D0D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計畫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altLang="zh-TW" dirty="0">
                <a:solidFill>
                  <a:srgbClr val="59595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(※</a:t>
            </a:r>
            <a:r>
              <a:rPr lang="zh-TW" altLang="en-US" dirty="0">
                <a:solidFill>
                  <a:srgbClr val="59595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請輸入計畫名稱，此行請於列印時刪除</a:t>
            </a:r>
            <a:r>
              <a:rPr lang="en-US" altLang="zh-TW" dirty="0">
                <a:solidFill>
                  <a:srgbClr val="59595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)</a:t>
            </a:r>
            <a:r>
              <a:rPr lang="en-US" altLang="zh-TW" sz="2100" dirty="0">
                <a:solidFill>
                  <a:srgbClr val="59595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	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zh-TW" altLang="en-US" sz="3000" b="1" dirty="0">
                <a:solidFill>
                  <a:srgbClr val="0D0D0D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 申請單位名稱</a:t>
            </a:r>
            <a:r>
              <a:rPr lang="zh-TW" altLang="en-US" sz="3000" dirty="0">
                <a:solidFill>
                  <a:srgbClr val="0D0D0D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	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altLang="zh-TW" dirty="0">
                <a:solidFill>
                  <a:srgbClr val="59595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(※</a:t>
            </a:r>
            <a:r>
              <a:rPr lang="zh-TW" altLang="en-US" dirty="0">
                <a:solidFill>
                  <a:srgbClr val="59595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請輸入執行廠商／研究機構名稱，此行請於列印時刪除</a:t>
            </a:r>
            <a:r>
              <a:rPr lang="en-US" altLang="zh-TW" dirty="0">
                <a:solidFill>
                  <a:srgbClr val="59595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)</a:t>
            </a:r>
            <a:r>
              <a:rPr lang="en-US" altLang="zh-TW" sz="2100" dirty="0">
                <a:solidFill>
                  <a:srgbClr val="59595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	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zh-TW" altLang="en-US" sz="2200" b="1" dirty="0">
                <a:solidFill>
                  <a:srgbClr val="0D0D0D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  全程計畫：民國　　年　　月　　日至　　年　　月　　       </a:t>
            </a:r>
            <a:endParaRPr lang="en-US" altLang="zh-TW" sz="2200" b="1" dirty="0">
              <a:solidFill>
                <a:srgbClr val="0D0D0D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 algn="ctr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zh-TW" altLang="en-US" sz="2200" b="1" dirty="0">
                <a:solidFill>
                  <a:srgbClr val="0D0D0D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報告人：</a:t>
            </a:r>
            <a:r>
              <a:rPr lang="en-US" altLang="zh-TW" sz="2200" b="1" dirty="0">
                <a:solidFill>
                  <a:srgbClr val="0D0D0D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XXX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zh-TW" altLang="en-US" b="1" kern="2600" dirty="0">
                <a:latin typeface="Times New Roman"/>
                <a:ea typeface="標楷體"/>
              </a:rPr>
              <a:t>資源投入與風險評估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請以數頁投影片說明</a:t>
            </a:r>
            <a:endParaRPr lang="en-US" altLang="zh-TW" kern="100" dirty="0">
              <a:latin typeface="Times New Roman"/>
              <a:ea typeface="標楷體"/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本計畫預定投入資源（包含研發人力：請說明關鍵人員執行計畫之實力及經費預估及</a:t>
            </a:r>
            <a:r>
              <a:rPr lang="en-US" altLang="zh-TW" kern="100" dirty="0">
                <a:latin typeface="Times New Roman"/>
                <a:ea typeface="標楷體"/>
              </a:rPr>
              <a:t>) </a:t>
            </a:r>
            <a:r>
              <a:rPr lang="zh-TW" altLang="en-US" kern="100" dirty="0">
                <a:latin typeface="Times New Roman"/>
                <a:ea typeface="標楷體"/>
              </a:rPr>
              <a:t>。</a:t>
            </a:r>
            <a:endParaRPr lang="en-US" altLang="zh-TW" kern="100" dirty="0">
              <a:latin typeface="Times New Roman"/>
              <a:ea typeface="標楷體"/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本計畫如涉及聘任顧問、技術引進、委託研究等項目，請說明各該項目之背景、技術能力分析、必要性及權利義務歸屬問題。</a:t>
            </a:r>
            <a:endParaRPr lang="en-US" altLang="zh-TW" kern="100" dirty="0">
              <a:latin typeface="Times New Roman"/>
              <a:ea typeface="標楷體"/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技術開發之風險評估及因應對策。</a:t>
            </a:r>
            <a:endParaRPr lang="en-US" altLang="zh-TW" kern="100" dirty="0">
              <a:latin typeface="Times New Roman"/>
              <a:ea typeface="標楷體"/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本計畫是否涉及他人智慧財產權？若有，應如何解決？是否已掌握關鍵之智慧財產權？</a:t>
            </a:r>
            <a:endParaRPr lang="en-US" altLang="zh-TW" kern="100" dirty="0">
              <a:latin typeface="Times New Roman"/>
              <a:ea typeface="標楷體"/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本計畫如有委外軟體開發項目者，應載明委外計畫內容及經費之合理性及必要性，並說明研發核心技術與軟體開發項目的關聯性。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zh-TW" altLang="en-US" sz="3600" b="1" kern="2600" dirty="0">
                <a:latin typeface="Times New Roman"/>
                <a:ea typeface="標楷體"/>
              </a:rPr>
              <a:t>聯合申請單位之分工與角色說明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本計畫如與研究機構聯合申請，請說明研究機構參與之必要性與重要性，並請說明於本計畫執行上之分工及研究機構扮演之角色為何？</a:t>
            </a:r>
            <a:endParaRPr lang="en-US" altLang="zh-TW" kern="100" dirty="0">
              <a:latin typeface="Times New Roman"/>
              <a:ea typeface="標楷體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本計畫如為多家廠商聯合申請，請說明研發團隊之分工</a:t>
            </a:r>
            <a:r>
              <a:rPr lang="en-US" altLang="zh-TW" kern="100" dirty="0">
                <a:latin typeface="Times New Roman"/>
                <a:ea typeface="標楷體"/>
              </a:rPr>
              <a:t>(</a:t>
            </a:r>
            <a:r>
              <a:rPr lang="zh-TW" altLang="en-US" kern="100" dirty="0">
                <a:latin typeface="Times New Roman"/>
                <a:ea typeface="標楷體"/>
              </a:rPr>
              <a:t>專業分工、成果分享及使用等共識或處理說明</a:t>
            </a:r>
            <a:r>
              <a:rPr lang="en-US" altLang="zh-TW" kern="100" dirty="0">
                <a:latin typeface="Times New Roman"/>
                <a:ea typeface="標楷體"/>
              </a:rPr>
              <a:t>)</a:t>
            </a:r>
            <a:r>
              <a:rPr lang="zh-TW" altLang="en-US" kern="100">
                <a:latin typeface="Times New Roman"/>
                <a:ea typeface="標楷體"/>
              </a:rPr>
              <a:t>。</a:t>
            </a:r>
            <a:endParaRPr lang="en-US" altLang="zh-TW" kern="100" dirty="0">
              <a:latin typeface="Times New Roman"/>
              <a:ea typeface="標楷體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zh-TW" altLang="en-US" b="1" kern="2600" dirty="0">
                <a:latin typeface="Times New Roman"/>
                <a:ea typeface="標楷體"/>
              </a:rPr>
              <a:t>附件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可視需要增列其他說明。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zh-TW" altLang="en-US" b="1" kern="2600" dirty="0">
                <a:latin typeface="Times New Roman"/>
                <a:ea typeface="標楷體"/>
              </a:rPr>
              <a:t>簡報注意事項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417638"/>
            <a:ext cx="8229600" cy="4708525"/>
          </a:xfrm>
        </p:spPr>
        <p:txBody>
          <a:bodyPr rtlCol="0">
            <a:normAutofit fontScale="70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簡報資料請準備</a:t>
            </a:r>
            <a:r>
              <a:rPr lang="en-US" altLang="zh-TW" kern="100" dirty="0">
                <a:latin typeface="Times New Roman"/>
                <a:ea typeface="標楷體"/>
              </a:rPr>
              <a:t>10</a:t>
            </a:r>
            <a:r>
              <a:rPr lang="zh-TW" altLang="en-US" kern="100" dirty="0">
                <a:latin typeface="Times New Roman"/>
                <a:ea typeface="標楷體"/>
              </a:rPr>
              <a:t>份。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全程簡報時間為</a:t>
            </a:r>
            <a:r>
              <a:rPr lang="en-US" altLang="zh-TW" kern="100" dirty="0">
                <a:latin typeface="Times New Roman"/>
                <a:ea typeface="標楷體"/>
              </a:rPr>
              <a:t>30</a:t>
            </a:r>
            <a:r>
              <a:rPr lang="zh-TW" altLang="en-US" kern="100" dirty="0">
                <a:latin typeface="Times New Roman"/>
                <a:ea typeface="標楷體"/>
              </a:rPr>
              <a:t>分鐘。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請安排計畫主持人負責簡報。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簡報標題及重點處請加粗，每張簡報內容盡量以圖表配合說明，請摘要重點敘述說明， 「如有引用他人資料或著作時，應註明資料來源及日期」。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簡報建議架構：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公司概況及研發實績</a:t>
            </a:r>
            <a:endParaRPr lang="en-US" altLang="zh-TW" kern="100" dirty="0">
              <a:latin typeface="Times New Roman"/>
              <a:ea typeface="標楷體"/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計畫主持人過去研發資歷說明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需求與應用分析及國內外競爭分析</a:t>
            </a:r>
            <a:endParaRPr lang="en-US" altLang="zh-TW" kern="100" dirty="0">
              <a:latin typeface="Times New Roman"/>
              <a:ea typeface="標楷體"/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計畫構想與關鍵能力分析</a:t>
            </a:r>
            <a:endParaRPr lang="en-US" altLang="zh-TW" kern="100" dirty="0">
              <a:latin typeface="Times New Roman"/>
              <a:ea typeface="標楷體"/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預期效益與價值創造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資源投入與風險評估</a:t>
            </a:r>
            <a:endParaRPr lang="en-US" altLang="zh-TW" kern="100" dirty="0">
              <a:latin typeface="Times New Roman"/>
              <a:ea typeface="標楷體"/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聯合申請單位之分工與角色說明</a:t>
            </a:r>
            <a:endParaRPr lang="en-US" altLang="zh-TW" kern="100" dirty="0">
              <a:latin typeface="Times New Roman"/>
              <a:ea typeface="標楷體"/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附件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zh-TW" altLang="en-US" b="1" kern="2600" dirty="0">
                <a:latin typeface="Times New Roman"/>
                <a:ea typeface="標楷體"/>
              </a:rPr>
              <a:t>公司概況及研發實績</a:t>
            </a:r>
            <a:r>
              <a:rPr lang="en-US" altLang="zh-TW" b="1" kern="2600" dirty="0">
                <a:latin typeface="Times New Roman"/>
                <a:ea typeface="標楷體"/>
              </a:rPr>
              <a:t>(1/3)</a:t>
            </a:r>
            <a:endParaRPr lang="zh-TW" altLang="en-US" b="1" kern="2600" dirty="0">
              <a:latin typeface="Times New Roman"/>
              <a:ea typeface="標楷體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02840" y="1268760"/>
            <a:ext cx="8517632" cy="4525963"/>
          </a:xfrm>
        </p:spPr>
        <p:txBody>
          <a:bodyPr rtlCol="0">
            <a:normAutofit/>
          </a:bodyPr>
          <a:lstStyle/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請以數頁投影片簡介公司，包括基本資料、公司長期發展策略與產品</a:t>
            </a:r>
            <a:r>
              <a:rPr lang="en-US" altLang="zh-TW" kern="100" dirty="0">
                <a:latin typeface="Times New Roman"/>
                <a:ea typeface="標楷體"/>
              </a:rPr>
              <a:t>/</a:t>
            </a:r>
            <a:r>
              <a:rPr lang="zh-TW" altLang="en-US" kern="100" dirty="0">
                <a:latin typeface="Times New Roman"/>
                <a:ea typeface="標楷體"/>
              </a:rPr>
              <a:t>技術發展藍圖，並說明公司投入長期前瞻研究之規劃與決心。</a:t>
            </a:r>
            <a:endParaRPr lang="en-US" altLang="zh-TW" kern="100" dirty="0">
              <a:latin typeface="Times New Roman"/>
              <a:ea typeface="標楷體"/>
            </a:endParaRPr>
          </a:p>
        </p:txBody>
      </p:sp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A9701595-7799-A527-A232-AF821DE0F4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2955385"/>
              </p:ext>
            </p:extLst>
          </p:nvPr>
        </p:nvGraphicFramePr>
        <p:xfrm>
          <a:off x="692442" y="2996952"/>
          <a:ext cx="7920880" cy="2218258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3888432">
                  <a:extLst>
                    <a:ext uri="{9D8B030D-6E8A-4147-A177-3AD203B41FA5}">
                      <a16:colId xmlns:a16="http://schemas.microsoft.com/office/drawing/2014/main" val="953686068"/>
                    </a:ext>
                  </a:extLst>
                </a:gridCol>
                <a:gridCol w="4032448">
                  <a:extLst>
                    <a:ext uri="{9D8B030D-6E8A-4147-A177-3AD203B41FA5}">
                      <a16:colId xmlns:a16="http://schemas.microsoft.com/office/drawing/2014/main" val="4180918912"/>
                    </a:ext>
                  </a:extLst>
                </a:gridCol>
              </a:tblGrid>
              <a:tr h="242834">
                <a:tc gridSpan="2"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buNone/>
                      </a:pPr>
                      <a:r>
                        <a:rPr lang="zh-TW" sz="18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基本資料</a:t>
                      </a:r>
                    </a:p>
                  </a:txBody>
                  <a:tcPr marL="17780" marR="17780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0172954"/>
                  </a:ext>
                </a:extLst>
              </a:tr>
              <a:tr h="314732"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  <a:buNone/>
                      </a:pPr>
                      <a:r>
                        <a:rPr lang="zh-TW" sz="18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設立日期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  <a:buNone/>
                      </a:pPr>
                      <a:r>
                        <a:rPr lang="en-US" sz="18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XXX.XX.XX</a:t>
                      </a:r>
                      <a:endParaRPr lang="zh-TW" sz="18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2917025996"/>
                  </a:ext>
                </a:extLst>
              </a:tr>
              <a:tr h="728502"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  <a:buNone/>
                      </a:pPr>
                      <a:r>
                        <a:rPr lang="zh-TW" sz="18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主要股東</a:t>
                      </a:r>
                      <a:r>
                        <a:rPr lang="en-US" sz="18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/</a:t>
                      </a:r>
                      <a:r>
                        <a:rPr lang="zh-TW" sz="18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持股比例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ts val="1800"/>
                        </a:lnSpc>
                        <a:buFont typeface="+mj-lt"/>
                        <a:buAutoNum type="arabicPeriod"/>
                      </a:pPr>
                      <a:r>
                        <a:rPr lang="en-US" sz="18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OOO/XX%</a:t>
                      </a:r>
                      <a:endParaRPr lang="zh-TW" sz="18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342900" lvl="0" indent="-342900" algn="just">
                        <a:lnSpc>
                          <a:spcPts val="1800"/>
                        </a:lnSpc>
                        <a:buFont typeface="+mj-lt"/>
                        <a:buAutoNum type="arabicPeriod"/>
                      </a:pPr>
                      <a:r>
                        <a:rPr lang="en-US" sz="18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OOO/XX%</a:t>
                      </a:r>
                      <a:endParaRPr lang="zh-TW" sz="18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342900" lvl="0" indent="-342900" algn="just">
                        <a:lnSpc>
                          <a:spcPts val="1800"/>
                        </a:lnSpc>
                        <a:buFont typeface="+mj-lt"/>
                        <a:buAutoNum type="arabicPeriod"/>
                      </a:pPr>
                      <a:r>
                        <a:rPr lang="en-US" sz="18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OOO/XX%</a:t>
                      </a:r>
                      <a:endParaRPr lang="zh-TW" sz="18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2011973856"/>
                  </a:ext>
                </a:extLst>
              </a:tr>
              <a:tr h="310730"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  <a:buNone/>
                      </a:pPr>
                      <a:r>
                        <a:rPr lang="zh-TW" sz="18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研發人員總數</a:t>
                      </a:r>
                      <a:r>
                        <a:rPr lang="en-US" sz="18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/</a:t>
                      </a:r>
                      <a:r>
                        <a:rPr lang="zh-TW" sz="18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全公司人員總數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  <a:buNone/>
                      </a:pPr>
                      <a:r>
                        <a:rPr lang="en-US" sz="18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X</a:t>
                      </a:r>
                      <a:r>
                        <a:rPr lang="zh-TW" sz="18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人</a:t>
                      </a:r>
                      <a:r>
                        <a:rPr lang="en-US" sz="18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/X</a:t>
                      </a:r>
                      <a:r>
                        <a:rPr lang="zh-TW" sz="18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人</a:t>
                      </a: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3199900898"/>
                  </a:ext>
                </a:extLst>
              </a:tr>
              <a:tr h="310730"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  <a:buNone/>
                      </a:pPr>
                      <a:r>
                        <a:rPr lang="en-US" sz="18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X</a:t>
                      </a:r>
                      <a:r>
                        <a:rPr lang="zh-TW" sz="18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年度實收資本額</a:t>
                      </a:r>
                      <a:r>
                        <a:rPr lang="en-US" sz="18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sz="18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千元</a:t>
                      </a:r>
                      <a:r>
                        <a:rPr lang="en-US" sz="18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endParaRPr lang="zh-TW" sz="18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  <a:buNone/>
                      </a:pPr>
                      <a:r>
                        <a:rPr lang="en-US" sz="18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XXX</a:t>
                      </a:r>
                      <a:endParaRPr lang="zh-TW" sz="18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825386267"/>
                  </a:ext>
                </a:extLst>
              </a:tr>
              <a:tr h="310730"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  <a:buNone/>
                      </a:pPr>
                      <a:r>
                        <a:rPr lang="en-US" sz="18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X</a:t>
                      </a:r>
                      <a:r>
                        <a:rPr lang="zh-TW" sz="18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年度營業額</a:t>
                      </a:r>
                      <a:r>
                        <a:rPr lang="en-US" sz="18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/</a:t>
                      </a:r>
                      <a:r>
                        <a:rPr lang="zh-TW" sz="18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研發費用</a:t>
                      </a:r>
                      <a:r>
                        <a:rPr lang="en-US" sz="18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sz="18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千元</a:t>
                      </a:r>
                      <a:r>
                        <a:rPr lang="en-US" sz="18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endParaRPr lang="zh-TW" sz="18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  <a:buNone/>
                      </a:pPr>
                      <a:r>
                        <a:rPr lang="en-US" sz="18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XXX/XXX</a:t>
                      </a:r>
                      <a:endParaRPr lang="zh-TW" sz="18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3739023955"/>
                  </a:ext>
                </a:extLst>
              </a:tr>
            </a:tbl>
          </a:graphicData>
        </a:graphic>
      </p:graphicFrame>
      <p:sp>
        <p:nvSpPr>
          <p:cNvPr id="5" name="文字方塊 4">
            <a:extLst>
              <a:ext uri="{FF2B5EF4-FFF2-40B4-BE49-F238E27FC236}">
                <a16:creationId xmlns:a16="http://schemas.microsoft.com/office/drawing/2014/main" id="{036B0C26-B048-7658-3645-11DF7E89C119}"/>
              </a:ext>
            </a:extLst>
          </p:cNvPr>
          <p:cNvSpPr txBox="1"/>
          <p:nvPr/>
        </p:nvSpPr>
        <p:spPr>
          <a:xfrm>
            <a:off x="67063" y="5657671"/>
            <a:ext cx="917163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註：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42900" indent="-342900">
              <a:buFont typeface="+mj-lt"/>
              <a:buAutoNum type="arabicPeriod"/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主要股東為持有公司已發行股份總數或資本總額逾百分之十者。</a:t>
            </a:r>
          </a:p>
          <a:p>
            <a:pPr marL="342900" indent="-342900">
              <a:buFont typeface="+mj-lt"/>
              <a:buAutoNum type="arabicPeriod"/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如公司具</a:t>
            </a:r>
            <a:r>
              <a:rPr lang="zh-TW" altLang="en-US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外國（含港澳）資金持股合計逾公司股份總數三分之一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，請於上表揭露主要外資投資人名稱及持股比例。</a:t>
            </a:r>
            <a:endParaRPr lang="zh-TW" altLang="en-US" kern="1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b="1" kern="2600" dirty="0">
                <a:latin typeface="Times New Roman"/>
                <a:ea typeface="標楷體"/>
              </a:rPr>
              <a:t>公司概況及研發實績</a:t>
            </a:r>
            <a:r>
              <a:rPr lang="en-US" altLang="zh-TW" b="1" kern="2600" dirty="0">
                <a:latin typeface="Times New Roman"/>
                <a:ea typeface="標楷體"/>
              </a:rPr>
              <a:t>(2/3)</a:t>
            </a:r>
            <a:endParaRPr lang="zh-TW" altLang="en-US" b="1" kern="2600" dirty="0">
              <a:latin typeface="Times New Roman"/>
              <a:ea typeface="標楷體"/>
            </a:endParaRPr>
          </a:p>
        </p:txBody>
      </p:sp>
      <p:sp>
        <p:nvSpPr>
          <p:cNvPr id="7" name="文字版面配置區 2"/>
          <p:cNvSpPr>
            <a:spLocks noGrp="1"/>
          </p:cNvSpPr>
          <p:nvPr>
            <p:ph type="body" idx="1"/>
          </p:nvPr>
        </p:nvSpPr>
        <p:spPr>
          <a:xfrm>
            <a:off x="565212" y="1196752"/>
            <a:ext cx="8229600" cy="338263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 sz="2500" kern="100" dirty="0">
                <a:latin typeface="Times New Roman"/>
                <a:ea typeface="標楷體"/>
              </a:rPr>
              <a:t>請說明近</a:t>
            </a:r>
            <a:r>
              <a:rPr lang="en-US" altLang="zh-TW" sz="2500" kern="100" dirty="0">
                <a:latin typeface="Times New Roman"/>
                <a:ea typeface="標楷體"/>
              </a:rPr>
              <a:t>6</a:t>
            </a:r>
            <a:r>
              <a:rPr lang="zh-TW" altLang="en-US" sz="2500" kern="100" dirty="0">
                <a:latin typeface="Times New Roman"/>
                <a:ea typeface="標楷體"/>
              </a:rPr>
              <a:t>年曾經參與並經核定通過之計畫清單。（屬聯合申請者請分開表列）</a:t>
            </a:r>
          </a:p>
        </p:txBody>
      </p:sp>
      <p:sp>
        <p:nvSpPr>
          <p:cNvPr id="9" name="文字版面配置區 2"/>
          <p:cNvSpPr txBox="1">
            <a:spLocks/>
          </p:cNvSpPr>
          <p:nvPr/>
        </p:nvSpPr>
        <p:spPr bwMode="auto">
          <a:xfrm>
            <a:off x="571046" y="4293096"/>
            <a:ext cx="8229600" cy="2420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zh-TW" altLang="en-US" sz="2500" kern="100" dirty="0">
                <a:latin typeface="Times New Roman"/>
                <a:ea typeface="標楷體"/>
              </a:rPr>
              <a:t>目前申請中之計畫</a:t>
            </a:r>
            <a:endParaRPr kumimoji="0" lang="en-US" altLang="zh-TW" sz="2500" kern="100" dirty="0">
              <a:latin typeface="Times New Roman"/>
              <a:ea typeface="標楷體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kumimoji="0" lang="en-US" altLang="zh-TW" sz="2800" kern="100" dirty="0">
              <a:latin typeface="Times New Roman"/>
              <a:ea typeface="標楷體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kumimoji="0" lang="en-US" altLang="zh-TW" sz="2800" kern="100" dirty="0">
              <a:latin typeface="Times New Roman"/>
              <a:ea typeface="標楷體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kumimoji="0" lang="en-US" altLang="zh-TW" sz="2800" kern="100" dirty="0">
              <a:latin typeface="Times New Roman"/>
              <a:ea typeface="標楷體"/>
            </a:endParaRPr>
          </a:p>
        </p:txBody>
      </p:sp>
      <p:graphicFrame>
        <p:nvGraphicFramePr>
          <p:cNvPr id="10" name="表格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1692040"/>
              </p:ext>
            </p:extLst>
          </p:nvPr>
        </p:nvGraphicFramePr>
        <p:xfrm>
          <a:off x="611560" y="2060848"/>
          <a:ext cx="8136904" cy="1584176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0496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76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2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292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0442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0442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9230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98515">
                <a:tc rowSpan="2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zh-TW" sz="1200" dirty="0">
                          <a:effectLst/>
                          <a:latin typeface="Times New Roman"/>
                          <a:ea typeface="標楷體"/>
                        </a:rPr>
                        <a:t>計畫類別</a:t>
                      </a:r>
                      <a:endParaRPr lang="zh-TW" sz="1100" dirty="0">
                        <a:effectLst/>
                        <a:latin typeface="Times New Roman"/>
                        <a:ea typeface="細明體"/>
                      </a:endParaRPr>
                    </a:p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zh-TW" sz="1200" dirty="0">
                          <a:effectLst/>
                          <a:latin typeface="Times New Roman"/>
                          <a:ea typeface="標楷體"/>
                        </a:rPr>
                        <a:t>（</a:t>
                      </a:r>
                      <a:r>
                        <a:rPr lang="en-US" sz="1200" dirty="0">
                          <a:effectLst/>
                          <a:latin typeface="Times New Roman"/>
                          <a:ea typeface="標楷體"/>
                        </a:rPr>
                        <a:t>A.B.C.D.</a:t>
                      </a:r>
                      <a:r>
                        <a:rPr lang="zh-TW" sz="1200" dirty="0">
                          <a:effectLst/>
                          <a:latin typeface="Times New Roman"/>
                          <a:ea typeface="標楷體"/>
                        </a:rPr>
                        <a:t>）</a:t>
                      </a:r>
                      <a:endParaRPr lang="zh-TW" sz="1100" dirty="0"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zh-TW" sz="1200" dirty="0">
                          <a:effectLst/>
                          <a:latin typeface="Times New Roman"/>
                          <a:ea typeface="標楷體"/>
                        </a:rPr>
                        <a:t>計畫名稱</a:t>
                      </a:r>
                      <a:endParaRPr lang="zh-TW" sz="1100" dirty="0"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zh-TW" sz="1200" dirty="0">
                          <a:effectLst/>
                          <a:latin typeface="Times New Roman"/>
                          <a:ea typeface="標楷體"/>
                        </a:rPr>
                        <a:t>計畫主持人</a:t>
                      </a:r>
                      <a:endParaRPr lang="zh-TW" sz="1100" dirty="0"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zh-TW" sz="1200" dirty="0">
                          <a:effectLst/>
                          <a:latin typeface="Times New Roman"/>
                          <a:ea typeface="標楷體"/>
                        </a:rPr>
                        <a:t>執行期間</a:t>
                      </a:r>
                      <a:endParaRPr lang="zh-TW" sz="1100" dirty="0"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zh-TW" sz="1200" dirty="0">
                          <a:effectLst/>
                          <a:latin typeface="Times New Roman"/>
                          <a:ea typeface="標楷體"/>
                        </a:rPr>
                        <a:t>核定計畫經費（千元）</a:t>
                      </a:r>
                      <a:endParaRPr lang="zh-TW" sz="1100" dirty="0"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zh-TW" sz="1200" dirty="0">
                          <a:effectLst/>
                          <a:latin typeface="Times New Roman"/>
                          <a:ea typeface="標楷體"/>
                        </a:rPr>
                        <a:t>計畫人月數</a:t>
                      </a:r>
                      <a:endParaRPr lang="zh-TW" sz="1100" dirty="0"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283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zh-TW" sz="1200" dirty="0">
                          <a:effectLst/>
                          <a:latin typeface="Times New Roman"/>
                          <a:ea typeface="標楷體"/>
                        </a:rPr>
                        <a:t>總經費</a:t>
                      </a:r>
                      <a:endParaRPr lang="zh-TW" sz="1100" dirty="0"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zh-TW" sz="1200" dirty="0">
                          <a:effectLst/>
                          <a:latin typeface="Times New Roman"/>
                          <a:ea typeface="標楷體"/>
                        </a:rPr>
                        <a:t>補助經費</a:t>
                      </a:r>
                      <a:endParaRPr lang="zh-TW" sz="1100" dirty="0"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1415"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標楷體"/>
                          <a:ea typeface="細明體"/>
                        </a:rPr>
                        <a:t> </a:t>
                      </a:r>
                      <a:endParaRPr lang="zh-TW" sz="1100"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標楷體"/>
                          <a:ea typeface="細明體"/>
                        </a:rPr>
                        <a:t> </a:t>
                      </a:r>
                      <a:endParaRPr lang="zh-TW" sz="1100" dirty="0"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標楷體"/>
                          <a:ea typeface="細明體"/>
                        </a:rPr>
                        <a:t> </a:t>
                      </a:r>
                      <a:endParaRPr lang="zh-TW" sz="1100"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標楷體"/>
                          <a:ea typeface="細明體"/>
                        </a:rPr>
                        <a:t> </a:t>
                      </a:r>
                      <a:endParaRPr lang="zh-TW" sz="1100" dirty="0"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標楷體"/>
                          <a:ea typeface="細明體"/>
                        </a:rPr>
                        <a:t> </a:t>
                      </a:r>
                      <a:endParaRPr lang="zh-TW" sz="1100"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標楷體"/>
                          <a:ea typeface="細明體"/>
                        </a:rPr>
                        <a:t> </a:t>
                      </a:r>
                      <a:endParaRPr lang="zh-TW" sz="1100"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標楷體"/>
                          <a:ea typeface="細明體"/>
                        </a:rPr>
                        <a:t> </a:t>
                      </a:r>
                      <a:endParaRPr lang="zh-TW" sz="1100"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1415"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標楷體"/>
                          <a:ea typeface="細明體"/>
                        </a:rPr>
                        <a:t> </a:t>
                      </a:r>
                      <a:endParaRPr lang="zh-TW" sz="1100"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標楷體"/>
                          <a:ea typeface="細明體"/>
                        </a:rPr>
                        <a:t> </a:t>
                      </a:r>
                      <a:endParaRPr lang="zh-TW" sz="1100" dirty="0"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標楷體"/>
                          <a:ea typeface="細明體"/>
                        </a:rPr>
                        <a:t> </a:t>
                      </a:r>
                      <a:endParaRPr lang="zh-TW" sz="1100" dirty="0"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標楷體"/>
                          <a:ea typeface="細明體"/>
                        </a:rPr>
                        <a:t> </a:t>
                      </a:r>
                      <a:endParaRPr lang="zh-TW" sz="1100" dirty="0"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標楷體"/>
                          <a:ea typeface="細明體"/>
                        </a:rPr>
                        <a:t> </a:t>
                      </a:r>
                      <a:endParaRPr lang="zh-TW" sz="1100"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標楷體"/>
                          <a:ea typeface="細明體"/>
                        </a:rPr>
                        <a:t> </a:t>
                      </a:r>
                      <a:endParaRPr lang="zh-TW" sz="1100" dirty="0"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標楷體"/>
                          <a:ea typeface="細明體"/>
                        </a:rPr>
                        <a:t> </a:t>
                      </a:r>
                      <a:endParaRPr lang="zh-TW" sz="1100" dirty="0"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1" name="矩形 10"/>
          <p:cNvSpPr/>
          <p:nvPr/>
        </p:nvSpPr>
        <p:spPr>
          <a:xfrm>
            <a:off x="755576" y="3645024"/>
            <a:ext cx="78488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1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計畫類別代號：</a:t>
            </a:r>
            <a:r>
              <a:rPr lang="en-US" altLang="zh-TW" sz="1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A. A</a:t>
            </a:r>
            <a:r>
              <a:rPr lang="en-US" altLang="zh-TW" sz="1200" baseline="30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+</a:t>
            </a:r>
            <a:r>
              <a:rPr lang="zh-TW" altLang="en-US" sz="1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企業創新研發淬鍊計畫、</a:t>
            </a:r>
            <a:r>
              <a:rPr lang="en-US" altLang="zh-TW" sz="1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B.</a:t>
            </a:r>
            <a:r>
              <a:rPr lang="zh-TW" altLang="en-US" sz="1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產業升級創新平台輔導計畫、</a:t>
            </a:r>
            <a:r>
              <a:rPr lang="en-US" altLang="zh-TW" sz="1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C.</a:t>
            </a:r>
            <a:r>
              <a:rPr lang="zh-TW" altLang="en-US" sz="1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小型企業創新研發計畫、</a:t>
            </a:r>
            <a:r>
              <a:rPr lang="en-US" altLang="zh-TW" sz="1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D.</a:t>
            </a:r>
            <a:r>
              <a:rPr lang="zh-TW" altLang="en-US" sz="1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業界開發產業技術計畫、創新科技應用與服務計畫或主導性新產品開發計畫等、</a:t>
            </a:r>
            <a:r>
              <a:rPr lang="en-US" altLang="zh-TW" sz="1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E.</a:t>
            </a:r>
            <a:r>
              <a:rPr lang="zh-TW" altLang="en-US" sz="1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其他研發計畫等（請說明計畫類型，如：協助傳統產業技術開發計畫、服務業創新研發計畫或其他政府或縣市政府之研發補助計畫</a:t>
            </a:r>
            <a:r>
              <a:rPr lang="en-US" altLang="zh-TW" sz="1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…</a:t>
            </a:r>
            <a:r>
              <a:rPr lang="zh-TW" altLang="en-US" sz="1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）</a:t>
            </a:r>
          </a:p>
        </p:txBody>
      </p:sp>
      <p:graphicFrame>
        <p:nvGraphicFramePr>
          <p:cNvPr id="12" name="表格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4504110"/>
              </p:ext>
            </p:extLst>
          </p:nvPr>
        </p:nvGraphicFramePr>
        <p:xfrm>
          <a:off x="663742" y="4836674"/>
          <a:ext cx="8136904" cy="1307802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0496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76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2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292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0442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0442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9230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642831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標楷體"/>
                        </a:rPr>
                        <a:t>No.</a:t>
                      </a:r>
                      <a:endParaRPr lang="zh-TW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17780" marR="177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標楷體"/>
                        </a:rPr>
                        <a:t>申請日期</a:t>
                      </a:r>
                      <a:endParaRPr lang="zh-TW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標楷體"/>
                        </a:rPr>
                        <a:t>補助機關</a:t>
                      </a:r>
                      <a:endParaRPr lang="zh-TW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細明體"/>
                      </a:endParaRPr>
                    </a:p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標楷體"/>
                        </a:rPr>
                        <a:t>(</a:t>
                      </a:r>
                      <a:r>
                        <a:rPr lang="zh-TW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標楷體"/>
                        </a:rPr>
                        <a:t>含縣市政府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標楷體"/>
                        </a:rPr>
                        <a:t>)/</a:t>
                      </a:r>
                      <a:r>
                        <a:rPr lang="zh-TW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標楷體"/>
                        </a:rPr>
                        <a:t>計畫類別</a:t>
                      </a:r>
                      <a:endParaRPr lang="zh-TW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標楷體"/>
                        </a:rPr>
                        <a:t>計畫名稱</a:t>
                      </a:r>
                      <a:endParaRPr lang="zh-TW" sz="1200">
                        <a:solidFill>
                          <a:schemeClr val="tx1"/>
                        </a:solidFill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標楷體"/>
                        </a:rPr>
                        <a:t>執行期間</a:t>
                      </a:r>
                      <a:endParaRPr lang="zh-TW" sz="1200">
                        <a:solidFill>
                          <a:schemeClr val="tx1"/>
                        </a:solidFill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標楷體"/>
                        </a:rPr>
                        <a:t>申請補助款</a:t>
                      </a:r>
                      <a:r>
                        <a:rPr lang="zh-TW" altLang="zh-TW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標楷體"/>
                        </a:rPr>
                        <a:t>（千元）</a:t>
                      </a:r>
                      <a:endParaRPr lang="zh-TW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標楷體"/>
                        </a:rPr>
                        <a:t>申請總經費</a:t>
                      </a:r>
                      <a:r>
                        <a:rPr lang="zh-TW" altLang="zh-TW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標楷體"/>
                        </a:rPr>
                        <a:t>（千元）</a:t>
                      </a:r>
                      <a:endParaRPr lang="zh-TW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1415"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標楷體"/>
                          <a:ea typeface="細明體"/>
                        </a:rPr>
                        <a:t> </a:t>
                      </a:r>
                      <a:endParaRPr lang="zh-TW" sz="1100">
                        <a:solidFill>
                          <a:schemeClr val="tx1"/>
                        </a:solidFill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標楷體"/>
                          <a:ea typeface="細明體"/>
                        </a:rPr>
                        <a:t> </a:t>
                      </a:r>
                      <a:endParaRPr lang="zh-TW" sz="11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標楷體"/>
                          <a:ea typeface="細明體"/>
                        </a:rPr>
                        <a:t> </a:t>
                      </a:r>
                      <a:endParaRPr lang="zh-TW" sz="1100">
                        <a:solidFill>
                          <a:schemeClr val="tx1"/>
                        </a:solidFill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標楷體"/>
                          <a:ea typeface="細明體"/>
                        </a:rPr>
                        <a:t> </a:t>
                      </a:r>
                      <a:endParaRPr lang="zh-TW" sz="11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標楷體"/>
                          <a:ea typeface="細明體"/>
                        </a:rPr>
                        <a:t> </a:t>
                      </a:r>
                      <a:endParaRPr lang="zh-TW" sz="1100">
                        <a:solidFill>
                          <a:schemeClr val="tx1"/>
                        </a:solidFill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標楷體"/>
                          <a:ea typeface="細明體"/>
                        </a:rPr>
                        <a:t> </a:t>
                      </a:r>
                      <a:endParaRPr lang="zh-TW" sz="1100">
                        <a:solidFill>
                          <a:schemeClr val="tx1"/>
                        </a:solidFill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標楷體"/>
                          <a:ea typeface="細明體"/>
                        </a:rPr>
                        <a:t> </a:t>
                      </a:r>
                      <a:endParaRPr lang="zh-TW" sz="1100">
                        <a:solidFill>
                          <a:schemeClr val="tx1"/>
                        </a:solidFill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1415"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標楷體"/>
                          <a:ea typeface="細明體"/>
                        </a:rPr>
                        <a:t> </a:t>
                      </a:r>
                      <a:endParaRPr lang="zh-TW" sz="11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標楷體"/>
                          <a:ea typeface="細明體"/>
                        </a:rPr>
                        <a:t> </a:t>
                      </a:r>
                      <a:endParaRPr lang="zh-TW" sz="11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標楷體"/>
                          <a:ea typeface="細明體"/>
                        </a:rPr>
                        <a:t> </a:t>
                      </a:r>
                      <a:endParaRPr lang="zh-TW" sz="1100">
                        <a:solidFill>
                          <a:schemeClr val="tx1"/>
                        </a:solidFill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標楷體"/>
                          <a:ea typeface="細明體"/>
                        </a:rPr>
                        <a:t> </a:t>
                      </a:r>
                      <a:endParaRPr lang="zh-TW" sz="11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標楷體"/>
                          <a:ea typeface="細明體"/>
                        </a:rPr>
                        <a:t> </a:t>
                      </a:r>
                      <a:endParaRPr lang="zh-TW" sz="11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標楷體"/>
                          <a:ea typeface="細明體"/>
                        </a:rPr>
                        <a:t> </a:t>
                      </a:r>
                      <a:endParaRPr lang="zh-TW" sz="11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標楷體"/>
                          <a:ea typeface="細明體"/>
                        </a:rPr>
                        <a:t> </a:t>
                      </a:r>
                      <a:endParaRPr lang="zh-TW" sz="11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3" name="矩形 12"/>
          <p:cNvSpPr/>
          <p:nvPr/>
        </p:nvSpPr>
        <p:spPr>
          <a:xfrm>
            <a:off x="683568" y="6248345"/>
            <a:ext cx="784887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1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註：若屬聯合申請請註明該公司名稱</a:t>
            </a:r>
          </a:p>
        </p:txBody>
      </p:sp>
    </p:spTree>
    <p:extLst>
      <p:ext uri="{BB962C8B-B14F-4D97-AF65-F5344CB8AC3E}">
        <p14:creationId xmlns:p14="http://schemas.microsoft.com/office/powerpoint/2010/main" val="3683445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b="1" kern="2600" dirty="0">
                <a:latin typeface="Times New Roman"/>
                <a:ea typeface="標楷體"/>
              </a:rPr>
              <a:t>公司概況及研發實績</a:t>
            </a:r>
            <a:r>
              <a:rPr lang="en-US" altLang="zh-TW" b="1" kern="2600" dirty="0">
                <a:latin typeface="Times New Roman"/>
                <a:ea typeface="標楷體"/>
              </a:rPr>
              <a:t>(3/3)</a:t>
            </a:r>
            <a:endParaRPr lang="zh-TW" altLang="en-US" b="1" kern="2600" dirty="0">
              <a:latin typeface="Times New Roman"/>
              <a:ea typeface="標楷體"/>
            </a:endParaRPr>
          </a:p>
        </p:txBody>
      </p:sp>
      <p:sp>
        <p:nvSpPr>
          <p:cNvPr id="7" name="文字版面配置區 2"/>
          <p:cNvSpPr>
            <a:spLocks noGrp="1"/>
          </p:cNvSpPr>
          <p:nvPr>
            <p:ph type="body" idx="1"/>
          </p:nvPr>
        </p:nvSpPr>
        <p:spPr>
          <a:xfrm>
            <a:off x="565212" y="1196752"/>
            <a:ext cx="8229600" cy="338263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 sz="2500" kern="100" dirty="0">
                <a:latin typeface="Times New Roman"/>
                <a:ea typeface="標楷體"/>
              </a:rPr>
              <a:t>近</a:t>
            </a:r>
            <a:r>
              <a:rPr lang="en-US" altLang="zh-TW" sz="2500" kern="100" dirty="0">
                <a:latin typeface="Times New Roman"/>
                <a:ea typeface="標楷體"/>
              </a:rPr>
              <a:t>3</a:t>
            </a:r>
            <a:r>
              <a:rPr lang="zh-TW" altLang="en-US" sz="2500" kern="100" dirty="0">
                <a:latin typeface="Times New Roman"/>
                <a:ea typeface="標楷體"/>
              </a:rPr>
              <a:t>年曾申請未通過之計畫說明</a:t>
            </a:r>
            <a:endParaRPr lang="en-US" altLang="zh-TW" sz="2500" kern="100" dirty="0">
              <a:latin typeface="Times New Roman"/>
              <a:ea typeface="標楷體"/>
            </a:endParaRPr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en-US" altLang="zh-TW" sz="2500" kern="100" dirty="0">
              <a:latin typeface="Times New Roman"/>
              <a:ea typeface="標楷體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zh-TW" altLang="en-US" sz="2500" kern="100" dirty="0">
              <a:latin typeface="Times New Roman"/>
              <a:ea typeface="標楷體"/>
            </a:endParaRPr>
          </a:p>
        </p:txBody>
      </p:sp>
      <p:sp>
        <p:nvSpPr>
          <p:cNvPr id="9" name="文字版面配置區 2"/>
          <p:cNvSpPr txBox="1">
            <a:spLocks/>
          </p:cNvSpPr>
          <p:nvPr/>
        </p:nvSpPr>
        <p:spPr bwMode="auto">
          <a:xfrm>
            <a:off x="571046" y="3861048"/>
            <a:ext cx="8229600" cy="2828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zh-TW" altLang="en-US" sz="2400" kern="100" dirty="0">
                <a:latin typeface="Times New Roman"/>
                <a:ea typeface="標楷體"/>
              </a:rPr>
              <a:t>本次申請計畫與前次申請之差異說明</a:t>
            </a:r>
            <a:endParaRPr kumimoji="0" lang="en-US" altLang="zh-TW" sz="2400" kern="100" dirty="0">
              <a:latin typeface="Times New Roman"/>
              <a:ea typeface="標楷體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kumimoji="0" lang="en-US" altLang="zh-TW" sz="2800" kern="100" dirty="0">
              <a:latin typeface="Times New Roman"/>
              <a:ea typeface="標楷體"/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101656"/>
              </p:ext>
            </p:extLst>
          </p:nvPr>
        </p:nvGraphicFramePr>
        <p:xfrm>
          <a:off x="863588" y="1772816"/>
          <a:ext cx="7488832" cy="1944215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6274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00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32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481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57588">
                <a:tc>
                  <a:txBody>
                    <a:bodyPr/>
                    <a:lstStyle/>
                    <a:p>
                      <a:pPr algn="just" fontAlgn="b">
                        <a:lnSpc>
                          <a:spcPts val="18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zh-TW" sz="1400" dirty="0">
                          <a:effectLst/>
                          <a:latin typeface="Times New Roman"/>
                          <a:ea typeface="標楷體"/>
                        </a:rPr>
                        <a:t>計畫名稱</a:t>
                      </a:r>
                      <a:endParaRPr lang="zh-TW" sz="1200" dirty="0"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b">
                        <a:lnSpc>
                          <a:spcPts val="18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zh-TW" sz="1400">
                          <a:effectLst/>
                          <a:latin typeface="Times New Roman"/>
                          <a:ea typeface="標楷體"/>
                        </a:rPr>
                        <a:t>申請年度</a:t>
                      </a:r>
                      <a:endParaRPr lang="zh-TW" sz="1200"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b">
                        <a:lnSpc>
                          <a:spcPts val="18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zh-TW" sz="1400">
                          <a:effectLst/>
                          <a:latin typeface="Times New Roman"/>
                          <a:ea typeface="標楷體"/>
                        </a:rPr>
                        <a:t>未通過原因</a:t>
                      </a:r>
                      <a:endParaRPr lang="zh-TW" sz="1200"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b">
                        <a:lnSpc>
                          <a:spcPts val="18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zh-TW" sz="1400">
                          <a:effectLst/>
                          <a:latin typeface="Times New Roman"/>
                          <a:ea typeface="標楷體"/>
                        </a:rPr>
                        <a:t>計畫類別</a:t>
                      </a:r>
                      <a:endParaRPr lang="zh-TW" sz="1200"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8001">
                <a:tc>
                  <a:txBody>
                    <a:bodyPr/>
                    <a:lstStyle/>
                    <a:p>
                      <a:pPr algn="just" fontAlgn="b">
                        <a:lnSpc>
                          <a:spcPts val="18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en-US" sz="1600" dirty="0">
                          <a:effectLst/>
                          <a:latin typeface="Times New Roman"/>
                          <a:ea typeface="標楷體"/>
                        </a:rPr>
                        <a:t> </a:t>
                      </a:r>
                      <a:endParaRPr lang="zh-TW" sz="1200" dirty="0"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b">
                        <a:lnSpc>
                          <a:spcPts val="18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en-US" sz="1600">
                          <a:effectLst/>
                          <a:latin typeface="Times New Roman"/>
                          <a:ea typeface="標楷體"/>
                        </a:rPr>
                        <a:t> </a:t>
                      </a:r>
                      <a:endParaRPr lang="zh-TW" sz="1200"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b">
                        <a:lnSpc>
                          <a:spcPts val="18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en-US" sz="1200" dirty="0">
                          <a:effectLst/>
                          <a:latin typeface="Times New Roman"/>
                          <a:ea typeface="標楷體"/>
                        </a:rPr>
                        <a:t>□</a:t>
                      </a:r>
                      <a:r>
                        <a:rPr lang="zh-TW" sz="1200" dirty="0">
                          <a:effectLst/>
                          <a:latin typeface="Times New Roman"/>
                          <a:ea typeface="標楷體"/>
                        </a:rPr>
                        <a:t>退件</a:t>
                      </a:r>
                      <a:r>
                        <a:rPr lang="en-US" sz="1200" dirty="0">
                          <a:effectLst/>
                          <a:latin typeface="Times New Roman"/>
                          <a:ea typeface="標楷體"/>
                        </a:rPr>
                        <a:t>□</a:t>
                      </a:r>
                      <a:r>
                        <a:rPr lang="zh-TW" sz="1200" dirty="0">
                          <a:effectLst/>
                          <a:latin typeface="Times New Roman"/>
                          <a:ea typeface="標楷體"/>
                        </a:rPr>
                        <a:t>撤件</a:t>
                      </a:r>
                      <a:endParaRPr lang="zh-TW" sz="1200" dirty="0">
                        <a:effectLst/>
                        <a:latin typeface="Times New Roman"/>
                        <a:ea typeface="細明體"/>
                      </a:endParaRPr>
                    </a:p>
                    <a:p>
                      <a:pPr algn="just" fontAlgn="b">
                        <a:lnSpc>
                          <a:spcPts val="18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en-US" sz="1200" dirty="0">
                          <a:effectLst/>
                          <a:latin typeface="Times New Roman"/>
                          <a:ea typeface="標楷體"/>
                        </a:rPr>
                        <a:t>□</a:t>
                      </a:r>
                      <a:r>
                        <a:rPr lang="zh-TW" sz="1200" dirty="0">
                          <a:effectLst/>
                          <a:latin typeface="Times New Roman"/>
                          <a:ea typeface="標楷體"/>
                        </a:rPr>
                        <a:t>不推薦</a:t>
                      </a:r>
                      <a:endParaRPr lang="zh-TW" sz="1200" dirty="0"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/>
                          <a:ea typeface="標楷體"/>
                        </a:rPr>
                        <a:t>□</a:t>
                      </a:r>
                      <a:r>
                        <a:rPr lang="en-US" sz="1200" i="0" dirty="0">
                          <a:effectLst/>
                          <a:latin typeface="Times New Roman"/>
                          <a:ea typeface="標楷體"/>
                        </a:rPr>
                        <a:t>A</a:t>
                      </a:r>
                      <a:r>
                        <a:rPr lang="en-US" sz="1200" i="0" baseline="30000" dirty="0">
                          <a:effectLst/>
                          <a:latin typeface="Times New Roman"/>
                          <a:ea typeface="標楷體"/>
                        </a:rPr>
                        <a:t>+</a:t>
                      </a:r>
                      <a:r>
                        <a:rPr lang="zh-TW" sz="1200" dirty="0">
                          <a:effectLst/>
                          <a:latin typeface="Times New Roman"/>
                          <a:ea typeface="標楷體"/>
                        </a:rPr>
                        <a:t>企業創新研發淬鍊計畫</a:t>
                      </a:r>
                      <a:endParaRPr lang="zh-TW" sz="1200" dirty="0">
                        <a:effectLst/>
                        <a:latin typeface="Times New Roman"/>
                        <a:ea typeface="細明體"/>
                      </a:endParaRPr>
                    </a:p>
                    <a:p>
                      <a:pPr marL="0" algn="l" defTabSz="914400" rtl="0" eaLnBrk="1" latinLnBrk="0" hangingPunct="1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標楷體"/>
                          <a:cs typeface="+mn-cs"/>
                        </a:rPr>
                        <a:t>□</a:t>
                      </a:r>
                      <a:r>
                        <a:rPr lang="en-US" sz="1200" i="0" kern="1200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標楷體"/>
                          <a:cs typeface="+mn-cs"/>
                        </a:rPr>
                        <a:t>產業升級創新平台輔導計畫</a:t>
                      </a:r>
                      <a:endParaRPr lang="zh-TW" sz="1200" i="0" kern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標楷體"/>
                        <a:cs typeface="+mn-cs"/>
                      </a:endParaRPr>
                    </a:p>
                    <a:p>
                      <a:pPr marL="0" algn="l" defTabSz="914400" rtl="0" eaLnBrk="1" latinLnBrk="0" hangingPunct="1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標楷體"/>
                          <a:cs typeface="+mn-cs"/>
                        </a:rPr>
                        <a:t>□</a:t>
                      </a:r>
                      <a:r>
                        <a:rPr lang="zh-TW" sz="12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標楷體"/>
                          <a:cs typeface="+mn-cs"/>
                        </a:rPr>
                        <a:t>標竿新產品創新研發補助計畫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58626">
                <a:tc>
                  <a:txBody>
                    <a:bodyPr/>
                    <a:lstStyle/>
                    <a:p>
                      <a:pPr algn="just" fontAlgn="b">
                        <a:lnSpc>
                          <a:spcPts val="18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en-US" sz="1600">
                          <a:effectLst/>
                          <a:latin typeface="Times New Roman"/>
                          <a:ea typeface="標楷體"/>
                        </a:rPr>
                        <a:t> </a:t>
                      </a:r>
                      <a:endParaRPr lang="zh-TW" sz="1200"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b">
                        <a:lnSpc>
                          <a:spcPts val="18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en-US" sz="1600" dirty="0">
                          <a:effectLst/>
                          <a:latin typeface="Times New Roman"/>
                          <a:ea typeface="標楷體"/>
                        </a:rPr>
                        <a:t> </a:t>
                      </a:r>
                      <a:endParaRPr lang="zh-TW" sz="1200" dirty="0"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b">
                        <a:lnSpc>
                          <a:spcPts val="18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en-US" sz="1200" dirty="0">
                          <a:effectLst/>
                          <a:latin typeface="Times New Roman"/>
                          <a:ea typeface="標楷體"/>
                        </a:rPr>
                        <a:t>□</a:t>
                      </a:r>
                      <a:r>
                        <a:rPr lang="zh-TW" sz="1200" dirty="0">
                          <a:effectLst/>
                          <a:latin typeface="Times New Roman"/>
                          <a:ea typeface="標楷體"/>
                        </a:rPr>
                        <a:t>退件</a:t>
                      </a:r>
                      <a:r>
                        <a:rPr lang="en-US" sz="1200" dirty="0">
                          <a:effectLst/>
                          <a:latin typeface="Times New Roman"/>
                          <a:ea typeface="標楷體"/>
                        </a:rPr>
                        <a:t>□</a:t>
                      </a:r>
                      <a:r>
                        <a:rPr lang="zh-TW" sz="1200" dirty="0">
                          <a:effectLst/>
                          <a:latin typeface="Times New Roman"/>
                          <a:ea typeface="標楷體"/>
                        </a:rPr>
                        <a:t>撤件</a:t>
                      </a:r>
                      <a:endParaRPr lang="zh-TW" sz="1200" dirty="0">
                        <a:effectLst/>
                        <a:latin typeface="Times New Roman"/>
                        <a:ea typeface="細明體"/>
                      </a:endParaRPr>
                    </a:p>
                    <a:p>
                      <a:pPr algn="just" fontAlgn="b">
                        <a:lnSpc>
                          <a:spcPts val="18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en-US" sz="1200" dirty="0">
                          <a:effectLst/>
                          <a:latin typeface="Times New Roman"/>
                          <a:ea typeface="標楷體"/>
                        </a:rPr>
                        <a:t>□</a:t>
                      </a:r>
                      <a:r>
                        <a:rPr lang="zh-TW" sz="1200" dirty="0">
                          <a:effectLst/>
                          <a:latin typeface="Times New Roman"/>
                          <a:ea typeface="標楷體"/>
                        </a:rPr>
                        <a:t>不推薦</a:t>
                      </a:r>
                      <a:endParaRPr lang="zh-TW" sz="1200" dirty="0"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/>
                          <a:ea typeface="標楷體"/>
                        </a:rPr>
                        <a:t>□</a:t>
                      </a:r>
                      <a:r>
                        <a:rPr lang="en-US" sz="1200" i="0" dirty="0">
                          <a:effectLst/>
                          <a:latin typeface="Times New Roman"/>
                          <a:ea typeface="標楷體"/>
                        </a:rPr>
                        <a:t>A</a:t>
                      </a:r>
                      <a:r>
                        <a:rPr lang="en-US" sz="1200" i="0" baseline="30000" dirty="0">
                          <a:effectLst/>
                          <a:latin typeface="Times New Roman"/>
                          <a:ea typeface="標楷體"/>
                        </a:rPr>
                        <a:t>+</a:t>
                      </a:r>
                      <a:r>
                        <a:rPr lang="zh-TW" sz="1200" dirty="0">
                          <a:effectLst/>
                          <a:latin typeface="Times New Roman"/>
                          <a:ea typeface="標楷體"/>
                        </a:rPr>
                        <a:t>企業創新研發淬鍊計畫</a:t>
                      </a:r>
                      <a:endParaRPr lang="zh-TW" sz="1200" dirty="0">
                        <a:effectLst/>
                        <a:latin typeface="Times New Roman"/>
                        <a:ea typeface="細明體"/>
                      </a:endParaRPr>
                    </a:p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/>
                          <a:ea typeface="標楷體"/>
                        </a:rPr>
                        <a:t>□</a:t>
                      </a:r>
                      <a:r>
                        <a:rPr lang="en-US" sz="1200" u="none" strike="noStrike" dirty="0" err="1">
                          <a:solidFill>
                            <a:schemeClr val="tx1"/>
                          </a:solidFill>
                          <a:effectLst/>
                          <a:latin typeface="標楷體"/>
                          <a:ea typeface="標楷體"/>
                        </a:rPr>
                        <a:t>產業升級創新平台輔導計畫</a:t>
                      </a:r>
                      <a:endParaRPr lang="zh-TW" sz="1200" u="none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細明體"/>
                      </a:endParaRPr>
                    </a:p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/>
                          <a:ea typeface="標楷體"/>
                        </a:rPr>
                        <a:t>□</a:t>
                      </a:r>
                      <a:r>
                        <a:rPr lang="zh-TW" sz="1200" dirty="0">
                          <a:effectLst/>
                          <a:latin typeface="Times New Roman"/>
                          <a:ea typeface="標楷體"/>
                        </a:rPr>
                        <a:t>標竿新產品創新研發補助計畫</a:t>
                      </a:r>
                      <a:endParaRPr lang="zh-TW" sz="1200" dirty="0"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9" name="表格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0341532"/>
              </p:ext>
            </p:extLst>
          </p:nvPr>
        </p:nvGraphicFramePr>
        <p:xfrm>
          <a:off x="827583" y="4348725"/>
          <a:ext cx="7488834" cy="1817751"/>
        </p:xfrm>
        <a:graphic>
          <a:graphicData uri="http://schemas.openxmlformats.org/drawingml/2006/table">
            <a:tbl>
              <a:tblPr/>
              <a:tblGrid>
                <a:gridCol w="11051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918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918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b">
                        <a:lnSpc>
                          <a:spcPts val="18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en-US" sz="1200" spc="600" dirty="0">
                          <a:effectLst/>
                          <a:latin typeface="Times New Roman"/>
                          <a:ea typeface="標楷體"/>
                        </a:rPr>
                        <a:t> </a:t>
                      </a:r>
                      <a:endParaRPr lang="zh-TW" sz="1200" dirty="0"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ts val="18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zh-TW" sz="1400">
                          <a:effectLst/>
                          <a:latin typeface="Times New Roman"/>
                          <a:ea typeface="標楷體"/>
                        </a:rPr>
                        <a:t>前</a:t>
                      </a:r>
                      <a:r>
                        <a:rPr lang="en-US" sz="1400">
                          <a:effectLst/>
                          <a:latin typeface="Times New Roman"/>
                          <a:ea typeface="標楷體"/>
                        </a:rPr>
                        <a:t>  </a:t>
                      </a:r>
                      <a:r>
                        <a:rPr lang="zh-TW" sz="1400">
                          <a:effectLst/>
                          <a:latin typeface="Times New Roman"/>
                          <a:ea typeface="標楷體"/>
                        </a:rPr>
                        <a:t>次</a:t>
                      </a:r>
                      <a:endParaRPr lang="zh-TW" sz="1200"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ts val="18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zh-TW" sz="1400">
                          <a:effectLst/>
                          <a:latin typeface="Times New Roman"/>
                          <a:ea typeface="標楷體"/>
                        </a:rPr>
                        <a:t>本</a:t>
                      </a:r>
                      <a:r>
                        <a:rPr lang="en-US" sz="1400">
                          <a:effectLst/>
                          <a:latin typeface="Times New Roman"/>
                          <a:ea typeface="標楷體"/>
                        </a:rPr>
                        <a:t>  </a:t>
                      </a:r>
                      <a:r>
                        <a:rPr lang="zh-TW" sz="1400">
                          <a:effectLst/>
                          <a:latin typeface="Times New Roman"/>
                          <a:ea typeface="標楷體"/>
                        </a:rPr>
                        <a:t>次</a:t>
                      </a:r>
                      <a:endParaRPr lang="zh-TW" sz="1200"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ctr" fontAlgn="b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effectLst/>
                          <a:latin typeface="Times New Roman"/>
                          <a:ea typeface="標楷體"/>
                        </a:rPr>
                        <a:t>計畫名稱</a:t>
                      </a:r>
                      <a:endParaRPr lang="zh-TW" sz="1200"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spc="600" dirty="0">
                          <a:effectLst/>
                          <a:latin typeface="Times New Roman"/>
                          <a:ea typeface="標楷體"/>
                        </a:rPr>
                        <a:t> </a:t>
                      </a:r>
                      <a:endParaRPr lang="zh-TW" sz="1200" dirty="0"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b">
                        <a:lnSpc>
                          <a:spcPts val="18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en-US" sz="1200" spc="600">
                          <a:effectLst/>
                          <a:latin typeface="Times New Roman"/>
                          <a:ea typeface="標楷體"/>
                        </a:rPr>
                        <a:t> </a:t>
                      </a:r>
                      <a:endParaRPr lang="zh-TW" sz="1200"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20165">
                <a:tc>
                  <a:txBody>
                    <a:bodyPr/>
                    <a:lstStyle/>
                    <a:p>
                      <a:pPr algn="ctr" fontAlgn="b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400" dirty="0">
                          <a:effectLst/>
                          <a:latin typeface="Times New Roman"/>
                          <a:ea typeface="標楷體"/>
                        </a:rPr>
                        <a:t>計畫內容</a:t>
                      </a:r>
                      <a:endParaRPr lang="zh-TW" sz="1200" dirty="0"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/>
                          <a:ea typeface="標楷體"/>
                        </a:rPr>
                        <a:t> </a:t>
                      </a:r>
                      <a:endParaRPr lang="zh-TW" sz="1200" dirty="0"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b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/>
                          <a:ea typeface="標楷體"/>
                        </a:rPr>
                        <a:t> </a:t>
                      </a:r>
                      <a:endParaRPr lang="zh-TW" sz="1200" dirty="0"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0" name="Rectangle 6"/>
          <p:cNvSpPr>
            <a:spLocks noChangeArrowheads="1"/>
          </p:cNvSpPr>
          <p:nvPr/>
        </p:nvSpPr>
        <p:spPr bwMode="auto">
          <a:xfrm>
            <a:off x="467544" y="6309901"/>
            <a:ext cx="6271269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90488" algn="l"/>
              </a:tabLst>
            </a:pPr>
            <a:r>
              <a:rPr kumimoji="1" lang="zh-TW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註：</a:t>
            </a:r>
            <a:r>
              <a:rPr kumimoji="1" lang="en-US" altLang="zh-TW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1.</a:t>
            </a:r>
            <a:r>
              <a:rPr kumimoji="1" lang="zh-TW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「計畫內容」欄請註明計畫書章節</a:t>
            </a:r>
            <a:r>
              <a:rPr kumimoji="1" lang="en-US" altLang="zh-TW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(</a:t>
            </a:r>
            <a:r>
              <a:rPr kumimoji="1" lang="zh-TW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如：技術目標、預期效益、計畫架構</a:t>
            </a:r>
            <a:r>
              <a:rPr kumimoji="1" lang="en-US" altLang="zh-TW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ea typeface="標楷體" pitchFamily="65" charset="-120"/>
                <a:cs typeface="Times New Roman" pitchFamily="18" charset="0"/>
              </a:rPr>
              <a:t>……</a:t>
            </a:r>
            <a:r>
              <a:rPr kumimoji="1" lang="zh-TW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等</a:t>
            </a:r>
            <a:r>
              <a:rPr kumimoji="1" lang="en-US" altLang="zh-TW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)</a:t>
            </a:r>
            <a:r>
              <a:rPr kumimoji="1" lang="zh-TW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。</a:t>
            </a:r>
            <a:endParaRPr kumimoji="1" lang="zh-TW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488" algn="l"/>
              </a:tabLst>
            </a:pPr>
            <a:r>
              <a:rPr kumimoji="1" lang="zh-TW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         </a:t>
            </a:r>
            <a:r>
              <a:rPr kumimoji="1" lang="en-US" altLang="zh-TW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2.</a:t>
            </a:r>
            <a:r>
              <a:rPr kumimoji="1" lang="zh-TW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若技術項目不同，請概述本次及上次申請之技術內容，若相似，請說明計畫書之主要差異。</a:t>
            </a:r>
            <a:r>
              <a:rPr kumimoji="1" lang="zh-TW" altLang="en-US" sz="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rPr>
              <a:t> </a:t>
            </a:r>
            <a:endParaRPr kumimoji="1" lang="zh-TW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962701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zh-TW" altLang="en-US" b="1" kern="2600" dirty="0">
                <a:latin typeface="Times New Roman"/>
                <a:ea typeface="標楷體"/>
              </a:rPr>
              <a:t>計畫主持人過去研發資歷說明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應包括姓名、職稱、年資、學經歷、專利及論文、重要成就或執行計畫之經驗等內容以佐證計畫主持人之適任性。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zh-TW" altLang="en-US" b="1" kern="2600" dirty="0">
                <a:latin typeface="Times New Roman"/>
                <a:ea typeface="標楷體"/>
              </a:rPr>
              <a:t>需求與應用分析及國內外競爭分析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請以數頁投影片說明</a:t>
            </a:r>
            <a:endParaRPr lang="en-US" altLang="zh-TW" kern="100" dirty="0">
              <a:latin typeface="Times New Roman"/>
              <a:ea typeface="標楷體"/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以產業宏觀觀點，說明過去成長動力、現在阻力以及未來機會所在。</a:t>
            </a:r>
            <a:endParaRPr lang="en-US" altLang="zh-TW" kern="100" dirty="0">
              <a:latin typeface="Times New Roman"/>
              <a:ea typeface="標楷體"/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分析未來</a:t>
            </a:r>
            <a:r>
              <a:rPr lang="en-US" altLang="zh-TW" kern="100" dirty="0">
                <a:latin typeface="Times New Roman"/>
                <a:ea typeface="標楷體"/>
              </a:rPr>
              <a:t>3-5</a:t>
            </a:r>
            <a:r>
              <a:rPr lang="zh-TW" altLang="en-US" kern="100" dirty="0">
                <a:latin typeface="Times New Roman"/>
                <a:ea typeface="標楷體"/>
              </a:rPr>
              <a:t>年之市場概況、消費者行為、社會型態及市場趨勢，並說明未來潛在需求與應用發展機會，針對這些問題及機會，分析各種解決方案，提出預估可實現時程。</a:t>
            </a:r>
            <a:endParaRPr lang="en-US" altLang="zh-TW" kern="100" dirty="0">
              <a:latin typeface="Times New Roman"/>
              <a:ea typeface="標楷體"/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說明目前國內外產業現況、分析目前或未來有哪些競爭對象</a:t>
            </a:r>
            <a:r>
              <a:rPr lang="en-US" altLang="zh-TW" kern="100" dirty="0">
                <a:latin typeface="Times New Roman"/>
                <a:ea typeface="標楷體"/>
              </a:rPr>
              <a:t>(</a:t>
            </a:r>
            <a:r>
              <a:rPr lang="zh-TW" altLang="en-US" kern="100" dirty="0">
                <a:latin typeface="Times New Roman"/>
                <a:ea typeface="標楷體"/>
              </a:rPr>
              <a:t>既有產品或國際競爭研發團隊</a:t>
            </a:r>
            <a:r>
              <a:rPr lang="en-US" altLang="zh-TW" kern="100" dirty="0">
                <a:latin typeface="Times New Roman"/>
                <a:ea typeface="標楷體"/>
              </a:rPr>
              <a:t>)</a:t>
            </a:r>
            <a:r>
              <a:rPr lang="zh-TW" altLang="en-US" kern="100" dirty="0">
                <a:latin typeface="Times New Roman"/>
                <a:ea typeface="標楷體"/>
              </a:rPr>
              <a:t>、在國際市場上是否有競爭性</a:t>
            </a:r>
            <a:r>
              <a:rPr lang="en-US" altLang="zh-TW" kern="100" dirty="0">
                <a:latin typeface="Times New Roman"/>
                <a:ea typeface="標楷體"/>
              </a:rPr>
              <a:t>(</a:t>
            </a:r>
            <a:r>
              <a:rPr lang="zh-TW" altLang="en-US" kern="100" dirty="0">
                <a:latin typeface="Times New Roman"/>
                <a:ea typeface="標楷體"/>
              </a:rPr>
              <a:t>國內外技術概況、競爭分析比較</a:t>
            </a:r>
            <a:r>
              <a:rPr lang="en-US" altLang="zh-TW" kern="100" dirty="0">
                <a:latin typeface="Times New Roman"/>
                <a:ea typeface="標楷體"/>
              </a:rPr>
              <a:t>)</a:t>
            </a:r>
            <a:r>
              <a:rPr lang="zh-TW" altLang="en-US" kern="100" dirty="0">
                <a:latin typeface="Times New Roman"/>
                <a:ea typeface="標楷體"/>
              </a:rPr>
              <a:t>。</a:t>
            </a:r>
            <a:endParaRPr lang="en-US" altLang="zh-TW" kern="100" dirty="0">
              <a:latin typeface="Times New Roman"/>
              <a:ea typeface="標楷體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zh-TW" altLang="en-US" b="1" kern="2600" dirty="0">
                <a:latin typeface="Times New Roman"/>
                <a:ea typeface="標楷體"/>
              </a:rPr>
              <a:t>計畫構想與關鍵能力分析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請以數頁投影片說明</a:t>
            </a:r>
            <a:endParaRPr lang="en-US" altLang="zh-TW" kern="100" dirty="0">
              <a:latin typeface="Times New Roman"/>
              <a:ea typeface="標楷體"/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本計畫之目標與研究範疇。</a:t>
            </a:r>
            <a:endParaRPr lang="en-US" altLang="zh-TW" kern="100" dirty="0">
              <a:latin typeface="Times New Roman"/>
              <a:ea typeface="標楷體"/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計畫全程構想與架構、可行性分析評估結果、技術規格與時程規劃搭配、技術應用範圍。</a:t>
            </a:r>
            <a:endParaRPr lang="en-US" altLang="zh-TW" kern="100" dirty="0">
              <a:latin typeface="Times New Roman"/>
              <a:ea typeface="標楷體"/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請概略（例如以魚骨圖）說明關鍵技術項目及公司掌握關鍵技術情形。</a:t>
            </a:r>
            <a:endParaRPr lang="en-US" altLang="zh-TW" kern="100" dirty="0">
              <a:latin typeface="Times New Roman"/>
              <a:ea typeface="標楷體"/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與全球指標廠商或技術領先者進行分析比較。</a:t>
            </a:r>
            <a:endParaRPr lang="en-US" altLang="zh-TW" kern="100" dirty="0">
              <a:latin typeface="Times New Roman"/>
              <a:ea typeface="標楷體"/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本計畫執行優勢或利基所在。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b="1" kern="2600" dirty="0">
                <a:latin typeface="Times New Roman"/>
                <a:ea typeface="標楷體"/>
              </a:rPr>
              <a:t>預期效益與價值創造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請以數頁投影片說明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執行本計畫對公司的影響（例如技術升級、人才培育、企業轉型等）。</a:t>
            </a:r>
            <a:endParaRPr lang="en-US" altLang="zh-TW" kern="100" dirty="0">
              <a:latin typeface="Times New Roman"/>
              <a:ea typeface="標楷體"/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執行本計畫對產業所創造的價值（請分析短、中、長期各階段可能創造的價值，例如產業結構轉型或優化、提升附加價值、提高國際競爭力或市占率等）。</a:t>
            </a:r>
            <a:endParaRPr lang="en-US" altLang="zh-TW" kern="100" dirty="0">
              <a:latin typeface="Times New Roman"/>
              <a:ea typeface="標楷體"/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zh-TW" altLang="zh-TW" kern="100" dirty="0">
                <a:latin typeface="Times New Roman"/>
                <a:ea typeface="標楷體"/>
              </a:rPr>
              <a:t>大型企業</a:t>
            </a:r>
            <a:r>
              <a:rPr lang="en-US" altLang="zh-TW" kern="100" dirty="0">
                <a:latin typeface="Times New Roman"/>
                <a:ea typeface="標楷體"/>
              </a:rPr>
              <a:t>(</a:t>
            </a:r>
            <a:r>
              <a:rPr lang="zh-TW" altLang="en-US" kern="100" dirty="0">
                <a:latin typeface="Times New Roman"/>
                <a:ea typeface="標楷體"/>
              </a:rPr>
              <a:t>申請計畫前一年度年營業額</a:t>
            </a:r>
            <a:r>
              <a:rPr lang="en-US" altLang="zh-TW" kern="100" dirty="0">
                <a:latin typeface="Times New Roman"/>
                <a:ea typeface="標楷體"/>
              </a:rPr>
              <a:t>200</a:t>
            </a:r>
            <a:r>
              <a:rPr lang="zh-TW" altLang="en-US" kern="100" dirty="0">
                <a:latin typeface="Times New Roman"/>
                <a:ea typeface="標楷體"/>
              </a:rPr>
              <a:t>億元以上</a:t>
            </a:r>
            <a:r>
              <a:rPr lang="en-US" altLang="zh-TW" kern="100" dirty="0">
                <a:latin typeface="Times New Roman"/>
                <a:ea typeface="標楷體"/>
              </a:rPr>
              <a:t>)</a:t>
            </a:r>
            <a:r>
              <a:rPr lang="zh-TW" altLang="zh-TW" kern="100" dirty="0">
                <a:latin typeface="Times New Roman"/>
                <a:ea typeface="標楷體"/>
              </a:rPr>
              <a:t>執行計畫期間引進國際人才需達計畫人力</a:t>
            </a:r>
            <a:r>
              <a:rPr lang="en-US" altLang="zh-TW" kern="100" dirty="0">
                <a:latin typeface="Times New Roman"/>
                <a:ea typeface="標楷體"/>
              </a:rPr>
              <a:t>20%</a:t>
            </a:r>
            <a:r>
              <a:rPr lang="zh-TW" altLang="zh-TW" kern="100" dirty="0">
                <a:latin typeface="Times New Roman"/>
                <a:ea typeface="標楷體"/>
              </a:rPr>
              <a:t>以上。</a:t>
            </a:r>
          </a:p>
          <a:p>
            <a:pPr marL="457200" lvl="1" indent="0" fontAlgn="auto">
              <a:spcAft>
                <a:spcPts val="0"/>
              </a:spcAft>
              <a:buNone/>
              <a:defRPr/>
            </a:pPr>
            <a:endParaRPr lang="zh-TW" altLang="en-US" kern="100" dirty="0">
              <a:latin typeface="Times New Roman"/>
              <a:ea typeface="標楷體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1858</TotalTime>
  <Words>1313</Words>
  <Application>Microsoft Office PowerPoint</Application>
  <PresentationFormat>如螢幕大小 (4:3)</PresentationFormat>
  <Paragraphs>154</Paragraphs>
  <Slides>12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12</vt:i4>
      </vt:variant>
    </vt:vector>
  </HeadingPairs>
  <TitlesOfParts>
    <vt:vector size="18" baseType="lpstr">
      <vt:lpstr>標楷體</vt:lpstr>
      <vt:lpstr>Arial</vt:lpstr>
      <vt:lpstr>Calibri</vt:lpstr>
      <vt:lpstr>Times New Roman</vt:lpstr>
      <vt:lpstr>Wingdings</vt:lpstr>
      <vt:lpstr>Office 佈景主題</vt:lpstr>
      <vt:lpstr>PowerPoint 簡報</vt:lpstr>
      <vt:lpstr>簡報注意事項</vt:lpstr>
      <vt:lpstr>公司概況及研發實績(1/3)</vt:lpstr>
      <vt:lpstr>公司概況及研發實績(2/3)</vt:lpstr>
      <vt:lpstr>公司概況及研發實績(3/3)</vt:lpstr>
      <vt:lpstr>計畫主持人過去研發資歷說明</vt:lpstr>
      <vt:lpstr>需求與應用分析及國內外競爭分析</vt:lpstr>
      <vt:lpstr>計畫構想與關鍵能力分析</vt:lpstr>
      <vt:lpstr>預期效益與價值創造</vt:lpstr>
      <vt:lpstr>資源投入與風險評估</vt:lpstr>
      <vt:lpstr>聯合申請單位之分工與角色說明</vt:lpstr>
      <vt:lpstr>附件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簡報注意事項</dc:title>
  <dc:creator>990101</dc:creator>
  <cp:lastModifiedBy>林美安</cp:lastModifiedBy>
  <cp:revision>71</cp:revision>
  <cp:lastPrinted>2025-11-07T09:18:29Z</cp:lastPrinted>
  <dcterms:created xsi:type="dcterms:W3CDTF">2013-09-05T08:18:03Z</dcterms:created>
  <dcterms:modified xsi:type="dcterms:W3CDTF">2025-11-12T08:19:34Z</dcterms:modified>
</cp:coreProperties>
</file>