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5"/>
  </p:notesMasterIdLst>
  <p:handoutMasterIdLst>
    <p:handoutMasterId r:id="rId16"/>
  </p:handoutMasterIdLst>
  <p:sldIdLst>
    <p:sldId id="277" r:id="rId2"/>
    <p:sldId id="275" r:id="rId3"/>
    <p:sldId id="290" r:id="rId4"/>
    <p:sldId id="291" r:id="rId5"/>
    <p:sldId id="293" r:id="rId6"/>
    <p:sldId id="294" r:id="rId7"/>
    <p:sldId id="295" r:id="rId8"/>
    <p:sldId id="284" r:id="rId9"/>
    <p:sldId id="296" r:id="rId10"/>
    <p:sldId id="297" r:id="rId11"/>
    <p:sldId id="298" r:id="rId12"/>
    <p:sldId id="299" r:id="rId13"/>
    <p:sldId id="300" r:id="rId14"/>
  </p:sldIdLst>
  <p:sldSz cx="9144000" cy="6858000" type="screen4x3"/>
  <p:notesSz cx="6797675" cy="9928225"/>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8000"/>
    <a:srgbClr val="154F8B"/>
    <a:srgbClr val="FFFFFF"/>
    <a:srgbClr val="00B2B3"/>
    <a:srgbClr val="5FB990"/>
    <a:srgbClr val="87CAAC"/>
    <a:srgbClr val="12B3C4"/>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3" autoAdjust="0"/>
    <p:restoredTop sz="94660"/>
  </p:normalViewPr>
  <p:slideViewPr>
    <p:cSldViewPr snapToGrid="0">
      <p:cViewPr varScale="1">
        <p:scale>
          <a:sx n="68" d="100"/>
          <a:sy n="68" d="100"/>
        </p:scale>
        <p:origin x="1374"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8" d="100"/>
          <a:sy n="98" d="100"/>
        </p:scale>
        <p:origin x="-3648" y="-102"/>
      </p:cViewPr>
      <p:guideLst>
        <p:guide orient="horz" pos="3127"/>
        <p:guide pos="214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CA47C3-F945-442F-BE17-5BA42C64B379}"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zh-TW" altLang="en-US"/>
        </a:p>
      </dgm:t>
    </dgm:pt>
    <dgm:pt modelId="{B6DDCDC7-865F-4431-9556-1FC9B7753817}">
      <dgm:prSet phldrT="[文字]" custT="1"/>
      <dgm:spPr/>
      <dgm:t>
        <a:bodyPr/>
        <a:lstStyle/>
        <a:p>
          <a:r>
            <a:rPr lang="zh-TW" altLang="en-US" sz="1600" b="1" dirty="0">
              <a:solidFill>
                <a:schemeClr val="tx1"/>
              </a:solidFill>
              <a:effectLst/>
              <a:latin typeface="微軟正黑體" panose="020B0604030504040204" pitchFamily="34" charset="-120"/>
              <a:ea typeface="微軟正黑體" panose="020B0604030504040204" pitchFamily="34" charset="-120"/>
            </a:rPr>
            <a:t>計畫申請</a:t>
          </a:r>
          <a:endParaRPr lang="zh-TW" altLang="en-US" sz="1600" dirty="0">
            <a:solidFill>
              <a:schemeClr val="tx1"/>
            </a:solidFill>
            <a:effectLst/>
            <a:latin typeface="微軟正黑體" panose="020B0604030504040204" pitchFamily="34" charset="-120"/>
            <a:ea typeface="微軟正黑體" panose="020B0604030504040204" pitchFamily="34" charset="-120"/>
          </a:endParaRPr>
        </a:p>
      </dgm:t>
    </dgm:pt>
    <dgm:pt modelId="{30D81515-B471-44FE-A454-EA026925F49A}" type="parTrans" cxnId="{6CD9DF2B-3D99-4DA7-87E2-069B04E055F2}">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5DC2DB27-6D51-4108-AEBB-C827132217C3}" type="sibTrans" cxnId="{6CD9DF2B-3D99-4DA7-87E2-069B04E055F2}">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2C04D4D2-6CAA-456A-9A38-3CCB09C179B7}">
      <dgm:prSet phldrT="[文字]" custT="1"/>
      <dgm:spPr/>
      <dgm:t>
        <a:bodyPr/>
        <a:lstStyle/>
        <a:p>
          <a:r>
            <a:rPr lang="zh-TW" altLang="en-US" sz="1600" b="1" dirty="0">
              <a:latin typeface="微軟正黑體" panose="020B0604030504040204" pitchFamily="34" charset="-120"/>
              <a:ea typeface="微軟正黑體" panose="020B0604030504040204" pitchFamily="34" charset="-120"/>
            </a:rPr>
            <a:t>資格初審</a:t>
          </a:r>
        </a:p>
      </dgm:t>
    </dgm:pt>
    <dgm:pt modelId="{3D168332-87CF-4901-B268-4538DEF83964}" type="parTrans" cxnId="{4F215748-ADDF-41EF-A238-F1F7804FF074}">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E2A27A44-C141-4BB1-ABE2-C5BC236B16CB}" type="sibTrans" cxnId="{4F215748-ADDF-41EF-A238-F1F7804FF074}">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8D3934A4-9607-4F6B-A7B9-E6880810975A}">
      <dgm:prSet phldrT="[文字]" custT="1"/>
      <dgm:spPr/>
      <dgm:t>
        <a:bodyPr/>
        <a:lstStyle/>
        <a:p>
          <a:r>
            <a:rPr lang="zh-TW" altLang="en-US" sz="1600" b="1" dirty="0">
              <a:latin typeface="微軟正黑體" panose="020B0604030504040204" pitchFamily="34" charset="-120"/>
              <a:ea typeface="微軟正黑體" panose="020B0604030504040204" pitchFamily="34" charset="-120"/>
            </a:rPr>
            <a:t>計畫審查</a:t>
          </a:r>
        </a:p>
      </dgm:t>
    </dgm:pt>
    <dgm:pt modelId="{51A371ED-1A0A-49B8-9606-0FC808A1BA3D}" type="parTrans" cxnId="{B103B237-BF27-4FBB-8DEB-7D9C78E673C3}">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64B1E71F-A5EB-4E7A-BEF2-E77632BEB944}" type="sibTrans" cxnId="{B103B237-BF27-4FBB-8DEB-7D9C78E673C3}">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E7FA1692-3AF4-45C9-81CB-41F055101EA9}">
      <dgm:prSet phldrT="[文字]" custT="1"/>
      <dgm:spPr/>
      <dgm:t>
        <a:bodyPr/>
        <a:lstStyle/>
        <a:p>
          <a:r>
            <a:rPr lang="zh-TW" altLang="en-US" sz="1600" b="1" dirty="0">
              <a:latin typeface="微軟正黑體" panose="020B0604030504040204" pitchFamily="34" charset="-120"/>
              <a:ea typeface="微軟正黑體" panose="020B0604030504040204" pitchFamily="34" charset="-120"/>
            </a:rPr>
            <a:t>計畫核定</a:t>
          </a:r>
        </a:p>
      </dgm:t>
    </dgm:pt>
    <dgm:pt modelId="{F2C1CC66-319B-47EF-AEC6-5EAFFEBB0FF4}" type="parTrans" cxnId="{8E1CEE53-F3BB-4E23-8DAE-DCE0109B74DE}">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8BD396CE-0EB6-4FE3-86D2-36C520747EA4}" type="sibTrans" cxnId="{8E1CEE53-F3BB-4E23-8DAE-DCE0109B74DE}">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4B79A5C3-2E56-4107-9F1C-477EFFA81E1E}">
      <dgm:prSet phldrT="[文字]" custT="1"/>
      <dgm:spPr/>
      <dgm:t>
        <a:bodyPr/>
        <a:lstStyle/>
        <a:p>
          <a:r>
            <a:rPr lang="zh-TW" altLang="en-US" sz="1600" b="1" dirty="0">
              <a:latin typeface="微軟正黑體" panose="020B0604030504040204" pitchFamily="34" charset="-120"/>
              <a:ea typeface="微軟正黑體" panose="020B0604030504040204" pitchFamily="34" charset="-120"/>
            </a:rPr>
            <a:t>簽約</a:t>
          </a:r>
        </a:p>
      </dgm:t>
    </dgm:pt>
    <dgm:pt modelId="{5AFDD5F4-4B59-4378-9018-D041B35FAF22}" type="parTrans" cxnId="{8ECCFEDD-DFF5-46EF-90D8-6FEB1E267CF4}">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FA3286FD-2F46-4CB7-B23C-8B4608C9D77A}" type="sibTrans" cxnId="{8ECCFEDD-DFF5-46EF-90D8-6FEB1E267CF4}">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F5893F8C-ABBB-440C-BB2F-BEBDCE3DFEF9}" type="pres">
      <dgm:prSet presAssocID="{36CA47C3-F945-442F-BE17-5BA42C64B379}" presName="Name0" presStyleCnt="0">
        <dgm:presLayoutVars>
          <dgm:chMax val="7"/>
          <dgm:chPref val="7"/>
          <dgm:dir/>
          <dgm:animLvl val="lvl"/>
        </dgm:presLayoutVars>
      </dgm:prSet>
      <dgm:spPr/>
    </dgm:pt>
    <dgm:pt modelId="{5F3099FC-987C-475F-BD20-1A42EC45EC52}" type="pres">
      <dgm:prSet presAssocID="{B6DDCDC7-865F-4431-9556-1FC9B7753817}" presName="Accent1" presStyleCnt="0"/>
      <dgm:spPr/>
    </dgm:pt>
    <dgm:pt modelId="{179FDFB0-4D1A-4E30-9D54-D5B105F782F5}" type="pres">
      <dgm:prSet presAssocID="{B6DDCDC7-865F-4431-9556-1FC9B7753817}" presName="Accent" presStyleLbl="node1" presStyleIdx="0" presStyleCnt="5"/>
      <dgm:spPr>
        <a:solidFill>
          <a:srgbClr val="17BCC0"/>
        </a:solidFill>
      </dgm:spPr>
    </dgm:pt>
    <dgm:pt modelId="{448CD00C-ED70-4885-8855-DA04330BC2C3}" type="pres">
      <dgm:prSet presAssocID="{B6DDCDC7-865F-4431-9556-1FC9B7753817}" presName="Parent1" presStyleLbl="revTx" presStyleIdx="0" presStyleCnt="5">
        <dgm:presLayoutVars>
          <dgm:chMax val="1"/>
          <dgm:chPref val="1"/>
          <dgm:bulletEnabled val="1"/>
        </dgm:presLayoutVars>
      </dgm:prSet>
      <dgm:spPr/>
    </dgm:pt>
    <dgm:pt modelId="{A977C778-DF0E-4393-B26B-823DD05EB98C}" type="pres">
      <dgm:prSet presAssocID="{2C04D4D2-6CAA-456A-9A38-3CCB09C179B7}" presName="Accent2" presStyleCnt="0"/>
      <dgm:spPr/>
    </dgm:pt>
    <dgm:pt modelId="{030FA4E7-575F-453C-AA0A-E8A1CD53D771}" type="pres">
      <dgm:prSet presAssocID="{2C04D4D2-6CAA-456A-9A38-3CCB09C179B7}" presName="Accent" presStyleLbl="node1" presStyleIdx="1" presStyleCnt="5"/>
      <dgm:spPr>
        <a:solidFill>
          <a:srgbClr val="989ACA"/>
        </a:solidFill>
      </dgm:spPr>
    </dgm:pt>
    <dgm:pt modelId="{70C13A3B-350A-43DE-BF8D-9791190A7C67}" type="pres">
      <dgm:prSet presAssocID="{2C04D4D2-6CAA-456A-9A38-3CCB09C179B7}" presName="Parent2" presStyleLbl="revTx" presStyleIdx="1" presStyleCnt="5">
        <dgm:presLayoutVars>
          <dgm:chMax val="1"/>
          <dgm:chPref val="1"/>
          <dgm:bulletEnabled val="1"/>
        </dgm:presLayoutVars>
      </dgm:prSet>
      <dgm:spPr/>
    </dgm:pt>
    <dgm:pt modelId="{5096C54C-E470-4D4E-A0EE-9D759836A49F}" type="pres">
      <dgm:prSet presAssocID="{8D3934A4-9607-4F6B-A7B9-E6880810975A}" presName="Accent3" presStyleCnt="0"/>
      <dgm:spPr/>
    </dgm:pt>
    <dgm:pt modelId="{11F756AB-E530-47EC-AE85-2861129E8948}" type="pres">
      <dgm:prSet presAssocID="{8D3934A4-9607-4F6B-A7B9-E6880810975A}" presName="Accent" presStyleLbl="node1" presStyleIdx="2" presStyleCnt="5"/>
      <dgm:spPr>
        <a:solidFill>
          <a:srgbClr val="17BCC0"/>
        </a:solidFill>
      </dgm:spPr>
    </dgm:pt>
    <dgm:pt modelId="{478CE58F-CB0B-4B0D-9C40-476568F7EF7E}" type="pres">
      <dgm:prSet presAssocID="{8D3934A4-9607-4F6B-A7B9-E6880810975A}" presName="Parent3" presStyleLbl="revTx" presStyleIdx="2" presStyleCnt="5">
        <dgm:presLayoutVars>
          <dgm:chMax val="1"/>
          <dgm:chPref val="1"/>
          <dgm:bulletEnabled val="1"/>
        </dgm:presLayoutVars>
      </dgm:prSet>
      <dgm:spPr/>
    </dgm:pt>
    <dgm:pt modelId="{059CC321-654C-4211-99CC-E144066699A1}" type="pres">
      <dgm:prSet presAssocID="{E7FA1692-3AF4-45C9-81CB-41F055101EA9}" presName="Accent4" presStyleCnt="0"/>
      <dgm:spPr/>
    </dgm:pt>
    <dgm:pt modelId="{5F7807E0-BEE5-41D7-BD74-9CF2900726DA}" type="pres">
      <dgm:prSet presAssocID="{E7FA1692-3AF4-45C9-81CB-41F055101EA9}" presName="Accent" presStyleLbl="node1" presStyleIdx="3" presStyleCnt="5"/>
      <dgm:spPr>
        <a:solidFill>
          <a:srgbClr val="989ACA"/>
        </a:solidFill>
      </dgm:spPr>
    </dgm:pt>
    <dgm:pt modelId="{48121205-4694-4FBC-B564-BC64A1030C1A}" type="pres">
      <dgm:prSet presAssocID="{E7FA1692-3AF4-45C9-81CB-41F055101EA9}" presName="Parent4" presStyleLbl="revTx" presStyleIdx="3" presStyleCnt="5">
        <dgm:presLayoutVars>
          <dgm:chMax val="1"/>
          <dgm:chPref val="1"/>
          <dgm:bulletEnabled val="1"/>
        </dgm:presLayoutVars>
      </dgm:prSet>
      <dgm:spPr/>
    </dgm:pt>
    <dgm:pt modelId="{2A597A16-7943-454E-BC5E-72778E6B720A}" type="pres">
      <dgm:prSet presAssocID="{4B79A5C3-2E56-4107-9F1C-477EFFA81E1E}" presName="Accent5" presStyleCnt="0"/>
      <dgm:spPr/>
    </dgm:pt>
    <dgm:pt modelId="{0AC1C04F-CAD2-4525-9CEE-DFA9BA2FCE70}" type="pres">
      <dgm:prSet presAssocID="{4B79A5C3-2E56-4107-9F1C-477EFFA81E1E}" presName="Accent" presStyleLbl="node1" presStyleIdx="4" presStyleCnt="5"/>
      <dgm:spPr>
        <a:solidFill>
          <a:schemeClr val="tx1">
            <a:lumMod val="65000"/>
            <a:lumOff val="35000"/>
          </a:schemeClr>
        </a:solidFill>
      </dgm:spPr>
    </dgm:pt>
    <dgm:pt modelId="{D8539D34-F927-46E0-B91E-EA88C7B0DEC7}" type="pres">
      <dgm:prSet presAssocID="{4B79A5C3-2E56-4107-9F1C-477EFFA81E1E}" presName="Parent5" presStyleLbl="revTx" presStyleIdx="4" presStyleCnt="5">
        <dgm:presLayoutVars>
          <dgm:chMax val="1"/>
          <dgm:chPref val="1"/>
          <dgm:bulletEnabled val="1"/>
        </dgm:presLayoutVars>
      </dgm:prSet>
      <dgm:spPr/>
    </dgm:pt>
  </dgm:ptLst>
  <dgm:cxnLst>
    <dgm:cxn modelId="{7D332515-5C72-400D-BEA9-0C802B152FD6}" type="presOf" srcId="{4B79A5C3-2E56-4107-9F1C-477EFFA81E1E}" destId="{D8539D34-F927-46E0-B91E-EA88C7B0DEC7}" srcOrd="0" destOrd="0" presId="urn:microsoft.com/office/officeart/2009/layout/CircleArrowProcess"/>
    <dgm:cxn modelId="{C4C24A29-47CC-4262-A1E6-FC8520109E27}" type="presOf" srcId="{2C04D4D2-6CAA-456A-9A38-3CCB09C179B7}" destId="{70C13A3B-350A-43DE-BF8D-9791190A7C67}" srcOrd="0" destOrd="0" presId="urn:microsoft.com/office/officeart/2009/layout/CircleArrowProcess"/>
    <dgm:cxn modelId="{6CD9DF2B-3D99-4DA7-87E2-069B04E055F2}" srcId="{36CA47C3-F945-442F-BE17-5BA42C64B379}" destId="{B6DDCDC7-865F-4431-9556-1FC9B7753817}" srcOrd="0" destOrd="0" parTransId="{30D81515-B471-44FE-A454-EA026925F49A}" sibTransId="{5DC2DB27-6D51-4108-AEBB-C827132217C3}"/>
    <dgm:cxn modelId="{4CA3B833-E7B1-4BEB-B55D-978E4038D65A}" type="presOf" srcId="{36CA47C3-F945-442F-BE17-5BA42C64B379}" destId="{F5893F8C-ABBB-440C-BB2F-BEBDCE3DFEF9}" srcOrd="0" destOrd="0" presId="urn:microsoft.com/office/officeart/2009/layout/CircleArrowProcess"/>
    <dgm:cxn modelId="{B103B237-BF27-4FBB-8DEB-7D9C78E673C3}" srcId="{36CA47C3-F945-442F-BE17-5BA42C64B379}" destId="{8D3934A4-9607-4F6B-A7B9-E6880810975A}" srcOrd="2" destOrd="0" parTransId="{51A371ED-1A0A-49B8-9606-0FC808A1BA3D}" sibTransId="{64B1E71F-A5EB-4E7A-BEF2-E77632BEB944}"/>
    <dgm:cxn modelId="{4F215748-ADDF-41EF-A238-F1F7804FF074}" srcId="{36CA47C3-F945-442F-BE17-5BA42C64B379}" destId="{2C04D4D2-6CAA-456A-9A38-3CCB09C179B7}" srcOrd="1" destOrd="0" parTransId="{3D168332-87CF-4901-B268-4538DEF83964}" sibTransId="{E2A27A44-C141-4BB1-ABE2-C5BC236B16CB}"/>
    <dgm:cxn modelId="{65E5C752-48D1-4333-BD29-80A222D16587}" type="presOf" srcId="{E7FA1692-3AF4-45C9-81CB-41F055101EA9}" destId="{48121205-4694-4FBC-B564-BC64A1030C1A}" srcOrd="0" destOrd="0" presId="urn:microsoft.com/office/officeart/2009/layout/CircleArrowProcess"/>
    <dgm:cxn modelId="{8E1CEE53-F3BB-4E23-8DAE-DCE0109B74DE}" srcId="{36CA47C3-F945-442F-BE17-5BA42C64B379}" destId="{E7FA1692-3AF4-45C9-81CB-41F055101EA9}" srcOrd="3" destOrd="0" parTransId="{F2C1CC66-319B-47EF-AEC6-5EAFFEBB0FF4}" sibTransId="{8BD396CE-0EB6-4FE3-86D2-36C520747EA4}"/>
    <dgm:cxn modelId="{0B18199F-4767-4303-BBA8-FB3458A7A21B}" type="presOf" srcId="{B6DDCDC7-865F-4431-9556-1FC9B7753817}" destId="{448CD00C-ED70-4885-8855-DA04330BC2C3}" srcOrd="0" destOrd="0" presId="urn:microsoft.com/office/officeart/2009/layout/CircleArrowProcess"/>
    <dgm:cxn modelId="{9FFED5B8-C0CE-4DDC-8DAA-C33F7DCB2DD9}" type="presOf" srcId="{8D3934A4-9607-4F6B-A7B9-E6880810975A}" destId="{478CE58F-CB0B-4B0D-9C40-476568F7EF7E}" srcOrd="0" destOrd="0" presId="urn:microsoft.com/office/officeart/2009/layout/CircleArrowProcess"/>
    <dgm:cxn modelId="{8ECCFEDD-DFF5-46EF-90D8-6FEB1E267CF4}" srcId="{36CA47C3-F945-442F-BE17-5BA42C64B379}" destId="{4B79A5C3-2E56-4107-9F1C-477EFFA81E1E}" srcOrd="4" destOrd="0" parTransId="{5AFDD5F4-4B59-4378-9018-D041B35FAF22}" sibTransId="{FA3286FD-2F46-4CB7-B23C-8B4608C9D77A}"/>
    <dgm:cxn modelId="{7FDC6E5E-D505-491F-A2A7-1EAE7A852741}" type="presParOf" srcId="{F5893F8C-ABBB-440C-BB2F-BEBDCE3DFEF9}" destId="{5F3099FC-987C-475F-BD20-1A42EC45EC52}" srcOrd="0" destOrd="0" presId="urn:microsoft.com/office/officeart/2009/layout/CircleArrowProcess"/>
    <dgm:cxn modelId="{215F89C0-E1F9-4AFE-B989-E9FEC4459F04}" type="presParOf" srcId="{5F3099FC-987C-475F-BD20-1A42EC45EC52}" destId="{179FDFB0-4D1A-4E30-9D54-D5B105F782F5}" srcOrd="0" destOrd="0" presId="urn:microsoft.com/office/officeart/2009/layout/CircleArrowProcess"/>
    <dgm:cxn modelId="{FAC5693E-36B7-4428-BF83-FAE71BA6FE26}" type="presParOf" srcId="{F5893F8C-ABBB-440C-BB2F-BEBDCE3DFEF9}" destId="{448CD00C-ED70-4885-8855-DA04330BC2C3}" srcOrd="1" destOrd="0" presId="urn:microsoft.com/office/officeart/2009/layout/CircleArrowProcess"/>
    <dgm:cxn modelId="{219C2AEA-0568-40C7-A488-3A59B5BE9705}" type="presParOf" srcId="{F5893F8C-ABBB-440C-BB2F-BEBDCE3DFEF9}" destId="{A977C778-DF0E-4393-B26B-823DD05EB98C}" srcOrd="2" destOrd="0" presId="urn:microsoft.com/office/officeart/2009/layout/CircleArrowProcess"/>
    <dgm:cxn modelId="{D13F9752-3690-4AD5-AB6E-A9D46B1B0D49}" type="presParOf" srcId="{A977C778-DF0E-4393-B26B-823DD05EB98C}" destId="{030FA4E7-575F-453C-AA0A-E8A1CD53D771}" srcOrd="0" destOrd="0" presId="urn:microsoft.com/office/officeart/2009/layout/CircleArrowProcess"/>
    <dgm:cxn modelId="{1A9421A0-C1E2-48D5-BE23-89EF8470E531}" type="presParOf" srcId="{F5893F8C-ABBB-440C-BB2F-BEBDCE3DFEF9}" destId="{70C13A3B-350A-43DE-BF8D-9791190A7C67}" srcOrd="3" destOrd="0" presId="urn:microsoft.com/office/officeart/2009/layout/CircleArrowProcess"/>
    <dgm:cxn modelId="{6F7D7DB6-F9A1-47DB-9306-B2C2C5A061B9}" type="presParOf" srcId="{F5893F8C-ABBB-440C-BB2F-BEBDCE3DFEF9}" destId="{5096C54C-E470-4D4E-A0EE-9D759836A49F}" srcOrd="4" destOrd="0" presId="urn:microsoft.com/office/officeart/2009/layout/CircleArrowProcess"/>
    <dgm:cxn modelId="{02BCAD78-F282-48ED-8317-DAA86CCDF7DA}" type="presParOf" srcId="{5096C54C-E470-4D4E-A0EE-9D759836A49F}" destId="{11F756AB-E530-47EC-AE85-2861129E8948}" srcOrd="0" destOrd="0" presId="urn:microsoft.com/office/officeart/2009/layout/CircleArrowProcess"/>
    <dgm:cxn modelId="{A70C53DD-D110-45C0-A8CA-7CB7B01B9D28}" type="presParOf" srcId="{F5893F8C-ABBB-440C-BB2F-BEBDCE3DFEF9}" destId="{478CE58F-CB0B-4B0D-9C40-476568F7EF7E}" srcOrd="5" destOrd="0" presId="urn:microsoft.com/office/officeart/2009/layout/CircleArrowProcess"/>
    <dgm:cxn modelId="{3561CCE1-F2B3-4D27-91F0-882C2E38A75B}" type="presParOf" srcId="{F5893F8C-ABBB-440C-BB2F-BEBDCE3DFEF9}" destId="{059CC321-654C-4211-99CC-E144066699A1}" srcOrd="6" destOrd="0" presId="urn:microsoft.com/office/officeart/2009/layout/CircleArrowProcess"/>
    <dgm:cxn modelId="{7009536F-675A-4BE3-9A8C-061B8B84CB86}" type="presParOf" srcId="{059CC321-654C-4211-99CC-E144066699A1}" destId="{5F7807E0-BEE5-41D7-BD74-9CF2900726DA}" srcOrd="0" destOrd="0" presId="urn:microsoft.com/office/officeart/2009/layout/CircleArrowProcess"/>
    <dgm:cxn modelId="{67D268D2-A93C-448E-B285-A511D0207B8D}" type="presParOf" srcId="{F5893F8C-ABBB-440C-BB2F-BEBDCE3DFEF9}" destId="{48121205-4694-4FBC-B564-BC64A1030C1A}" srcOrd="7" destOrd="0" presId="urn:microsoft.com/office/officeart/2009/layout/CircleArrowProcess"/>
    <dgm:cxn modelId="{C7F0F4C9-2FDC-4E35-8437-EBAC7DCFB264}" type="presParOf" srcId="{F5893F8C-ABBB-440C-BB2F-BEBDCE3DFEF9}" destId="{2A597A16-7943-454E-BC5E-72778E6B720A}" srcOrd="8" destOrd="0" presId="urn:microsoft.com/office/officeart/2009/layout/CircleArrowProcess"/>
    <dgm:cxn modelId="{E35C375B-5451-4B47-AAA7-1C180946B3D3}" type="presParOf" srcId="{2A597A16-7943-454E-BC5E-72778E6B720A}" destId="{0AC1C04F-CAD2-4525-9CEE-DFA9BA2FCE70}" srcOrd="0" destOrd="0" presId="urn:microsoft.com/office/officeart/2009/layout/CircleArrowProcess"/>
    <dgm:cxn modelId="{7D533709-CD9B-48CB-BF06-1A17AC0CDF73}" type="presParOf" srcId="{F5893F8C-ABBB-440C-BB2F-BEBDCE3DFEF9}" destId="{D8539D34-F927-46E0-B91E-EA88C7B0DEC7}"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FDFB0-4D1A-4E30-9D54-D5B105F782F5}">
      <dsp:nvSpPr>
        <dsp:cNvPr id="0" name=""/>
        <dsp:cNvSpPr/>
      </dsp:nvSpPr>
      <dsp:spPr>
        <a:xfrm>
          <a:off x="2945542" y="0"/>
          <a:ext cx="1539937" cy="1540015"/>
        </a:xfrm>
        <a:prstGeom prst="circularArrow">
          <a:avLst>
            <a:gd name="adj1" fmla="val 10980"/>
            <a:gd name="adj2" fmla="val 1142322"/>
            <a:gd name="adj3" fmla="val 4500000"/>
            <a:gd name="adj4" fmla="val 10800000"/>
            <a:gd name="adj5" fmla="val 12500"/>
          </a:avLst>
        </a:prstGeom>
        <a:solidFill>
          <a:srgbClr val="17BC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8CD00C-ED70-4885-8855-DA04330BC2C3}">
      <dsp:nvSpPr>
        <dsp:cNvPr id="0" name=""/>
        <dsp:cNvSpPr/>
      </dsp:nvSpPr>
      <dsp:spPr>
        <a:xfrm>
          <a:off x="3285536" y="557746"/>
          <a:ext cx="859372" cy="42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solidFill>
                <a:schemeClr val="tx1"/>
              </a:solidFill>
              <a:effectLst/>
              <a:latin typeface="微軟正黑體" panose="020B0604030504040204" pitchFamily="34" charset="-120"/>
              <a:ea typeface="微軟正黑體" panose="020B0604030504040204" pitchFamily="34" charset="-120"/>
            </a:rPr>
            <a:t>計畫申請</a:t>
          </a:r>
          <a:endParaRPr lang="zh-TW" altLang="en-US" sz="1600" kern="1200" dirty="0">
            <a:solidFill>
              <a:schemeClr val="tx1"/>
            </a:solidFill>
            <a:effectLst/>
            <a:latin typeface="微軟正黑體" panose="020B0604030504040204" pitchFamily="34" charset="-120"/>
            <a:ea typeface="微軟正黑體" panose="020B0604030504040204" pitchFamily="34" charset="-120"/>
          </a:endParaRPr>
        </a:p>
      </dsp:txBody>
      <dsp:txXfrm>
        <a:off x="3285536" y="557746"/>
        <a:ext cx="859372" cy="429494"/>
      </dsp:txXfrm>
    </dsp:sp>
    <dsp:sp modelId="{030FA4E7-575F-453C-AA0A-E8A1CD53D771}">
      <dsp:nvSpPr>
        <dsp:cNvPr id="0" name=""/>
        <dsp:cNvSpPr/>
      </dsp:nvSpPr>
      <dsp:spPr>
        <a:xfrm>
          <a:off x="2517733" y="884837"/>
          <a:ext cx="1539937" cy="1540015"/>
        </a:xfrm>
        <a:prstGeom prst="leftCircularArrow">
          <a:avLst>
            <a:gd name="adj1" fmla="val 10980"/>
            <a:gd name="adj2" fmla="val 1142322"/>
            <a:gd name="adj3" fmla="val 6300000"/>
            <a:gd name="adj4" fmla="val 18900000"/>
            <a:gd name="adj5" fmla="val 12500"/>
          </a:avLst>
        </a:prstGeom>
        <a:solidFill>
          <a:srgbClr val="989A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13A3B-350A-43DE-BF8D-9791190A7C67}">
      <dsp:nvSpPr>
        <dsp:cNvPr id="0" name=""/>
        <dsp:cNvSpPr/>
      </dsp:nvSpPr>
      <dsp:spPr>
        <a:xfrm>
          <a:off x="2855994" y="1444572"/>
          <a:ext cx="859372" cy="42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latin typeface="微軟正黑體" panose="020B0604030504040204" pitchFamily="34" charset="-120"/>
              <a:ea typeface="微軟正黑體" panose="020B0604030504040204" pitchFamily="34" charset="-120"/>
            </a:rPr>
            <a:t>資格初審</a:t>
          </a:r>
        </a:p>
      </dsp:txBody>
      <dsp:txXfrm>
        <a:off x="2855994" y="1444572"/>
        <a:ext cx="859372" cy="429494"/>
      </dsp:txXfrm>
    </dsp:sp>
    <dsp:sp modelId="{11F756AB-E530-47EC-AE85-2861129E8948}">
      <dsp:nvSpPr>
        <dsp:cNvPr id="0" name=""/>
        <dsp:cNvSpPr/>
      </dsp:nvSpPr>
      <dsp:spPr>
        <a:xfrm>
          <a:off x="2945542" y="1773652"/>
          <a:ext cx="1539937" cy="1540015"/>
        </a:xfrm>
        <a:prstGeom prst="circularArrow">
          <a:avLst>
            <a:gd name="adj1" fmla="val 10980"/>
            <a:gd name="adj2" fmla="val 1142322"/>
            <a:gd name="adj3" fmla="val 4500000"/>
            <a:gd name="adj4" fmla="val 13500000"/>
            <a:gd name="adj5" fmla="val 12500"/>
          </a:avLst>
        </a:prstGeom>
        <a:solidFill>
          <a:srgbClr val="17BC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8CE58F-CB0B-4B0D-9C40-476568F7EF7E}">
      <dsp:nvSpPr>
        <dsp:cNvPr id="0" name=""/>
        <dsp:cNvSpPr/>
      </dsp:nvSpPr>
      <dsp:spPr>
        <a:xfrm>
          <a:off x="3285536" y="2330901"/>
          <a:ext cx="859372" cy="42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latin typeface="微軟正黑體" panose="020B0604030504040204" pitchFamily="34" charset="-120"/>
              <a:ea typeface="微軟正黑體" panose="020B0604030504040204" pitchFamily="34" charset="-120"/>
            </a:rPr>
            <a:t>計畫審查</a:t>
          </a:r>
        </a:p>
      </dsp:txBody>
      <dsp:txXfrm>
        <a:off x="3285536" y="2330901"/>
        <a:ext cx="859372" cy="429494"/>
      </dsp:txXfrm>
    </dsp:sp>
    <dsp:sp modelId="{5F7807E0-BEE5-41D7-BD74-9CF2900726DA}">
      <dsp:nvSpPr>
        <dsp:cNvPr id="0" name=""/>
        <dsp:cNvSpPr/>
      </dsp:nvSpPr>
      <dsp:spPr>
        <a:xfrm>
          <a:off x="2517733" y="2659981"/>
          <a:ext cx="1539937" cy="1540015"/>
        </a:xfrm>
        <a:prstGeom prst="leftCircularArrow">
          <a:avLst>
            <a:gd name="adj1" fmla="val 10980"/>
            <a:gd name="adj2" fmla="val 1142322"/>
            <a:gd name="adj3" fmla="val 6300000"/>
            <a:gd name="adj4" fmla="val 18900000"/>
            <a:gd name="adj5" fmla="val 12500"/>
          </a:avLst>
        </a:prstGeom>
        <a:solidFill>
          <a:srgbClr val="989A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121205-4694-4FBC-B564-BC64A1030C1A}">
      <dsp:nvSpPr>
        <dsp:cNvPr id="0" name=""/>
        <dsp:cNvSpPr/>
      </dsp:nvSpPr>
      <dsp:spPr>
        <a:xfrm>
          <a:off x="2855994" y="3217727"/>
          <a:ext cx="859372" cy="42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latin typeface="微軟正黑體" panose="020B0604030504040204" pitchFamily="34" charset="-120"/>
              <a:ea typeface="微軟正黑體" panose="020B0604030504040204" pitchFamily="34" charset="-120"/>
            </a:rPr>
            <a:t>計畫核定</a:t>
          </a:r>
        </a:p>
      </dsp:txBody>
      <dsp:txXfrm>
        <a:off x="2855994" y="3217727"/>
        <a:ext cx="859372" cy="429494"/>
      </dsp:txXfrm>
    </dsp:sp>
    <dsp:sp modelId="{0AC1C04F-CAD2-4525-9CEE-DFA9BA2FCE70}">
      <dsp:nvSpPr>
        <dsp:cNvPr id="0" name=""/>
        <dsp:cNvSpPr/>
      </dsp:nvSpPr>
      <dsp:spPr>
        <a:xfrm>
          <a:off x="3055022" y="3647221"/>
          <a:ext cx="1323000" cy="1323777"/>
        </a:xfrm>
        <a:prstGeom prst="blockArc">
          <a:avLst>
            <a:gd name="adj1" fmla="val 13500000"/>
            <a:gd name="adj2" fmla="val 10800000"/>
            <a:gd name="adj3" fmla="val 1274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539D34-F927-46E0-B91E-EA88C7B0DEC7}">
      <dsp:nvSpPr>
        <dsp:cNvPr id="0" name=""/>
        <dsp:cNvSpPr/>
      </dsp:nvSpPr>
      <dsp:spPr>
        <a:xfrm>
          <a:off x="3285536" y="4104553"/>
          <a:ext cx="859372" cy="42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latin typeface="微軟正黑體" panose="020B0604030504040204" pitchFamily="34" charset="-120"/>
              <a:ea typeface="微軟正黑體" panose="020B0604030504040204" pitchFamily="34" charset="-120"/>
            </a:rPr>
            <a:t>簽約</a:t>
          </a:r>
        </a:p>
      </dsp:txBody>
      <dsp:txXfrm>
        <a:off x="3285536" y="4104553"/>
        <a:ext cx="859372" cy="42949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l" eaLnBrk="1" hangingPunct="1">
              <a:defRPr sz="1200">
                <a:latin typeface="Arial" charset="0"/>
                <a:ea typeface="新細明體" pitchFamily="18" charset="-120"/>
              </a:defRPr>
            </a:lvl1pPr>
          </a:lstStyle>
          <a:p>
            <a:pPr>
              <a:defRPr/>
            </a:pPr>
            <a:endParaRPr lang="en-US" altLang="zh-TW"/>
          </a:p>
        </p:txBody>
      </p:sp>
      <p:sp>
        <p:nvSpPr>
          <p:cNvPr id="118787" name="Rectangle 3"/>
          <p:cNvSpPr>
            <a:spLocks noGrp="1" noChangeArrowheads="1"/>
          </p:cNvSpPr>
          <p:nvPr>
            <p:ph type="dt" sz="quarter" idx="1"/>
          </p:nvPr>
        </p:nvSpPr>
        <p:spPr bwMode="auto">
          <a:xfrm>
            <a:off x="3850444" y="0"/>
            <a:ext cx="2945659" cy="496411"/>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eaLnBrk="1" hangingPunct="1">
              <a:defRPr sz="1200">
                <a:latin typeface="Arial" charset="0"/>
                <a:ea typeface="新細明體" pitchFamily="18" charset="-120"/>
              </a:defRPr>
            </a:lvl1pPr>
          </a:lstStyle>
          <a:p>
            <a:pPr>
              <a:defRPr/>
            </a:pPr>
            <a:endParaRPr lang="en-US" altLang="zh-TW"/>
          </a:p>
        </p:txBody>
      </p:sp>
      <p:sp>
        <p:nvSpPr>
          <p:cNvPr id="118788" name="Rectangle 4"/>
          <p:cNvSpPr>
            <a:spLocks noGrp="1" noChangeArrowheads="1"/>
          </p:cNvSpPr>
          <p:nvPr>
            <p:ph type="ftr" sz="quarter" idx="2"/>
          </p:nvPr>
        </p:nvSpPr>
        <p:spPr bwMode="auto">
          <a:xfrm>
            <a:off x="0" y="9430091"/>
            <a:ext cx="2945659" cy="49641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l" eaLnBrk="1" hangingPunct="1">
              <a:defRPr sz="1200">
                <a:latin typeface="Arial" charset="0"/>
                <a:ea typeface="新細明體" pitchFamily="18" charset="-120"/>
              </a:defRPr>
            </a:lvl1pPr>
          </a:lstStyle>
          <a:p>
            <a:pPr>
              <a:defRPr/>
            </a:pPr>
            <a:endParaRPr lang="en-US" altLang="zh-TW"/>
          </a:p>
        </p:txBody>
      </p:sp>
      <p:sp>
        <p:nvSpPr>
          <p:cNvPr id="118789" name="Rectangle 5"/>
          <p:cNvSpPr>
            <a:spLocks noGrp="1" noChangeArrowheads="1"/>
          </p:cNvSpPr>
          <p:nvPr>
            <p:ph type="sldNum" sz="quarter" idx="3"/>
          </p:nvPr>
        </p:nvSpPr>
        <p:spPr bwMode="auto">
          <a:xfrm>
            <a:off x="3850444" y="9430091"/>
            <a:ext cx="2945659" cy="49641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eaLnBrk="1" hangingPunct="1">
              <a:defRPr sz="1200"/>
            </a:lvl1pPr>
          </a:lstStyle>
          <a:p>
            <a:pPr>
              <a:defRPr/>
            </a:pPr>
            <a:fld id="{D6650701-39C2-4C39-B774-AC0ACA9B57FD}" type="slidenum">
              <a:rPr lang="en-US" altLang="zh-TW"/>
              <a:pPr>
                <a:defRPr/>
              </a:pPr>
              <a:t>‹#›</a:t>
            </a:fld>
            <a:endParaRPr lang="en-US" altLang="zh-TW"/>
          </a:p>
        </p:txBody>
      </p:sp>
    </p:spTree>
    <p:extLst>
      <p:ext uri="{BB962C8B-B14F-4D97-AF65-F5344CB8AC3E}">
        <p14:creationId xmlns:p14="http://schemas.microsoft.com/office/powerpoint/2010/main" val="341159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135"/>
          </a:xfrm>
          <a:prstGeom prst="rect">
            <a:avLst/>
          </a:prstGeom>
        </p:spPr>
        <p:txBody>
          <a:bodyPr vert="horz" lIns="91577" tIns="45789" rIns="91577" bIns="45789" rtlCol="0"/>
          <a:lstStyle>
            <a:lvl1pPr algn="l">
              <a:defRPr sz="1200" smtClean="0"/>
            </a:lvl1pPr>
          </a:lstStyle>
          <a:p>
            <a:pPr>
              <a:defRPr/>
            </a:pPr>
            <a:endParaRPr lang="zh-TW" altLang="en-US"/>
          </a:p>
        </p:txBody>
      </p:sp>
      <p:sp>
        <p:nvSpPr>
          <p:cNvPr id="3" name="日期版面配置區 2"/>
          <p:cNvSpPr>
            <a:spLocks noGrp="1"/>
          </p:cNvSpPr>
          <p:nvPr>
            <p:ph type="dt" idx="1"/>
          </p:nvPr>
        </p:nvSpPr>
        <p:spPr>
          <a:xfrm>
            <a:off x="3850444" y="0"/>
            <a:ext cx="2945659" cy="498135"/>
          </a:xfrm>
          <a:prstGeom prst="rect">
            <a:avLst/>
          </a:prstGeom>
        </p:spPr>
        <p:txBody>
          <a:bodyPr vert="horz" lIns="91577" tIns="45789" rIns="91577" bIns="45789" rtlCol="0"/>
          <a:lstStyle>
            <a:lvl1pPr algn="r">
              <a:defRPr sz="1200" smtClean="0"/>
            </a:lvl1pPr>
          </a:lstStyle>
          <a:p>
            <a:pPr>
              <a:defRPr/>
            </a:pPr>
            <a:fld id="{35D6E0B5-C9D1-4321-9F3E-3F5A2FCA6E31}" type="datetimeFigureOut">
              <a:rPr lang="zh-TW" altLang="en-US"/>
              <a:pPr>
                <a:defRPr/>
              </a:pPr>
              <a:t>2025/5/19</a:t>
            </a:fld>
            <a:endParaRPr lang="zh-TW" altLang="en-US"/>
          </a:p>
        </p:txBody>
      </p:sp>
      <p:sp>
        <p:nvSpPr>
          <p:cNvPr id="4" name="投影片圖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577" tIns="45789" rIns="91577" bIns="45789" rtlCol="0" anchor="ctr"/>
          <a:lstStyle/>
          <a:p>
            <a:pPr lvl="0"/>
            <a:endParaRPr lang="zh-TW" altLang="en-US" noProof="0"/>
          </a:p>
        </p:txBody>
      </p:sp>
      <p:sp>
        <p:nvSpPr>
          <p:cNvPr id="5" name="備忘稿版面配置區 4"/>
          <p:cNvSpPr>
            <a:spLocks noGrp="1"/>
          </p:cNvSpPr>
          <p:nvPr>
            <p:ph type="body" sz="quarter" idx="3"/>
          </p:nvPr>
        </p:nvSpPr>
        <p:spPr>
          <a:xfrm>
            <a:off x="679768" y="4777958"/>
            <a:ext cx="5438140" cy="3909239"/>
          </a:xfrm>
          <a:prstGeom prst="rect">
            <a:avLst/>
          </a:prstGeom>
        </p:spPr>
        <p:txBody>
          <a:bodyPr vert="horz" lIns="91577" tIns="45789" rIns="91577" bIns="45789"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30091"/>
            <a:ext cx="2945659" cy="498134"/>
          </a:xfrm>
          <a:prstGeom prst="rect">
            <a:avLst/>
          </a:prstGeom>
        </p:spPr>
        <p:txBody>
          <a:bodyPr vert="horz" lIns="91577" tIns="45789" rIns="91577" bIns="45789" rtlCol="0" anchor="b"/>
          <a:lstStyle>
            <a:lvl1pPr algn="l">
              <a:defRPr sz="1200" smtClean="0"/>
            </a:lvl1pPr>
          </a:lstStyle>
          <a:p>
            <a:pPr>
              <a:defRPr/>
            </a:pPr>
            <a:endParaRPr lang="zh-TW" altLang="en-US"/>
          </a:p>
        </p:txBody>
      </p:sp>
      <p:sp>
        <p:nvSpPr>
          <p:cNvPr id="7" name="投影片編號版面配置區 6"/>
          <p:cNvSpPr>
            <a:spLocks noGrp="1"/>
          </p:cNvSpPr>
          <p:nvPr>
            <p:ph type="sldNum" sz="quarter" idx="5"/>
          </p:nvPr>
        </p:nvSpPr>
        <p:spPr>
          <a:xfrm>
            <a:off x="3850444" y="9430091"/>
            <a:ext cx="2945659" cy="498134"/>
          </a:xfrm>
          <a:prstGeom prst="rect">
            <a:avLst/>
          </a:prstGeom>
        </p:spPr>
        <p:txBody>
          <a:bodyPr vert="horz" lIns="91577" tIns="45789" rIns="91577" bIns="45789" rtlCol="0" anchor="b"/>
          <a:lstStyle>
            <a:lvl1pPr algn="r">
              <a:defRPr sz="1200" smtClean="0"/>
            </a:lvl1pPr>
          </a:lstStyle>
          <a:p>
            <a:pPr>
              <a:defRPr/>
            </a:pPr>
            <a:fld id="{96D86CCB-8F76-4AE6-907E-95309338C679}" type="slidenum">
              <a:rPr lang="zh-TW" altLang="en-US"/>
              <a:pPr>
                <a:defRPr/>
              </a:pPr>
              <a:t>‹#›</a:t>
            </a:fld>
            <a:endParaRPr lang="zh-TW" altLang="en-US"/>
          </a:p>
        </p:txBody>
      </p:sp>
    </p:spTree>
    <p:extLst>
      <p:ext uri="{BB962C8B-B14F-4D97-AF65-F5344CB8AC3E}">
        <p14:creationId xmlns:p14="http://schemas.microsoft.com/office/powerpoint/2010/main" val="28603689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標題投影片">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573A64D-D5B2-4D36-A7D9-3633A15BBB29}"/>
              </a:ext>
            </a:extLst>
          </p:cNvPr>
          <p:cNvPicPr>
            <a:picLocks noChangeAspect="1"/>
          </p:cNvPicPr>
          <p:nvPr userDrawn="1"/>
        </p:nvPicPr>
        <p:blipFill>
          <a:blip r:embed="rId2"/>
          <a:stretch>
            <a:fillRect/>
          </a:stretch>
        </p:blipFill>
        <p:spPr>
          <a:xfrm>
            <a:off x="0" y="0"/>
            <a:ext cx="9144000" cy="6857999"/>
          </a:xfrm>
          <a:prstGeom prst="rect">
            <a:avLst/>
          </a:prstGeom>
        </p:spPr>
      </p:pic>
      <p:sp>
        <p:nvSpPr>
          <p:cNvPr id="30741" name="Rectangle 21"/>
          <p:cNvSpPr>
            <a:spLocks noGrp="1" noChangeArrowheads="1"/>
          </p:cNvSpPr>
          <p:nvPr userDrawn="1">
            <p:ph type="ctrTitle" hasCustomPrompt="1"/>
          </p:nvPr>
        </p:nvSpPr>
        <p:spPr>
          <a:xfrm>
            <a:off x="546140" y="2360647"/>
            <a:ext cx="6770872" cy="1219201"/>
          </a:xfrm>
        </p:spPr>
        <p:txBody>
          <a:bodyPr anchor="t" anchorCtr="0"/>
          <a:lstStyle>
            <a:lvl1pPr>
              <a:defRPr sz="4400" b="1">
                <a:solidFill>
                  <a:schemeClr val="tx1"/>
                </a:solidFill>
              </a:defRPr>
            </a:lvl1pPr>
          </a:lstStyle>
          <a:p>
            <a:r>
              <a:rPr lang="zh-TW" altLang="en-US" dirty="0"/>
              <a:t>簡報標題</a:t>
            </a:r>
          </a:p>
        </p:txBody>
      </p:sp>
      <p:sp>
        <p:nvSpPr>
          <p:cNvPr id="30742" name="Rectangle 22"/>
          <p:cNvSpPr>
            <a:spLocks noGrp="1" noChangeArrowheads="1"/>
          </p:cNvSpPr>
          <p:nvPr userDrawn="1">
            <p:ph type="subTitle" idx="1" hasCustomPrompt="1"/>
          </p:nvPr>
        </p:nvSpPr>
        <p:spPr>
          <a:xfrm>
            <a:off x="546141" y="3850927"/>
            <a:ext cx="6770872" cy="755904"/>
          </a:xfrm>
        </p:spPr>
        <p:txBody>
          <a:bodyPr anchor="b" anchorCtr="0"/>
          <a:lstStyle>
            <a:lvl1pPr marL="0" indent="0" eaLnBrk="1" hangingPunct="1">
              <a:lnSpc>
                <a:spcPct val="80000"/>
              </a:lnSpc>
              <a:spcBef>
                <a:spcPct val="0"/>
              </a:spcBef>
              <a:buFontTx/>
              <a:buNone/>
              <a:defRPr sz="2000">
                <a:solidFill>
                  <a:schemeClr val="tx1"/>
                </a:solidFill>
                <a:latin typeface="+mn-ea"/>
                <a:ea typeface="+mn-ea"/>
              </a:defRPr>
            </a:lvl1pPr>
          </a:lstStyle>
          <a:p>
            <a:pPr eaLnBrk="1" hangingPunct="1">
              <a:lnSpc>
                <a:spcPct val="80000"/>
              </a:lnSpc>
              <a:spcBef>
                <a:spcPct val="0"/>
              </a:spcBef>
              <a:buFontTx/>
              <a:buNone/>
            </a:pPr>
            <a:r>
              <a:rPr lang="zh-TW" altLang="en-US" sz="2000" dirty="0"/>
              <a:t>簡報單位 簡報人名稱</a:t>
            </a:r>
            <a:r>
              <a:rPr lang="en-US" altLang="zh-TW" sz="2000" dirty="0"/>
              <a:t> </a:t>
            </a:r>
            <a:r>
              <a:rPr lang="zh-TW" altLang="en-US" sz="2000" dirty="0"/>
              <a:t>職稱</a:t>
            </a:r>
            <a:endParaRPr lang="en-US" altLang="zh-TW" sz="2000" dirty="0"/>
          </a:p>
        </p:txBody>
      </p:sp>
      <p:sp>
        <p:nvSpPr>
          <p:cNvPr id="4" name="投影片編號版面配置區 3"/>
          <p:cNvSpPr>
            <a:spLocks noGrp="1"/>
          </p:cNvSpPr>
          <p:nvPr userDrawn="1">
            <p:ph type="sldNum" sz="quarter" idx="11"/>
          </p:nvPr>
        </p:nvSpPr>
        <p:spPr/>
        <p:txBody>
          <a:bodyPr/>
          <a:lstStyle/>
          <a:p>
            <a:pPr>
              <a:defRPr/>
            </a:pPr>
            <a:fld id="{1A71FFAD-F905-4792-971B-681FA4F61CA8}" type="slidenum">
              <a:rPr lang="en-US" altLang="zh-TW" smtClean="0"/>
              <a:pPr>
                <a:defRPr/>
              </a:pPr>
              <a:t>‹#›</a:t>
            </a:fld>
            <a:endParaRPr lang="en-US" altLang="zh-TW"/>
          </a:p>
        </p:txBody>
      </p:sp>
      <p:sp>
        <p:nvSpPr>
          <p:cNvPr id="9" name="文字版面配置區 8"/>
          <p:cNvSpPr>
            <a:spLocks noGrp="1"/>
          </p:cNvSpPr>
          <p:nvPr userDrawn="1">
            <p:ph type="body" sz="quarter" idx="12" hasCustomPrompt="1"/>
          </p:nvPr>
        </p:nvSpPr>
        <p:spPr>
          <a:xfrm>
            <a:off x="546140" y="4693509"/>
            <a:ext cx="2788603" cy="432303"/>
          </a:xfrm>
        </p:spPr>
        <p:txBody>
          <a:bodyPr/>
          <a:lstStyle>
            <a:lvl1pPr marL="0" indent="0">
              <a:buNone/>
              <a:defRPr sz="1600"/>
            </a:lvl1pPr>
          </a:lstStyle>
          <a:p>
            <a:pPr lvl="0"/>
            <a:r>
              <a:rPr lang="zh-TW" altLang="en-US" dirty="0"/>
              <a:t>簡報日期</a:t>
            </a:r>
          </a:p>
        </p:txBody>
      </p:sp>
    </p:spTree>
    <p:extLst>
      <p:ext uri="{BB962C8B-B14F-4D97-AF65-F5344CB8AC3E}">
        <p14:creationId xmlns:p14="http://schemas.microsoft.com/office/powerpoint/2010/main" val="130258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4" name="標題 7"/>
          <p:cNvSpPr>
            <a:spLocks noGrp="1"/>
          </p:cNvSpPr>
          <p:nvPr>
            <p:ph type="title"/>
          </p:nvPr>
        </p:nvSpPr>
        <p:spPr>
          <a:xfrm>
            <a:off x="450850" y="316992"/>
            <a:ext cx="8369300" cy="889508"/>
          </a:xfrm>
        </p:spPr>
        <p:txBody>
          <a:bodyPr/>
          <a:lstStyle/>
          <a:p>
            <a:r>
              <a:rPr lang="zh-TW" altLang="en-US"/>
              <a:t>按一下以編輯母片標題樣式</a:t>
            </a:r>
          </a:p>
        </p:txBody>
      </p:sp>
    </p:spTree>
    <p:extLst>
      <p:ext uri="{BB962C8B-B14F-4D97-AF65-F5344CB8AC3E}">
        <p14:creationId xmlns:p14="http://schemas.microsoft.com/office/powerpoint/2010/main" val="133372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6" name="投影片編號版面配置區 5"/>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825513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64311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60285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dirty="0"/>
          </a:p>
        </p:txBody>
      </p:sp>
    </p:spTree>
    <p:extLst>
      <p:ext uri="{BB962C8B-B14F-4D97-AF65-F5344CB8AC3E}">
        <p14:creationId xmlns:p14="http://schemas.microsoft.com/office/powerpoint/2010/main" val="3045194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9413" y="313944"/>
            <a:ext cx="2092325" cy="5864352"/>
          </a:xfrm>
        </p:spPr>
        <p:txBody>
          <a:bodyPr vert="eaVert"/>
          <a:lstStyle>
            <a:lvl1pPr algn="ctr">
              <a:defRPr/>
            </a:lvl1pPr>
          </a:lstStyle>
          <a:p>
            <a:r>
              <a:rPr lang="zh-TW" altLang="en-US" dirty="0"/>
              <a:t>按一下以編輯母片標題樣式</a:t>
            </a:r>
          </a:p>
        </p:txBody>
      </p:sp>
      <p:sp>
        <p:nvSpPr>
          <p:cNvPr id="3" name="直排文字版面配置區 2"/>
          <p:cNvSpPr>
            <a:spLocks noGrp="1"/>
          </p:cNvSpPr>
          <p:nvPr>
            <p:ph type="body" orient="vert" idx="1"/>
          </p:nvPr>
        </p:nvSpPr>
        <p:spPr>
          <a:xfrm>
            <a:off x="450850" y="313944"/>
            <a:ext cx="6126163" cy="586435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646546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45FF248E-2EDC-EDE2-9145-D38F66D8E8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1" name="Rectangle 21"/>
          <p:cNvSpPr>
            <a:spLocks noGrp="1" noChangeArrowheads="1"/>
          </p:cNvSpPr>
          <p:nvPr>
            <p:ph type="ctrTitle" hasCustomPrompt="1"/>
          </p:nvPr>
        </p:nvSpPr>
        <p:spPr>
          <a:xfrm>
            <a:off x="863773" y="1407746"/>
            <a:ext cx="6770872" cy="1219201"/>
          </a:xfrm>
        </p:spPr>
        <p:txBody>
          <a:bodyPr anchor="t" anchorCtr="0"/>
          <a:lstStyle>
            <a:lvl1pPr>
              <a:defRPr sz="4400" b="1">
                <a:solidFill>
                  <a:schemeClr val="tx1"/>
                </a:solidFill>
              </a:defRPr>
            </a:lvl1pPr>
          </a:lstStyle>
          <a:p>
            <a:r>
              <a:rPr lang="zh-TW" altLang="en-US" dirty="0"/>
              <a:t>簡報標題</a:t>
            </a:r>
          </a:p>
        </p:txBody>
      </p:sp>
      <p:sp>
        <p:nvSpPr>
          <p:cNvPr id="30742" name="Rectangle 22"/>
          <p:cNvSpPr>
            <a:spLocks noGrp="1" noChangeArrowheads="1"/>
          </p:cNvSpPr>
          <p:nvPr>
            <p:ph type="subTitle" idx="1" hasCustomPrompt="1"/>
          </p:nvPr>
        </p:nvSpPr>
        <p:spPr>
          <a:xfrm>
            <a:off x="863774" y="2898026"/>
            <a:ext cx="6770872" cy="755904"/>
          </a:xfrm>
        </p:spPr>
        <p:txBody>
          <a:bodyPr anchor="b" anchorCtr="0"/>
          <a:lstStyle>
            <a:lvl1pPr marL="0" indent="0" eaLnBrk="1" hangingPunct="1">
              <a:lnSpc>
                <a:spcPct val="80000"/>
              </a:lnSpc>
              <a:spcBef>
                <a:spcPct val="0"/>
              </a:spcBef>
              <a:buFontTx/>
              <a:buNone/>
              <a:defRPr sz="2000">
                <a:solidFill>
                  <a:schemeClr val="tx1"/>
                </a:solidFill>
                <a:latin typeface="+mn-ea"/>
                <a:ea typeface="+mn-ea"/>
              </a:defRPr>
            </a:lvl1pPr>
          </a:lstStyle>
          <a:p>
            <a:pPr eaLnBrk="1" hangingPunct="1">
              <a:lnSpc>
                <a:spcPct val="80000"/>
              </a:lnSpc>
              <a:spcBef>
                <a:spcPct val="0"/>
              </a:spcBef>
              <a:buFontTx/>
              <a:buNone/>
            </a:pPr>
            <a:r>
              <a:rPr lang="zh-TW" altLang="en-US" sz="2000" dirty="0"/>
              <a:t>簡報單位 簡報人名稱</a:t>
            </a:r>
            <a:r>
              <a:rPr lang="en-US" altLang="zh-TW" sz="2000" dirty="0"/>
              <a:t> </a:t>
            </a:r>
            <a:r>
              <a:rPr lang="zh-TW" altLang="en-US" sz="2000" dirty="0"/>
              <a:t>職稱</a:t>
            </a:r>
            <a:endParaRPr lang="en-US" altLang="zh-TW" sz="2000" dirty="0"/>
          </a:p>
        </p:txBody>
      </p:sp>
      <p:sp>
        <p:nvSpPr>
          <p:cNvPr id="4" name="投影片編號版面配置區 3"/>
          <p:cNvSpPr>
            <a:spLocks noGrp="1"/>
          </p:cNvSpPr>
          <p:nvPr>
            <p:ph type="sldNum" sz="quarter" idx="11"/>
          </p:nvPr>
        </p:nvSpPr>
        <p:spPr/>
        <p:txBody>
          <a:bodyPr/>
          <a:lstStyle/>
          <a:p>
            <a:pPr>
              <a:defRPr/>
            </a:pPr>
            <a:fld id="{1A71FFAD-F905-4792-971B-681FA4F61CA8}" type="slidenum">
              <a:rPr lang="en-US" altLang="zh-TW" smtClean="0"/>
              <a:pPr>
                <a:defRPr/>
              </a:pPr>
              <a:t>‹#›</a:t>
            </a:fld>
            <a:endParaRPr lang="en-US" altLang="zh-TW" dirty="0"/>
          </a:p>
        </p:txBody>
      </p:sp>
      <p:sp>
        <p:nvSpPr>
          <p:cNvPr id="9" name="文字版面配置區 8"/>
          <p:cNvSpPr>
            <a:spLocks noGrp="1"/>
          </p:cNvSpPr>
          <p:nvPr>
            <p:ph type="body" sz="quarter" idx="12" hasCustomPrompt="1"/>
          </p:nvPr>
        </p:nvSpPr>
        <p:spPr>
          <a:xfrm>
            <a:off x="863773" y="3740608"/>
            <a:ext cx="2788603" cy="432303"/>
          </a:xfrm>
        </p:spPr>
        <p:txBody>
          <a:bodyPr/>
          <a:lstStyle>
            <a:lvl1pPr marL="0" indent="0">
              <a:buNone/>
              <a:defRPr sz="1600"/>
            </a:lvl1pPr>
          </a:lstStyle>
          <a:p>
            <a:pPr lvl="0"/>
            <a:r>
              <a:rPr lang="zh-TW" altLang="en-US" dirty="0"/>
              <a:t>簡報日期</a:t>
            </a:r>
          </a:p>
        </p:txBody>
      </p:sp>
    </p:spTree>
    <p:extLst>
      <p:ext uri="{BB962C8B-B14F-4D97-AF65-F5344CB8AC3E}">
        <p14:creationId xmlns:p14="http://schemas.microsoft.com/office/powerpoint/2010/main" val="2733254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C9D964C-085B-4FD1-B717-C3F4AB7F669F}"/>
              </a:ext>
            </a:extLst>
          </p:cNvPr>
          <p:cNvPicPr>
            <a:picLocks noChangeAspect="1"/>
          </p:cNvPicPr>
          <p:nvPr userDrawn="1"/>
        </p:nvPicPr>
        <p:blipFill>
          <a:blip r:embed="rId2"/>
          <a:stretch>
            <a:fillRect/>
          </a:stretch>
        </p:blipFill>
        <p:spPr>
          <a:xfrm>
            <a:off x="0" y="0"/>
            <a:ext cx="9144000" cy="6857999"/>
          </a:xfrm>
          <a:prstGeom prst="rect">
            <a:avLst/>
          </a:prstGeom>
        </p:spPr>
      </p:pic>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8" name="標題 7"/>
          <p:cNvSpPr>
            <a:spLocks noGrp="1"/>
          </p:cNvSpPr>
          <p:nvPr>
            <p:ph type="title"/>
          </p:nvPr>
        </p:nvSpPr>
        <p:spPr>
          <a:xfrm>
            <a:off x="156362" y="517862"/>
            <a:ext cx="8369300" cy="889508"/>
          </a:xfrm>
        </p:spPr>
        <p:txBody>
          <a:bodyPr/>
          <a:lstStyle/>
          <a:p>
            <a:r>
              <a:rPr lang="zh-TW" altLang="en-US"/>
              <a:t>按一下以編輯母片標題樣式</a:t>
            </a:r>
          </a:p>
        </p:txBody>
      </p:sp>
      <p:sp>
        <p:nvSpPr>
          <p:cNvPr id="3" name="內容版面配置區 2"/>
          <p:cNvSpPr>
            <a:spLocks noGrp="1"/>
          </p:cNvSpPr>
          <p:nvPr>
            <p:ph idx="1"/>
          </p:nvPr>
        </p:nvSpPr>
        <p:spPr>
          <a:xfrm>
            <a:off x="156362" y="1501581"/>
            <a:ext cx="8364538" cy="4757737"/>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84078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714500"/>
            <a:ext cx="6126480" cy="4483100"/>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a:xfrm>
            <a:off x="1984664" y="597549"/>
            <a:ext cx="6835486" cy="889508"/>
          </a:xfrm>
        </p:spPr>
        <p:txBody>
          <a:bodyPr/>
          <a:lstStyle>
            <a:lvl1pPr>
              <a:defRPr u="sng"/>
            </a:lvl1pPr>
          </a:lstStyle>
          <a:p>
            <a:r>
              <a:rPr lang="zh-TW" altLang="en-US" dirty="0"/>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5" name="圖片版面配置區 2"/>
          <p:cNvSpPr>
            <a:spLocks noGrp="1"/>
          </p:cNvSpPr>
          <p:nvPr>
            <p:ph type="pic" idx="11"/>
          </p:nvPr>
        </p:nvSpPr>
        <p:spPr>
          <a:xfrm>
            <a:off x="6721574" y="1714500"/>
            <a:ext cx="2098576" cy="4483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Tree>
    <p:extLst>
      <p:ext uri="{BB962C8B-B14F-4D97-AF65-F5344CB8AC3E}">
        <p14:creationId xmlns:p14="http://schemas.microsoft.com/office/powerpoint/2010/main" val="261697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39863"/>
            <a:ext cx="8360228" cy="3184388"/>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a:xfrm>
            <a:off x="450849" y="316992"/>
            <a:ext cx="8366579" cy="889508"/>
          </a:xfrm>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6" name="圖片版面配置區 2"/>
          <p:cNvSpPr>
            <a:spLocks noGrp="1"/>
          </p:cNvSpPr>
          <p:nvPr>
            <p:ph type="pic" idx="11"/>
          </p:nvPr>
        </p:nvSpPr>
        <p:spPr>
          <a:xfrm>
            <a:off x="457200" y="4725145"/>
            <a:ext cx="8360228" cy="15841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Tree>
    <p:extLst>
      <p:ext uri="{BB962C8B-B14F-4D97-AF65-F5344CB8AC3E}">
        <p14:creationId xmlns:p14="http://schemas.microsoft.com/office/powerpoint/2010/main" val="427331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9" name="標題 1"/>
          <p:cNvSpPr>
            <a:spLocks noGrp="1"/>
          </p:cNvSpPr>
          <p:nvPr>
            <p:ph type="ctrTitle"/>
          </p:nvPr>
        </p:nvSpPr>
        <p:spPr>
          <a:xfrm>
            <a:off x="685800" y="2564904"/>
            <a:ext cx="7772400" cy="1035546"/>
          </a:xfrm>
        </p:spPr>
        <p:txBody>
          <a:bodyPr anchor="t" anchorCtr="0">
            <a:noAutofit/>
          </a:bodyPr>
          <a:lstStyle>
            <a:lvl1pPr algn="ctr">
              <a:defRPr/>
            </a:lvl1pPr>
          </a:lstStyle>
          <a:p>
            <a:r>
              <a:rPr lang="zh-TW" altLang="en-US" dirty="0"/>
              <a:t>按一下以編輯母片標題樣式</a:t>
            </a:r>
          </a:p>
        </p:txBody>
      </p:sp>
      <p:sp>
        <p:nvSpPr>
          <p:cNvPr id="10"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11" name="投影片編號版面配置區 10"/>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666617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8"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9"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17612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542733"/>
            <a:ext cx="410527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5" y="1542733"/>
            <a:ext cx="4106863"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185454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9" name="投影片編號版面配置區 1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20"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Tree>
    <p:extLst>
      <p:ext uri="{BB962C8B-B14F-4D97-AF65-F5344CB8AC3E}">
        <p14:creationId xmlns:p14="http://schemas.microsoft.com/office/powerpoint/2010/main" val="4200109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343C2D81-424E-8E80-3755-35DAE0F7CC7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 y="0"/>
            <a:ext cx="9143995" cy="6857996"/>
          </a:xfrm>
          <a:prstGeom prst="rect">
            <a:avLst/>
          </a:prstGeom>
        </p:spPr>
      </p:pic>
      <p:sp>
        <p:nvSpPr>
          <p:cNvPr id="1027"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457200" y="1439863"/>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9743" name="Rectangle 47"/>
          <p:cNvSpPr>
            <a:spLocks noGrp="1" noChangeArrowheads="1"/>
          </p:cNvSpPr>
          <p:nvPr>
            <p:ph type="sldNum" sz="quarter" idx="4"/>
          </p:nvPr>
        </p:nvSpPr>
        <p:spPr bwMode="auto">
          <a:xfrm>
            <a:off x="8572500" y="6619875"/>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1200">
                <a:solidFill>
                  <a:schemeClr val="bg1"/>
                </a:solidFill>
                <a:ea typeface="微軟正黑體" panose="020B0604030504040204" pitchFamily="34" charset="-120"/>
              </a:defRPr>
            </a:lvl1pPr>
          </a:lstStyle>
          <a:p>
            <a:pPr>
              <a:defRPr/>
            </a:pPr>
            <a:fld id="{1A71FFAD-F905-4792-971B-681FA4F61CA8}"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918" r:id="rId1"/>
    <p:sldLayoutId id="2147483913" r:id="rId2"/>
    <p:sldLayoutId id="2147483915" r:id="rId3"/>
    <p:sldLayoutId id="2147483916" r:id="rId4"/>
    <p:sldLayoutId id="2147483917" r:id="rId5"/>
    <p:sldLayoutId id="2147483903" r:id="rId6"/>
    <p:sldLayoutId id="2147483904" r:id="rId7"/>
    <p:sldLayoutId id="2147483905" r:id="rId8"/>
    <p:sldLayoutId id="2147483906" r:id="rId9"/>
    <p:sldLayoutId id="2147483908" r:id="rId10"/>
    <p:sldLayoutId id="2147483914" r:id="rId11"/>
    <p:sldLayoutId id="2147483909" r:id="rId12"/>
    <p:sldLayoutId id="2147483910" r:id="rId13"/>
    <p:sldLayoutId id="2147483911" r:id="rId14"/>
    <p:sldLayoutId id="2147483912" r:id="rId15"/>
  </p:sldLayoutIdLst>
  <p:hf hdr="0" ftr="0" dt="0"/>
  <p:txStyles>
    <p:titleStyle>
      <a:lvl1pPr algn="l" rtl="0" eaLnBrk="1" fontAlgn="base" latinLnBrk="1" hangingPunct="1">
        <a:spcBef>
          <a:spcPct val="0"/>
        </a:spcBef>
        <a:spcAft>
          <a:spcPct val="0"/>
        </a:spcAft>
        <a:defRPr kumimoji="1" sz="3600" b="1">
          <a:solidFill>
            <a:schemeClr val="tx1"/>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svg"/><Relationship Id="rId9"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6C915FF9-396D-BAAB-F93E-8C0855B268D8}"/>
              </a:ext>
            </a:extLst>
          </p:cNvPr>
          <p:cNvSpPr>
            <a:spLocks noGrp="1"/>
          </p:cNvSpPr>
          <p:nvPr>
            <p:ph type="ctrTitle"/>
          </p:nvPr>
        </p:nvSpPr>
        <p:spPr/>
        <p:txBody>
          <a:bodyPr/>
          <a:lstStyle/>
          <a:p>
            <a:pPr algn="ctr"/>
            <a:r>
              <a:rPr lang="en-US" altLang="zh-TW" dirty="0">
                <a:latin typeface="+mj-ea"/>
                <a:cs typeface="Arial" panose="020B0604020202020204" pitchFamily="34" charset="0"/>
              </a:rPr>
              <a:t>A</a:t>
            </a:r>
            <a:r>
              <a:rPr lang="en-US" altLang="zh-TW" baseline="30000" dirty="0">
                <a:latin typeface="+mj-ea"/>
                <a:cs typeface="Arial" panose="020B0604020202020204" pitchFamily="34" charset="0"/>
              </a:rPr>
              <a:t>+</a:t>
            </a:r>
            <a:r>
              <a:rPr lang="zh-TW" altLang="en-US" dirty="0">
                <a:latin typeface="+mj-ea"/>
                <a:cs typeface="Arial" panose="020B0604020202020204" pitchFamily="34" charset="0"/>
              </a:rPr>
              <a:t>企業創新研發淬鍊計畫</a:t>
            </a:r>
            <a:br>
              <a:rPr lang="zh-TW" altLang="en-US" dirty="0">
                <a:latin typeface="+mj-ea"/>
                <a:cs typeface="Arial" panose="020B0604020202020204" pitchFamily="34" charset="0"/>
              </a:rPr>
            </a:br>
            <a:r>
              <a:rPr lang="zh-TW" altLang="en-US" dirty="0">
                <a:latin typeface="+mj-ea"/>
                <a:cs typeface="Arial" panose="020B0604020202020204" pitchFamily="34" charset="0"/>
              </a:rPr>
              <a:t>前瞻技術研發計畫</a:t>
            </a:r>
          </a:p>
        </p:txBody>
      </p:sp>
      <p:sp>
        <p:nvSpPr>
          <p:cNvPr id="4" name="投影片編號版面配置區 3">
            <a:extLst>
              <a:ext uri="{FF2B5EF4-FFF2-40B4-BE49-F238E27FC236}">
                <a16:creationId xmlns:a16="http://schemas.microsoft.com/office/drawing/2014/main" id="{AA4609D5-6818-4C9B-42B0-7879368516E9}"/>
              </a:ext>
            </a:extLst>
          </p:cNvPr>
          <p:cNvSpPr>
            <a:spLocks noGrp="1"/>
          </p:cNvSpPr>
          <p:nvPr>
            <p:ph type="sldNum" sz="quarter" idx="11"/>
          </p:nvPr>
        </p:nvSpPr>
        <p:spPr/>
        <p:txBody>
          <a:bodyPr/>
          <a:lstStyle/>
          <a:p>
            <a:pPr>
              <a:defRPr/>
            </a:pPr>
            <a:fld id="{1A71FFAD-F905-4792-971B-681FA4F61CA8}" type="slidenum">
              <a:rPr lang="en-US" altLang="zh-TW" smtClean="0">
                <a:cs typeface="Arial" panose="020B0604020202020204" pitchFamily="34" charset="0"/>
              </a:rPr>
              <a:pPr>
                <a:defRPr/>
              </a:pPr>
              <a:t>1</a:t>
            </a:fld>
            <a:endParaRPr lang="en-US" altLang="zh-TW">
              <a:cs typeface="Arial" panose="020B0604020202020204" pitchFamily="34" charset="0"/>
            </a:endParaRPr>
          </a:p>
        </p:txBody>
      </p:sp>
      <p:sp>
        <p:nvSpPr>
          <p:cNvPr id="8" name="文字版面配置區 7">
            <a:extLst>
              <a:ext uri="{FF2B5EF4-FFF2-40B4-BE49-F238E27FC236}">
                <a16:creationId xmlns:a16="http://schemas.microsoft.com/office/drawing/2014/main" id="{545C3212-77CD-2351-8079-A80315A66201}"/>
              </a:ext>
            </a:extLst>
          </p:cNvPr>
          <p:cNvSpPr>
            <a:spLocks noGrp="1"/>
          </p:cNvSpPr>
          <p:nvPr>
            <p:ph type="body" sz="quarter" idx="12"/>
          </p:nvPr>
        </p:nvSpPr>
        <p:spPr/>
        <p:txBody>
          <a:bodyPr/>
          <a:lstStyle/>
          <a:p>
            <a:pPr algn="ctr"/>
            <a:r>
              <a:rPr lang="zh-TW" altLang="en-US" dirty="0">
                <a:latin typeface="+mj-ea"/>
                <a:ea typeface="+mj-ea"/>
                <a:cs typeface="Arial" panose="020B0604020202020204" pitchFamily="34" charset="0"/>
              </a:rPr>
              <a:t>中華民國</a:t>
            </a:r>
            <a:r>
              <a:rPr lang="en-US" altLang="zh-TW" dirty="0">
                <a:latin typeface="+mj-ea"/>
                <a:ea typeface="+mj-ea"/>
                <a:cs typeface="Arial" panose="020B0604020202020204" pitchFamily="34" charset="0"/>
              </a:rPr>
              <a:t>113</a:t>
            </a:r>
            <a:r>
              <a:rPr lang="zh-TW" altLang="en-US" dirty="0">
                <a:latin typeface="+mj-ea"/>
                <a:ea typeface="+mj-ea"/>
                <a:cs typeface="Arial" panose="020B0604020202020204" pitchFamily="34" charset="0"/>
              </a:rPr>
              <a:t>年</a:t>
            </a:r>
            <a:r>
              <a:rPr lang="en-US" altLang="zh-TW" dirty="0">
                <a:latin typeface="+mj-ea"/>
                <a:ea typeface="+mj-ea"/>
                <a:cs typeface="Arial" panose="020B0604020202020204" pitchFamily="34" charset="0"/>
              </a:rPr>
              <a:t>9</a:t>
            </a:r>
            <a:r>
              <a:rPr lang="zh-TW" altLang="en-US" dirty="0">
                <a:latin typeface="+mj-ea"/>
                <a:ea typeface="+mj-ea"/>
                <a:cs typeface="Arial" panose="020B0604020202020204" pitchFamily="34" charset="0"/>
              </a:rPr>
              <a:t>月</a:t>
            </a:r>
          </a:p>
        </p:txBody>
      </p:sp>
    </p:spTree>
    <p:extLst>
      <p:ext uri="{BB962C8B-B14F-4D97-AF65-F5344CB8AC3E}">
        <p14:creationId xmlns:p14="http://schemas.microsoft.com/office/powerpoint/2010/main" val="1494884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10</a:t>
            </a:fld>
            <a:endParaRPr lang="en-US" altLang="zh-TW" dirty="0">
              <a:solidFill>
                <a:schemeClr val="bg1"/>
              </a:solidFill>
              <a:ea typeface="微軟正黑體" panose="020B0604030504040204" pitchFamily="34" charset="-120"/>
            </a:endParaRPr>
          </a:p>
        </p:txBody>
      </p:sp>
      <p:sp>
        <p:nvSpPr>
          <p:cNvPr id="2" name="標題 2">
            <a:extLst>
              <a:ext uri="{FF2B5EF4-FFF2-40B4-BE49-F238E27FC236}">
                <a16:creationId xmlns:a16="http://schemas.microsoft.com/office/drawing/2014/main" id="{3B98435B-FEFC-452B-45C4-B0C80C36AF37}"/>
              </a:ext>
            </a:extLst>
          </p:cNvPr>
          <p:cNvSpPr>
            <a:spLocks noGrp="1"/>
          </p:cNvSpPr>
          <p:nvPr>
            <p:ph type="title"/>
          </p:nvPr>
        </p:nvSpPr>
        <p:spPr>
          <a:xfrm>
            <a:off x="3020030" y="563047"/>
            <a:ext cx="2321814"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審查流程</a:t>
            </a:r>
          </a:p>
        </p:txBody>
      </p:sp>
      <p:pic>
        <p:nvPicPr>
          <p:cNvPr id="3" name="圖片 2">
            <a:extLst>
              <a:ext uri="{FF2B5EF4-FFF2-40B4-BE49-F238E27FC236}">
                <a16:creationId xmlns:a16="http://schemas.microsoft.com/office/drawing/2014/main" id="{6EDBACC9-2E7E-D532-6840-3D3FD6B97BD5}"/>
              </a:ext>
            </a:extLst>
          </p:cNvPr>
          <p:cNvPicPr>
            <a:picLocks noChangeAspect="1"/>
          </p:cNvPicPr>
          <p:nvPr/>
        </p:nvPicPr>
        <p:blipFill>
          <a:blip r:embed="rId2"/>
          <a:stretch>
            <a:fillRect/>
          </a:stretch>
        </p:blipFill>
        <p:spPr>
          <a:xfrm>
            <a:off x="2127895" y="562096"/>
            <a:ext cx="749873" cy="682811"/>
          </a:xfrm>
          <a:prstGeom prst="rect">
            <a:avLst/>
          </a:prstGeom>
        </p:spPr>
      </p:pic>
      <p:grpSp>
        <p:nvGrpSpPr>
          <p:cNvPr id="4" name="群組 3">
            <a:extLst>
              <a:ext uri="{FF2B5EF4-FFF2-40B4-BE49-F238E27FC236}">
                <a16:creationId xmlns:a16="http://schemas.microsoft.com/office/drawing/2014/main" id="{1591642E-D82C-799E-62B6-E9DC8949297F}"/>
              </a:ext>
            </a:extLst>
          </p:cNvPr>
          <p:cNvGrpSpPr/>
          <p:nvPr/>
        </p:nvGrpSpPr>
        <p:grpSpPr>
          <a:xfrm>
            <a:off x="1958152" y="1792684"/>
            <a:ext cx="4166525" cy="4161814"/>
            <a:chOff x="1987180" y="1792684"/>
            <a:chExt cx="4166525" cy="4161814"/>
          </a:xfrm>
        </p:grpSpPr>
        <p:sp>
          <p:nvSpPr>
            <p:cNvPr id="5" name="文字方塊 4">
              <a:extLst>
                <a:ext uri="{FF2B5EF4-FFF2-40B4-BE49-F238E27FC236}">
                  <a16:creationId xmlns:a16="http://schemas.microsoft.com/office/drawing/2014/main" id="{95D871A5-BDAF-5A62-169E-AA34E5FBA234}"/>
                </a:ext>
              </a:extLst>
            </p:cNvPr>
            <p:cNvSpPr txBox="1"/>
            <p:nvPr/>
          </p:nvSpPr>
          <p:spPr>
            <a:xfrm>
              <a:off x="1987180" y="2350313"/>
              <a:ext cx="4166525" cy="687368"/>
            </a:xfrm>
            <a:prstGeom prst="rect">
              <a:avLst/>
            </a:prstGeom>
            <a:noFill/>
          </p:spPr>
          <p:txBody>
            <a:bodyPr wrap="square" rtlCol="0">
              <a:spAutoFit/>
            </a:bodyPr>
            <a:lstStyle/>
            <a:p>
              <a:pPr marL="285750" indent="-285750" eaLnBrk="1" hangingPunct="1">
                <a:spcBef>
                  <a:spcPts val="800"/>
                </a:spcBef>
                <a:buFont typeface="Arial" panose="020B0604020202020204" pitchFamily="34" charset="0"/>
                <a:buChar char="•"/>
              </a:pPr>
              <a:r>
                <a:rPr lang="zh-TW" altLang="en-US" sz="1600" dirty="0">
                  <a:ea typeface="微軟正黑體" panose="020B0604030504040204" pitchFamily="34" charset="-120"/>
                  <a:cs typeface="Arial" panose="020B0604020202020204" pitchFamily="34" charset="0"/>
                </a:rPr>
                <a:t>審查各項申請資格及核對各項應備資料。</a:t>
              </a:r>
            </a:p>
            <a:p>
              <a:pPr marL="285750" indent="-285750">
                <a:spcBef>
                  <a:spcPts val="800"/>
                </a:spcBef>
                <a:buFont typeface="Arial" panose="020B0604020202020204" pitchFamily="34" charset="0"/>
                <a:buChar char="•"/>
              </a:pPr>
              <a:r>
                <a:rPr lang="zh-TW" altLang="en-US" sz="1600" dirty="0">
                  <a:ea typeface="微軟正黑體" panose="020B0604030504040204" pitchFamily="34" charset="-120"/>
                  <a:cs typeface="Arial" panose="020B0604020202020204" pitchFamily="34" charset="0"/>
                </a:rPr>
                <a:t>審查申請計畫是否符合計畫性質。 </a:t>
              </a:r>
              <a:r>
                <a:rPr lang="zh-TW" altLang="en-US" sz="1600" b="0" i="0" u="none" strike="noStrike" baseline="0" dirty="0">
                  <a:ea typeface="微軟正黑體" panose="020B0604030504040204" pitchFamily="34" charset="-120"/>
                  <a:cs typeface="Arial" panose="020B0604020202020204" pitchFamily="34" charset="0"/>
                </a:rPr>
                <a:t>	</a:t>
              </a:r>
            </a:p>
          </p:txBody>
        </p:sp>
        <p:sp>
          <p:nvSpPr>
            <p:cNvPr id="6" name="文字方塊 5">
              <a:extLst>
                <a:ext uri="{FF2B5EF4-FFF2-40B4-BE49-F238E27FC236}">
                  <a16:creationId xmlns:a16="http://schemas.microsoft.com/office/drawing/2014/main" id="{100B6C1E-F97B-5BDF-1351-C2F24939D5E9}"/>
                </a:ext>
              </a:extLst>
            </p:cNvPr>
            <p:cNvSpPr txBox="1"/>
            <p:nvPr/>
          </p:nvSpPr>
          <p:spPr>
            <a:xfrm>
              <a:off x="2296813" y="3107292"/>
              <a:ext cx="3452115" cy="1515800"/>
            </a:xfrm>
            <a:prstGeom prst="rect">
              <a:avLst/>
            </a:prstGeom>
            <a:noFill/>
          </p:spPr>
          <p:txBody>
            <a:bodyPr wrap="square" rtlCol="0">
              <a:spAutoFit/>
            </a:bodyPr>
            <a:lstStyle/>
            <a:p>
              <a:pPr marL="171450" indent="-171450" algn="just" eaLnBrk="0" fontAlgn="base" latinLnBrk="1" hangingPunct="0">
                <a:buFont typeface="Arial" panose="020B0604020202020204" pitchFamily="34" charset="0"/>
                <a:buChar char="•"/>
                <a:defRPr/>
              </a:pPr>
              <a:r>
                <a:rPr lang="zh-TW" altLang="en-US" sz="1600" dirty="0">
                  <a:ea typeface="微軟正黑體" panose="020B0604030504040204" pitchFamily="34" charset="-120"/>
                  <a:cs typeface="Arial" panose="020B0604020202020204" pitchFamily="34" charset="0"/>
                </a:rPr>
                <a:t>技術審查，分</a:t>
              </a:r>
              <a:r>
                <a:rPr lang="en-US" altLang="zh-TW" sz="1600" dirty="0">
                  <a:ea typeface="微軟正黑體" panose="020B0604030504040204" pitchFamily="34" charset="-120"/>
                  <a:cs typeface="Arial" panose="020B0604020202020204" pitchFamily="34" charset="0"/>
                </a:rPr>
                <a:t>2</a:t>
              </a:r>
              <a:r>
                <a:rPr lang="zh-TW" altLang="en-US" sz="1600" dirty="0">
                  <a:ea typeface="微軟正黑體" panose="020B0604030504040204" pitchFamily="34" charset="-120"/>
                  <a:cs typeface="Arial" panose="020B0604020202020204" pitchFamily="34" charset="0"/>
                </a:rPr>
                <a:t>階段審查</a:t>
              </a:r>
              <a:endParaRPr lang="en-US" altLang="zh-TW" sz="1600" dirty="0">
                <a:ea typeface="微軟正黑體" panose="020B0604030504040204" pitchFamily="34" charset="-120"/>
                <a:cs typeface="Arial" panose="020B0604020202020204" pitchFamily="34" charset="0"/>
              </a:endParaRPr>
            </a:p>
            <a:p>
              <a:pPr marL="174625" algn="just" eaLnBrk="0" fontAlgn="base" latinLnBrk="1" hangingPunct="0">
                <a:defRPr/>
              </a:pPr>
              <a:r>
                <a:rPr lang="en-US" altLang="zh-TW" sz="1600" dirty="0">
                  <a:solidFill>
                    <a:schemeClr val="bg1">
                      <a:lumMod val="50000"/>
                    </a:schemeClr>
                  </a:solidFill>
                  <a:ea typeface="微軟正黑體" panose="020B0604030504040204" pitchFamily="34" charset="-120"/>
                  <a:cs typeface="Arial" panose="020B0604020202020204" pitchFamily="34" charset="0"/>
                </a:rPr>
                <a:t>(</a:t>
              </a:r>
              <a:r>
                <a:rPr lang="zh-TW" altLang="en-US" sz="1600" dirty="0">
                  <a:solidFill>
                    <a:schemeClr val="bg1">
                      <a:lumMod val="50000"/>
                    </a:schemeClr>
                  </a:solidFill>
                  <a:ea typeface="微軟正黑體" panose="020B0604030504040204" pitchFamily="34" charset="-120"/>
                  <a:cs typeface="Arial" panose="020B0604020202020204" pitchFamily="34" charset="0"/>
                </a:rPr>
                <a:t>申請單位</a:t>
              </a:r>
              <a:r>
                <a:rPr lang="zh-TW" altLang="en-US" sz="1600" b="0" i="0" u="none" strike="noStrike" baseline="0" dirty="0">
                  <a:solidFill>
                    <a:schemeClr val="bg1">
                      <a:lumMod val="50000"/>
                    </a:schemeClr>
                  </a:solidFill>
                  <a:ea typeface="微軟正黑體" panose="020B0604030504040204" pitchFamily="34" charset="-120"/>
                  <a:cs typeface="Arial" panose="020B0604020202020204" pitchFamily="34" charset="0"/>
                </a:rPr>
                <a:t>須出席簡報</a:t>
              </a:r>
              <a:r>
                <a:rPr lang="en-US" altLang="zh-TW" sz="1600" b="0" i="0" u="none" strike="noStrike" baseline="0" dirty="0">
                  <a:solidFill>
                    <a:schemeClr val="bg1">
                      <a:lumMod val="50000"/>
                    </a:schemeClr>
                  </a:solidFill>
                  <a:ea typeface="微軟正黑體" panose="020B0604030504040204" pitchFamily="34" charset="-120"/>
                  <a:cs typeface="Arial" panose="020B0604020202020204" pitchFamily="34" charset="0"/>
                </a:rPr>
                <a:t>)</a:t>
              </a:r>
              <a:endParaRPr lang="en-US" altLang="zh-TW" sz="1600" dirty="0">
                <a:solidFill>
                  <a:schemeClr val="bg1">
                    <a:lumMod val="50000"/>
                  </a:schemeClr>
                </a:solidFill>
                <a:ea typeface="微軟正黑體" panose="020B0604030504040204" pitchFamily="34" charset="-120"/>
                <a:cs typeface="Arial" panose="020B0604020202020204" pitchFamily="34" charset="0"/>
              </a:endParaRPr>
            </a:p>
            <a:p>
              <a:pPr algn="just" eaLnBrk="0" fontAlgn="base" latinLnBrk="1" hangingPunct="0">
                <a:spcBef>
                  <a:spcPts val="300"/>
                </a:spcBef>
                <a:defRPr/>
              </a:pPr>
              <a:r>
                <a:rPr lang="zh-TW" altLang="en-US" sz="1600" dirty="0">
                  <a:ea typeface="微軟正黑體" panose="020B0604030504040204" pitchFamily="34" charset="-120"/>
                  <a:cs typeface="Arial" panose="020B0604020202020204" pitchFamily="34" charset="0"/>
                </a:rPr>
                <a:t>    </a:t>
              </a:r>
              <a:r>
                <a:rPr lang="en-US" altLang="zh-TW" sz="1600" dirty="0">
                  <a:ea typeface="微軟正黑體" panose="020B0604030504040204" pitchFamily="34" charset="-120"/>
                  <a:cs typeface="Arial" panose="020B0604020202020204" pitchFamily="34" charset="0"/>
                </a:rPr>
                <a:t>1.</a:t>
              </a:r>
              <a:r>
                <a:rPr lang="zh-TW" altLang="en-US" sz="1600" dirty="0">
                  <a:ea typeface="微軟正黑體" panose="020B0604030504040204" pitchFamily="34" charset="-120"/>
                  <a:cs typeface="Arial" panose="020B0604020202020204" pitchFamily="34" charset="0"/>
                </a:rPr>
                <a:t>構想審查，通過後繳交計畫書</a:t>
              </a:r>
              <a:endParaRPr lang="en-US" altLang="zh-TW" sz="1600" dirty="0">
                <a:ea typeface="微軟正黑體" panose="020B0604030504040204" pitchFamily="34" charset="-120"/>
                <a:cs typeface="Arial" panose="020B0604020202020204" pitchFamily="34" charset="0"/>
              </a:endParaRPr>
            </a:p>
            <a:p>
              <a:pPr algn="just" eaLnBrk="0" fontAlgn="base" latinLnBrk="1" hangingPunct="0">
                <a:defRPr/>
              </a:pPr>
              <a:r>
                <a:rPr lang="en-US" altLang="zh-TW" sz="1600" dirty="0">
                  <a:ea typeface="微軟正黑體" panose="020B0604030504040204" pitchFamily="34" charset="-120"/>
                  <a:cs typeface="Arial" panose="020B0604020202020204" pitchFamily="34" charset="0"/>
                </a:rPr>
                <a:t>    2.</a:t>
              </a:r>
              <a:r>
                <a:rPr lang="zh-TW" altLang="en-US" sz="1600" dirty="0">
                  <a:ea typeface="微軟正黑體" panose="020B0604030504040204" pitchFamily="34" charset="-120"/>
                  <a:cs typeface="Arial" panose="020B0604020202020204" pitchFamily="34" charset="0"/>
                </a:rPr>
                <a:t>實質審查</a:t>
              </a:r>
              <a:endParaRPr lang="en-US" altLang="zh-TW" sz="1600" dirty="0">
                <a:ea typeface="微軟正黑體" panose="020B0604030504040204" pitchFamily="34" charset="-120"/>
                <a:cs typeface="Arial" panose="020B0604020202020204" pitchFamily="34" charset="0"/>
              </a:endParaRPr>
            </a:p>
            <a:p>
              <a:pPr marL="171450" indent="-171450" algn="just" eaLnBrk="0" fontAlgn="base" latinLnBrk="1" hangingPunct="0">
                <a:spcBef>
                  <a:spcPts val="800"/>
                </a:spcBef>
                <a:buFont typeface="Arial" panose="020B0604020202020204" pitchFamily="34" charset="0"/>
                <a:buChar char="•"/>
                <a:defRPr/>
              </a:pPr>
              <a:r>
                <a:rPr lang="zh-TW" altLang="en-US" sz="1600" dirty="0">
                  <a:ea typeface="微軟正黑體" panose="020B0604030504040204" pitchFamily="34" charset="-120"/>
                  <a:cs typeface="Arial" panose="020B0604020202020204" pitchFamily="34" charset="0"/>
                </a:rPr>
                <a:t>財務審查</a:t>
              </a:r>
              <a:endParaRPr lang="en-US" altLang="zh-TW" sz="1600" dirty="0">
                <a:ea typeface="微軟正黑體" panose="020B0604030504040204" pitchFamily="34" charset="-120"/>
                <a:cs typeface="Arial" panose="020B0604020202020204" pitchFamily="34" charset="0"/>
              </a:endParaRPr>
            </a:p>
          </p:txBody>
        </p:sp>
        <p:sp>
          <p:nvSpPr>
            <p:cNvPr id="7" name="文字方塊 6">
              <a:extLst>
                <a:ext uri="{FF2B5EF4-FFF2-40B4-BE49-F238E27FC236}">
                  <a16:creationId xmlns:a16="http://schemas.microsoft.com/office/drawing/2014/main" id="{6424A5FF-E13E-E252-5A67-7D3BD5FA84AD}"/>
                </a:ext>
              </a:extLst>
            </p:cNvPr>
            <p:cNvSpPr txBox="1"/>
            <p:nvPr/>
          </p:nvSpPr>
          <p:spPr>
            <a:xfrm>
              <a:off x="2257951" y="4775518"/>
              <a:ext cx="3452115" cy="584775"/>
            </a:xfrm>
            <a:prstGeom prst="rect">
              <a:avLst/>
            </a:prstGeom>
            <a:noFill/>
          </p:spPr>
          <p:txBody>
            <a:bodyPr wrap="square">
              <a:spAutoFit/>
            </a:bodyPr>
            <a:lstStyle/>
            <a:p>
              <a:pPr marL="285750" indent="-285750">
                <a:buFont typeface="Arial" panose="020B0604020202020204" pitchFamily="34" charset="0"/>
                <a:buChar char="•"/>
              </a:pPr>
              <a:r>
                <a:rPr lang="zh-TW" altLang="en-US" sz="1600" b="0" i="0" u="none" strike="noStrike" baseline="0" dirty="0">
                  <a:ea typeface="微軟正黑體" panose="020B0604030504040204" pitchFamily="34" charset="-120"/>
                  <a:cs typeface="Arial" panose="020B0604020202020204" pitchFamily="34" charset="0"/>
                </a:rPr>
                <a:t>由本部核定補助款金額及比例</a:t>
              </a:r>
              <a:endParaRPr lang="en-US" altLang="zh-TW" sz="1600" b="0" i="0" u="none" strike="noStrike" baseline="0" dirty="0">
                <a:ea typeface="微軟正黑體" panose="020B0604030504040204" pitchFamily="34" charset="-120"/>
                <a:cs typeface="Arial" panose="020B0604020202020204" pitchFamily="34" charset="0"/>
              </a:endParaRPr>
            </a:p>
            <a:p>
              <a:r>
                <a:rPr lang="en-US" altLang="zh-TW" sz="1600" dirty="0">
                  <a:solidFill>
                    <a:schemeClr val="bg1">
                      <a:lumMod val="50000"/>
                    </a:schemeClr>
                  </a:solidFill>
                  <a:ea typeface="微軟正黑體" panose="020B0604030504040204" pitchFamily="34" charset="-120"/>
                  <a:cs typeface="Arial" panose="020B0604020202020204" pitchFamily="34" charset="0"/>
                </a:rPr>
                <a:t>     (</a:t>
              </a:r>
              <a:r>
                <a:rPr lang="zh-TW" altLang="en-US" sz="1600" b="0" i="0" u="none" strike="noStrike" baseline="0" dirty="0">
                  <a:solidFill>
                    <a:schemeClr val="bg1">
                      <a:lumMod val="50000"/>
                    </a:schemeClr>
                  </a:solidFill>
                  <a:ea typeface="微軟正黑體" panose="020B0604030504040204" pitchFamily="34" charset="-120"/>
                  <a:cs typeface="Arial" panose="020B0604020202020204" pitchFamily="34" charset="0"/>
                </a:rPr>
                <a:t>申請單位須到部簡報</a:t>
              </a:r>
              <a:r>
                <a:rPr lang="en-US" altLang="zh-TW" sz="1600" b="0" i="0" u="none" strike="noStrike" baseline="0" dirty="0">
                  <a:solidFill>
                    <a:schemeClr val="bg1">
                      <a:lumMod val="50000"/>
                    </a:schemeClr>
                  </a:solidFill>
                  <a:ea typeface="微軟正黑體" panose="020B0604030504040204" pitchFamily="34" charset="-120"/>
                  <a:cs typeface="Arial" panose="020B0604020202020204" pitchFamily="34" charset="0"/>
                </a:rPr>
                <a:t>) </a:t>
              </a:r>
              <a:r>
                <a:rPr lang="zh-TW" altLang="en-US" sz="1600" b="0" i="0" u="none" strike="noStrike" baseline="0" dirty="0">
                  <a:ea typeface="微軟正黑體" panose="020B0604030504040204" pitchFamily="34" charset="-120"/>
                  <a:cs typeface="Arial" panose="020B0604020202020204" pitchFamily="34" charset="0"/>
                </a:rPr>
                <a:t> 	</a:t>
              </a:r>
            </a:p>
          </p:txBody>
        </p:sp>
        <p:sp>
          <p:nvSpPr>
            <p:cNvPr id="8" name="文字方塊 7">
              <a:extLst>
                <a:ext uri="{FF2B5EF4-FFF2-40B4-BE49-F238E27FC236}">
                  <a16:creationId xmlns:a16="http://schemas.microsoft.com/office/drawing/2014/main" id="{0EA58D01-FE51-C09B-CD32-4D0480D7ABFF}"/>
                </a:ext>
              </a:extLst>
            </p:cNvPr>
            <p:cNvSpPr txBox="1"/>
            <p:nvPr/>
          </p:nvSpPr>
          <p:spPr>
            <a:xfrm>
              <a:off x="2307877" y="5615944"/>
              <a:ext cx="3570266" cy="338554"/>
            </a:xfrm>
            <a:prstGeom prst="rect">
              <a:avLst/>
            </a:prstGeom>
            <a:noFill/>
          </p:spPr>
          <p:txBody>
            <a:bodyPr wrap="square">
              <a:spAutoFit/>
            </a:bodyPr>
            <a:lstStyle/>
            <a:p>
              <a:pPr marL="180975" indent="-180975">
                <a:spcBef>
                  <a:spcPts val="600"/>
                </a:spcBef>
                <a:buFont typeface="Arial" panose="020B0604020202020204" pitchFamily="34" charset="0"/>
                <a:buChar char="•"/>
              </a:pPr>
              <a:r>
                <a:rPr lang="zh-TW" altLang="en-US" sz="1600" dirty="0">
                  <a:ea typeface="微軟正黑體" panose="020B0604030504040204" pitchFamily="34" charset="-120"/>
                  <a:cs typeface="Arial" panose="020B0604020202020204" pitchFamily="34" charset="0"/>
                </a:rPr>
                <a:t>於補助核准函所定期間辦理簽約。</a:t>
              </a:r>
            </a:p>
          </p:txBody>
        </p:sp>
        <p:sp>
          <p:nvSpPr>
            <p:cNvPr id="9" name="文字方塊 8">
              <a:extLst>
                <a:ext uri="{FF2B5EF4-FFF2-40B4-BE49-F238E27FC236}">
                  <a16:creationId xmlns:a16="http://schemas.microsoft.com/office/drawing/2014/main" id="{9512D34E-95DB-A8FD-99ED-3BC6D8BF2262}"/>
                </a:ext>
              </a:extLst>
            </p:cNvPr>
            <p:cNvSpPr txBox="1"/>
            <p:nvPr/>
          </p:nvSpPr>
          <p:spPr>
            <a:xfrm>
              <a:off x="2319516" y="1792684"/>
              <a:ext cx="2582976" cy="338554"/>
            </a:xfrm>
            <a:prstGeom prst="rect">
              <a:avLst/>
            </a:prstGeom>
            <a:noFill/>
          </p:spPr>
          <p:txBody>
            <a:bodyPr wrap="square">
              <a:spAutoFit/>
            </a:bodyPr>
            <a:lstStyle/>
            <a:p>
              <a:pPr marL="285750" indent="-285750" eaLnBrk="1" hangingPunct="1">
                <a:spcBef>
                  <a:spcPct val="0"/>
                </a:spcBef>
                <a:buFont typeface="Arial" panose="020B0604020202020204" pitchFamily="34" charset="0"/>
                <a:buChar char="•"/>
              </a:pPr>
              <a:r>
                <a:rPr lang="zh-TW" altLang="en-US" sz="1600" dirty="0">
                  <a:ea typeface="微軟正黑體" panose="020B0604030504040204" pitchFamily="34" charset="-120"/>
                  <a:cs typeface="Arial" panose="020B0604020202020204" pitchFamily="34" charset="0"/>
                </a:rPr>
                <a:t>提送申請資料。</a:t>
              </a:r>
              <a:endParaRPr lang="en-US" altLang="zh-TW" sz="1600" dirty="0">
                <a:ea typeface="微軟正黑體" panose="020B0604030504040204" pitchFamily="34" charset="-120"/>
                <a:cs typeface="Arial" panose="020B0604020202020204" pitchFamily="34" charset="0"/>
              </a:endParaRPr>
            </a:p>
          </p:txBody>
        </p:sp>
      </p:grpSp>
      <p:sp>
        <p:nvSpPr>
          <p:cNvPr id="10" name="矩形 9">
            <a:extLst>
              <a:ext uri="{FF2B5EF4-FFF2-40B4-BE49-F238E27FC236}">
                <a16:creationId xmlns:a16="http://schemas.microsoft.com/office/drawing/2014/main" id="{1B4078DC-6F2B-9B30-079C-8770431C5873}"/>
              </a:ext>
            </a:extLst>
          </p:cNvPr>
          <p:cNvSpPr/>
          <p:nvPr/>
        </p:nvSpPr>
        <p:spPr>
          <a:xfrm>
            <a:off x="6101039" y="2150325"/>
            <a:ext cx="2860327" cy="3634896"/>
          </a:xfrm>
          <a:prstGeom prst="rect">
            <a:avLst/>
          </a:prstGeom>
          <a:solidFill>
            <a:srgbClr val="6DA9CD"/>
          </a:solidFill>
          <a:ln>
            <a:no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spcBef>
                <a:spcPts val="600"/>
              </a:spcBef>
              <a:spcAft>
                <a:spcPts val="1200"/>
              </a:spcAft>
            </a:pPr>
            <a:r>
              <a:rPr lang="zh-TW" altLang="en-US" sz="1600" b="1" u="sng" dirty="0">
                <a:solidFill>
                  <a:schemeClr val="bg1"/>
                </a:solidFill>
                <a:latin typeface="Arial" panose="020B0604020202020204" pitchFamily="34" charset="0"/>
                <a:ea typeface="微軟正黑體" panose="020B0604030504040204" pitchFamily="34" charset="-120"/>
                <a:cs typeface="Arial" panose="020B0604020202020204" pitchFamily="34" charset="0"/>
              </a:rPr>
              <a:t>審查重點：</a:t>
            </a:r>
            <a:endParaRPr lang="en-US" altLang="zh-TW" sz="1600" b="1" u="sng"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申請公司研發實績</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a:spcAft>
                <a:spcPts val="300"/>
              </a:spcAft>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與主持人適任性</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國內外競爭分析</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計畫創新性、關鍵性</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a:spcAft>
                <a:spcPts val="300"/>
              </a:spcAft>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與可行性</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預期效益</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風險評估</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聯合申請單位分工說明</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經費編列合理性</a:t>
            </a:r>
          </a:p>
        </p:txBody>
      </p:sp>
      <p:grpSp>
        <p:nvGrpSpPr>
          <p:cNvPr id="11" name="群組 10">
            <a:extLst>
              <a:ext uri="{FF2B5EF4-FFF2-40B4-BE49-F238E27FC236}">
                <a16:creationId xmlns:a16="http://schemas.microsoft.com/office/drawing/2014/main" id="{842951FE-84EE-BF2A-0F4C-FE68F3A7F07C}"/>
              </a:ext>
            </a:extLst>
          </p:cNvPr>
          <p:cNvGrpSpPr/>
          <p:nvPr/>
        </p:nvGrpSpPr>
        <p:grpSpPr>
          <a:xfrm>
            <a:off x="6110163" y="1748399"/>
            <a:ext cx="2738484" cy="307777"/>
            <a:chOff x="5921685" y="1630634"/>
            <a:chExt cx="2738484" cy="307777"/>
          </a:xfrm>
        </p:grpSpPr>
        <p:sp>
          <p:nvSpPr>
            <p:cNvPr id="12" name="橢圓 11">
              <a:extLst>
                <a:ext uri="{FF2B5EF4-FFF2-40B4-BE49-F238E27FC236}">
                  <a16:creationId xmlns:a16="http://schemas.microsoft.com/office/drawing/2014/main" id="{3276898D-6EE7-A0E7-7CE0-5A41EBCE556A}"/>
                </a:ext>
              </a:extLst>
            </p:cNvPr>
            <p:cNvSpPr/>
            <p:nvPr/>
          </p:nvSpPr>
          <p:spPr>
            <a:xfrm>
              <a:off x="7471776" y="1630634"/>
              <a:ext cx="292465" cy="292465"/>
            </a:xfrm>
            <a:prstGeom prst="ellipse">
              <a:avLst/>
            </a:prstGeom>
            <a:solidFill>
              <a:srgbClr val="17B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ea typeface="微軟正黑體" panose="020B0604030504040204" pitchFamily="34" charset="-120"/>
                <a:cs typeface="Arial" panose="020B0604020202020204" pitchFamily="34" charset="0"/>
              </a:endParaRPr>
            </a:p>
          </p:txBody>
        </p:sp>
        <p:sp>
          <p:nvSpPr>
            <p:cNvPr id="13" name="橢圓 12">
              <a:extLst>
                <a:ext uri="{FF2B5EF4-FFF2-40B4-BE49-F238E27FC236}">
                  <a16:creationId xmlns:a16="http://schemas.microsoft.com/office/drawing/2014/main" id="{F41C294E-A6AF-F141-83B8-F47EC3EE8241}"/>
                </a:ext>
              </a:extLst>
            </p:cNvPr>
            <p:cNvSpPr/>
            <p:nvPr/>
          </p:nvSpPr>
          <p:spPr>
            <a:xfrm>
              <a:off x="5921685" y="1630634"/>
              <a:ext cx="292465" cy="292465"/>
            </a:xfrm>
            <a:prstGeom prst="ellipse">
              <a:avLst/>
            </a:prstGeom>
            <a:solidFill>
              <a:srgbClr val="989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ea typeface="微軟正黑體" panose="020B0604030504040204" pitchFamily="34" charset="-120"/>
                <a:cs typeface="Arial" panose="020B0604020202020204" pitchFamily="34" charset="0"/>
              </a:endParaRPr>
            </a:p>
          </p:txBody>
        </p:sp>
        <p:sp>
          <p:nvSpPr>
            <p:cNvPr id="14" name="文字方塊 13">
              <a:extLst>
                <a:ext uri="{FF2B5EF4-FFF2-40B4-BE49-F238E27FC236}">
                  <a16:creationId xmlns:a16="http://schemas.microsoft.com/office/drawing/2014/main" id="{391A56E8-D09B-A9B4-7021-A804EF5C40CA}"/>
                </a:ext>
              </a:extLst>
            </p:cNvPr>
            <p:cNvSpPr txBox="1"/>
            <p:nvPr/>
          </p:nvSpPr>
          <p:spPr>
            <a:xfrm>
              <a:off x="6197247" y="1630634"/>
              <a:ext cx="723275" cy="307777"/>
            </a:xfrm>
            <a:prstGeom prst="rect">
              <a:avLst/>
            </a:prstGeom>
            <a:noFill/>
          </p:spPr>
          <p:txBody>
            <a:bodyPr wrap="none" rtlCol="0">
              <a:spAutoFit/>
            </a:bodyPr>
            <a:lstStyle/>
            <a:p>
              <a:r>
                <a:rPr lang="zh-TW" altLang="en-US" sz="1400" dirty="0">
                  <a:ea typeface="微軟正黑體" panose="020B0604030504040204" pitchFamily="34" charset="-120"/>
                  <a:cs typeface="Arial" panose="020B0604020202020204" pitchFamily="34" charset="0"/>
                </a:rPr>
                <a:t>經濟部</a:t>
              </a:r>
            </a:p>
          </p:txBody>
        </p:sp>
        <p:sp>
          <p:nvSpPr>
            <p:cNvPr id="15" name="文字方塊 14">
              <a:extLst>
                <a:ext uri="{FF2B5EF4-FFF2-40B4-BE49-F238E27FC236}">
                  <a16:creationId xmlns:a16="http://schemas.microsoft.com/office/drawing/2014/main" id="{A6F214D7-12A6-B70F-3CD0-93226D3BEE82}"/>
                </a:ext>
              </a:extLst>
            </p:cNvPr>
            <p:cNvSpPr txBox="1"/>
            <p:nvPr/>
          </p:nvSpPr>
          <p:spPr>
            <a:xfrm>
              <a:off x="7757358" y="1630634"/>
              <a:ext cx="902811" cy="307777"/>
            </a:xfrm>
            <a:prstGeom prst="rect">
              <a:avLst/>
            </a:prstGeom>
            <a:noFill/>
          </p:spPr>
          <p:txBody>
            <a:bodyPr wrap="none" rtlCol="0">
              <a:spAutoFit/>
            </a:bodyPr>
            <a:lstStyle/>
            <a:p>
              <a:r>
                <a:rPr lang="zh-TW" altLang="en-US" sz="1400" dirty="0">
                  <a:ea typeface="微軟正黑體" panose="020B0604030504040204" pitchFamily="34" charset="-120"/>
                  <a:cs typeface="Arial" panose="020B0604020202020204" pitchFamily="34" charset="0"/>
                </a:rPr>
                <a:t>申請廠商</a:t>
              </a:r>
            </a:p>
          </p:txBody>
        </p:sp>
      </p:grpSp>
      <p:graphicFrame>
        <p:nvGraphicFramePr>
          <p:cNvPr id="16" name="資料庫圖表 15">
            <a:extLst>
              <a:ext uri="{FF2B5EF4-FFF2-40B4-BE49-F238E27FC236}">
                <a16:creationId xmlns:a16="http://schemas.microsoft.com/office/drawing/2014/main" id="{74C9C3AD-786F-23A1-FCCF-F82BD670875F}"/>
              </a:ext>
            </a:extLst>
          </p:cNvPr>
          <p:cNvGraphicFramePr/>
          <p:nvPr>
            <p:extLst>
              <p:ext uri="{D42A27DB-BD31-4B8C-83A1-F6EECF244321}">
                <p14:modId xmlns:p14="http://schemas.microsoft.com/office/powerpoint/2010/main" val="966747019"/>
              </p:ext>
            </p:extLst>
          </p:nvPr>
        </p:nvGraphicFramePr>
        <p:xfrm>
          <a:off x="-2231353" y="1296023"/>
          <a:ext cx="7003214" cy="497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300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11</a:t>
            </a:fld>
            <a:endParaRPr lang="en-US" altLang="zh-TW" dirty="0">
              <a:solidFill>
                <a:schemeClr val="bg1"/>
              </a:solidFill>
              <a:ea typeface="微軟正黑體" panose="020B0604030504040204" pitchFamily="34" charset="-120"/>
            </a:endParaRPr>
          </a:p>
        </p:txBody>
      </p:sp>
      <p:sp>
        <p:nvSpPr>
          <p:cNvPr id="2" name="標題 2">
            <a:extLst>
              <a:ext uri="{FF2B5EF4-FFF2-40B4-BE49-F238E27FC236}">
                <a16:creationId xmlns:a16="http://schemas.microsoft.com/office/drawing/2014/main" id="{EACD3580-8FE2-3CDB-626B-25311B1B0BF6}"/>
              </a:ext>
            </a:extLst>
          </p:cNvPr>
          <p:cNvSpPr>
            <a:spLocks noGrp="1"/>
          </p:cNvSpPr>
          <p:nvPr>
            <p:ph type="title"/>
          </p:nvPr>
        </p:nvSpPr>
        <p:spPr>
          <a:xfrm>
            <a:off x="6498336" y="597549"/>
            <a:ext cx="2321814"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常見問題</a:t>
            </a:r>
          </a:p>
        </p:txBody>
      </p:sp>
      <p:pic>
        <p:nvPicPr>
          <p:cNvPr id="3" name="圖片 2">
            <a:extLst>
              <a:ext uri="{FF2B5EF4-FFF2-40B4-BE49-F238E27FC236}">
                <a16:creationId xmlns:a16="http://schemas.microsoft.com/office/drawing/2014/main" id="{08540017-52A0-06D4-485F-C04A8A4B8561}"/>
              </a:ext>
            </a:extLst>
          </p:cNvPr>
          <p:cNvPicPr>
            <a:picLocks noChangeAspect="1"/>
          </p:cNvPicPr>
          <p:nvPr/>
        </p:nvPicPr>
        <p:blipFill>
          <a:blip r:embed="rId2"/>
          <a:stretch>
            <a:fillRect/>
          </a:stretch>
        </p:blipFill>
        <p:spPr>
          <a:xfrm>
            <a:off x="5606201" y="596598"/>
            <a:ext cx="749873" cy="682811"/>
          </a:xfrm>
          <a:prstGeom prst="rect">
            <a:avLst/>
          </a:prstGeom>
        </p:spPr>
      </p:pic>
      <p:grpSp>
        <p:nvGrpSpPr>
          <p:cNvPr id="4" name="群組 3">
            <a:extLst>
              <a:ext uri="{FF2B5EF4-FFF2-40B4-BE49-F238E27FC236}">
                <a16:creationId xmlns:a16="http://schemas.microsoft.com/office/drawing/2014/main" id="{27EF22F4-C3F1-3A0E-77BA-ABC7B83D589B}"/>
              </a:ext>
            </a:extLst>
          </p:cNvPr>
          <p:cNvGrpSpPr/>
          <p:nvPr/>
        </p:nvGrpSpPr>
        <p:grpSpPr>
          <a:xfrm>
            <a:off x="782244" y="1086715"/>
            <a:ext cx="7945195" cy="1784430"/>
            <a:chOff x="1231171" y="1177210"/>
            <a:chExt cx="7945195" cy="1784430"/>
          </a:xfrm>
        </p:grpSpPr>
        <p:grpSp>
          <p:nvGrpSpPr>
            <p:cNvPr id="5" name="群組 4">
              <a:extLst>
                <a:ext uri="{FF2B5EF4-FFF2-40B4-BE49-F238E27FC236}">
                  <a16:creationId xmlns:a16="http://schemas.microsoft.com/office/drawing/2014/main" id="{8BB5DCE3-393F-4B73-EAED-56031874A4C8}"/>
                </a:ext>
              </a:extLst>
            </p:cNvPr>
            <p:cNvGrpSpPr/>
            <p:nvPr/>
          </p:nvGrpSpPr>
          <p:grpSpPr>
            <a:xfrm>
              <a:off x="1231171" y="1177210"/>
              <a:ext cx="3789756" cy="486000"/>
              <a:chOff x="1231171" y="1177210"/>
              <a:chExt cx="3789756" cy="486000"/>
            </a:xfrm>
          </p:grpSpPr>
          <p:sp>
            <p:nvSpPr>
              <p:cNvPr id="7" name="Rectangle 6">
                <a:extLst>
                  <a:ext uri="{FF2B5EF4-FFF2-40B4-BE49-F238E27FC236}">
                    <a16:creationId xmlns:a16="http://schemas.microsoft.com/office/drawing/2014/main" id="{56283003-068D-9EBB-3DCC-E6F9F4D11E09}"/>
                  </a:ext>
                </a:extLst>
              </p:cNvPr>
              <p:cNvSpPr>
                <a:spLocks noChangeArrowheads="1"/>
              </p:cNvSpPr>
              <p:nvPr/>
            </p:nvSpPr>
            <p:spPr bwMode="auto">
              <a:xfrm>
                <a:off x="1867620" y="1203960"/>
                <a:ext cx="3153307" cy="429996"/>
              </a:xfrm>
              <a:prstGeom prst="roundRect">
                <a:avLst>
                  <a:gd name="adj" fmla="val 50000"/>
                </a:avLst>
              </a:prstGeom>
              <a:noFill/>
              <a:ln w="38100">
                <a:solidFill>
                  <a:srgbClr val="EDB21E"/>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8" name="群組 7">
                <a:extLst>
                  <a:ext uri="{FF2B5EF4-FFF2-40B4-BE49-F238E27FC236}">
                    <a16:creationId xmlns:a16="http://schemas.microsoft.com/office/drawing/2014/main" id="{F7AB1F0D-03F1-9301-B092-26226EC1543C}"/>
                  </a:ext>
                </a:extLst>
              </p:cNvPr>
              <p:cNvGrpSpPr/>
              <p:nvPr/>
            </p:nvGrpSpPr>
            <p:grpSpPr>
              <a:xfrm>
                <a:off x="1231171" y="1177210"/>
                <a:ext cx="498872" cy="486000"/>
                <a:chOff x="1231171" y="1133668"/>
                <a:chExt cx="498872" cy="486000"/>
              </a:xfrm>
            </p:grpSpPr>
            <p:sp>
              <p:nvSpPr>
                <p:cNvPr id="10" name="Oval 38">
                  <a:extLst>
                    <a:ext uri="{FF2B5EF4-FFF2-40B4-BE49-F238E27FC236}">
                      <a16:creationId xmlns:a16="http://schemas.microsoft.com/office/drawing/2014/main" id="{3FDE1562-4C0B-A426-9792-DBA0EAB8AFF0}"/>
                    </a:ext>
                  </a:extLst>
                </p:cNvPr>
                <p:cNvSpPr>
                  <a:spLocks noChangeAspect="1"/>
                </p:cNvSpPr>
                <p:nvPr/>
              </p:nvSpPr>
              <p:spPr>
                <a:xfrm>
                  <a:off x="1238199" y="1133668"/>
                  <a:ext cx="484817" cy="486000"/>
                </a:xfrm>
                <a:prstGeom prst="ellipse">
                  <a:avLst/>
                </a:prstGeom>
                <a:solidFill>
                  <a:srgbClr val="EDB21E"/>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11" name="TextBox 42">
                  <a:extLst>
                    <a:ext uri="{FF2B5EF4-FFF2-40B4-BE49-F238E27FC236}">
                      <a16:creationId xmlns:a16="http://schemas.microsoft.com/office/drawing/2014/main" id="{1BF563CF-2C94-EA22-A34D-65C47AED2BF5}"/>
                    </a:ext>
                  </a:extLst>
                </p:cNvPr>
                <p:cNvSpPr txBox="1"/>
                <p:nvPr/>
              </p:nvSpPr>
              <p:spPr>
                <a:xfrm flipH="1">
                  <a:off x="1231171" y="1145836"/>
                  <a:ext cx="498872" cy="461665"/>
                </a:xfrm>
                <a:prstGeom prst="rect">
                  <a:avLst/>
                </a:prstGeom>
                <a:noFill/>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1" lang="en-US" altLang="ko-KR"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rPr>
                    <a:t>1</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9" name="TextBox 50">
                <a:extLst>
                  <a:ext uri="{FF2B5EF4-FFF2-40B4-BE49-F238E27FC236}">
                    <a16:creationId xmlns:a16="http://schemas.microsoft.com/office/drawing/2014/main" id="{6FC78E8E-0BC1-C2AB-CF47-EC5FFA3490E4}"/>
                  </a:ext>
                </a:extLst>
              </p:cNvPr>
              <p:cNvSpPr txBox="1"/>
              <p:nvPr/>
            </p:nvSpPr>
            <p:spPr>
              <a:xfrm>
                <a:off x="1973461" y="1217375"/>
                <a:ext cx="3047466" cy="392415"/>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中小企業是否可以申請</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grpSp>
        <p:sp>
          <p:nvSpPr>
            <p:cNvPr id="6" name="文字方塊 5">
              <a:extLst>
                <a:ext uri="{FF2B5EF4-FFF2-40B4-BE49-F238E27FC236}">
                  <a16:creationId xmlns:a16="http://schemas.microsoft.com/office/drawing/2014/main" id="{809A0098-EC3B-EAF8-5BCA-0335157C4079}"/>
                </a:ext>
              </a:extLst>
            </p:cNvPr>
            <p:cNvSpPr txBox="1"/>
            <p:nvPr/>
          </p:nvSpPr>
          <p:spPr>
            <a:xfrm>
              <a:off x="1589247" y="1752463"/>
              <a:ext cx="7587119" cy="1209177"/>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a:t>
              </a:r>
              <a:r>
                <a:rPr kumimoji="0" lang="en-US" altLang="zh-TW" sz="2000" b="0" i="0" u="none" strike="noStrike" kern="0" cap="none" spc="0" normalizeH="0" baseline="3000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淬鍊計畫並未設定申請企業之規模大小，只要企業擬開發之技術</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符合本計畫補助範疇皆可提出申請</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，另為擴大研發外溢效果，鼓勵聯合新創企業、中小企業共同申請，以促進產業鏈發展。</a:t>
              </a:r>
            </a:p>
          </p:txBody>
        </p:sp>
      </p:grpSp>
      <p:pic>
        <p:nvPicPr>
          <p:cNvPr id="12" name="圖片 11">
            <a:extLst>
              <a:ext uri="{FF2B5EF4-FFF2-40B4-BE49-F238E27FC236}">
                <a16:creationId xmlns:a16="http://schemas.microsoft.com/office/drawing/2014/main" id="{DB912CF0-DCE0-48FF-711C-F25E2C5B6E50}"/>
              </a:ext>
            </a:extLst>
          </p:cNvPr>
          <p:cNvPicPr>
            <a:picLocks noChangeAspect="1"/>
          </p:cNvPicPr>
          <p:nvPr/>
        </p:nvPicPr>
        <p:blipFill>
          <a:blip r:embed="rId3"/>
          <a:stretch>
            <a:fillRect/>
          </a:stretch>
        </p:blipFill>
        <p:spPr>
          <a:xfrm>
            <a:off x="-10645" y="3558330"/>
            <a:ext cx="1521642" cy="2447858"/>
          </a:xfrm>
          <a:prstGeom prst="rect">
            <a:avLst/>
          </a:prstGeom>
        </p:spPr>
      </p:pic>
      <p:grpSp>
        <p:nvGrpSpPr>
          <p:cNvPr id="13" name="群組 12">
            <a:extLst>
              <a:ext uri="{FF2B5EF4-FFF2-40B4-BE49-F238E27FC236}">
                <a16:creationId xmlns:a16="http://schemas.microsoft.com/office/drawing/2014/main" id="{5D41B839-2B0F-23D3-A28F-253901B353AD}"/>
              </a:ext>
            </a:extLst>
          </p:cNvPr>
          <p:cNvGrpSpPr/>
          <p:nvPr/>
        </p:nvGrpSpPr>
        <p:grpSpPr>
          <a:xfrm>
            <a:off x="2021926" y="3080476"/>
            <a:ext cx="6928113" cy="1781261"/>
            <a:chOff x="2108082" y="3216907"/>
            <a:chExt cx="6928113" cy="1781261"/>
          </a:xfrm>
        </p:grpSpPr>
        <p:grpSp>
          <p:nvGrpSpPr>
            <p:cNvPr id="14" name="群組 13">
              <a:extLst>
                <a:ext uri="{FF2B5EF4-FFF2-40B4-BE49-F238E27FC236}">
                  <a16:creationId xmlns:a16="http://schemas.microsoft.com/office/drawing/2014/main" id="{FE766CC5-DCAA-E19A-2B8D-3FD3E75B0FE6}"/>
                </a:ext>
              </a:extLst>
            </p:cNvPr>
            <p:cNvGrpSpPr/>
            <p:nvPr/>
          </p:nvGrpSpPr>
          <p:grpSpPr>
            <a:xfrm>
              <a:off x="2108082" y="3216907"/>
              <a:ext cx="3624140" cy="486000"/>
              <a:chOff x="1231171" y="1177210"/>
              <a:chExt cx="3624140" cy="486000"/>
            </a:xfrm>
          </p:grpSpPr>
          <p:sp>
            <p:nvSpPr>
              <p:cNvPr id="16" name="Rectangle 6">
                <a:extLst>
                  <a:ext uri="{FF2B5EF4-FFF2-40B4-BE49-F238E27FC236}">
                    <a16:creationId xmlns:a16="http://schemas.microsoft.com/office/drawing/2014/main" id="{DA7E1B51-0429-BE67-740A-1B93FEFA9812}"/>
                  </a:ext>
                </a:extLst>
              </p:cNvPr>
              <p:cNvSpPr>
                <a:spLocks noChangeArrowheads="1"/>
              </p:cNvSpPr>
              <p:nvPr/>
            </p:nvSpPr>
            <p:spPr bwMode="auto">
              <a:xfrm>
                <a:off x="1867620" y="1203960"/>
                <a:ext cx="2987691" cy="429996"/>
              </a:xfrm>
              <a:prstGeom prst="roundRect">
                <a:avLst>
                  <a:gd name="adj" fmla="val 50000"/>
                </a:avLst>
              </a:prstGeom>
              <a:noFill/>
              <a:ln w="38100">
                <a:solidFill>
                  <a:srgbClr val="4A7194"/>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17" name="群組 16">
                <a:extLst>
                  <a:ext uri="{FF2B5EF4-FFF2-40B4-BE49-F238E27FC236}">
                    <a16:creationId xmlns:a16="http://schemas.microsoft.com/office/drawing/2014/main" id="{C4979945-D032-DA45-EE91-EA62FE0F29A0}"/>
                  </a:ext>
                </a:extLst>
              </p:cNvPr>
              <p:cNvGrpSpPr/>
              <p:nvPr/>
            </p:nvGrpSpPr>
            <p:grpSpPr>
              <a:xfrm>
                <a:off x="1231171" y="1177210"/>
                <a:ext cx="498872" cy="486000"/>
                <a:chOff x="1231171" y="1133668"/>
                <a:chExt cx="498872" cy="486000"/>
              </a:xfrm>
            </p:grpSpPr>
            <p:sp>
              <p:nvSpPr>
                <p:cNvPr id="19" name="Oval 38">
                  <a:extLst>
                    <a:ext uri="{FF2B5EF4-FFF2-40B4-BE49-F238E27FC236}">
                      <a16:creationId xmlns:a16="http://schemas.microsoft.com/office/drawing/2014/main" id="{3DA005E0-5CE1-736C-4CAE-12B7D24F8D77}"/>
                    </a:ext>
                  </a:extLst>
                </p:cNvPr>
                <p:cNvSpPr>
                  <a:spLocks noChangeAspect="1"/>
                </p:cNvSpPr>
                <p:nvPr/>
              </p:nvSpPr>
              <p:spPr>
                <a:xfrm>
                  <a:off x="1238199" y="1133668"/>
                  <a:ext cx="484817" cy="486000"/>
                </a:xfrm>
                <a:prstGeom prst="ellipse">
                  <a:avLst/>
                </a:prstGeom>
                <a:solidFill>
                  <a:srgbClr val="4A7194"/>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20" name="TextBox 42">
                  <a:extLst>
                    <a:ext uri="{FF2B5EF4-FFF2-40B4-BE49-F238E27FC236}">
                      <a16:creationId xmlns:a16="http://schemas.microsoft.com/office/drawing/2014/main" id="{2DE823D5-8CC3-77FB-D6F8-311292F34247}"/>
                    </a:ext>
                  </a:extLst>
                </p:cNvPr>
                <p:cNvSpPr txBox="1"/>
                <p:nvPr/>
              </p:nvSpPr>
              <p:spPr>
                <a:xfrm flipH="1">
                  <a:off x="1231171" y="1145836"/>
                  <a:ext cx="498872" cy="461665"/>
                </a:xfrm>
                <a:prstGeom prst="rect">
                  <a:avLst/>
                </a:prstGeom>
                <a:noFill/>
                <a:ln>
                  <a:noFill/>
                </a:ln>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1" lang="en-US" altLang="ko-KR"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rPr>
                    <a:t>2</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18" name="TextBox 50">
                <a:extLst>
                  <a:ext uri="{FF2B5EF4-FFF2-40B4-BE49-F238E27FC236}">
                    <a16:creationId xmlns:a16="http://schemas.microsoft.com/office/drawing/2014/main" id="{7966502D-D180-E544-298F-1CC4ED057D03}"/>
                  </a:ext>
                </a:extLst>
              </p:cNvPr>
              <p:cNvSpPr txBox="1"/>
              <p:nvPr/>
            </p:nvSpPr>
            <p:spPr>
              <a:xfrm>
                <a:off x="2002489" y="1231889"/>
                <a:ext cx="2776340" cy="392415"/>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經費補助是否有上限</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grpSp>
        <p:sp>
          <p:nvSpPr>
            <p:cNvPr id="15" name="文字方塊 14">
              <a:extLst>
                <a:ext uri="{FF2B5EF4-FFF2-40B4-BE49-F238E27FC236}">
                  <a16:creationId xmlns:a16="http://schemas.microsoft.com/office/drawing/2014/main" id="{B47DEDC1-90DB-0A49-8DFE-81A6D1CEDA4A}"/>
                </a:ext>
              </a:extLst>
            </p:cNvPr>
            <p:cNvSpPr txBox="1"/>
            <p:nvPr/>
          </p:nvSpPr>
          <p:spPr>
            <a:xfrm>
              <a:off x="2523212" y="3788991"/>
              <a:ext cx="6512983" cy="1209177"/>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a:t>
              </a:r>
              <a:r>
                <a:rPr kumimoji="0" lang="en-US" altLang="zh-TW" sz="2000" b="0" i="0" u="none" strike="noStrike" kern="0" cap="none" spc="0" normalizeH="0" baseline="3000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淬鍊計畫沒有申請補助經費之上限，請考量公司之研發人力、研發能量等因素，</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依照實際計畫執行需求編列計畫經費</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，補助比例最高不超過計畫總經費</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50%</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p:txBody>
        </p:sp>
      </p:grpSp>
      <p:grpSp>
        <p:nvGrpSpPr>
          <p:cNvPr id="21" name="群組 20">
            <a:extLst>
              <a:ext uri="{FF2B5EF4-FFF2-40B4-BE49-F238E27FC236}">
                <a16:creationId xmlns:a16="http://schemas.microsoft.com/office/drawing/2014/main" id="{876A9816-5791-E018-30C5-AFA3C2A9BD90}"/>
              </a:ext>
            </a:extLst>
          </p:cNvPr>
          <p:cNvGrpSpPr/>
          <p:nvPr/>
        </p:nvGrpSpPr>
        <p:grpSpPr>
          <a:xfrm>
            <a:off x="1800607" y="5060776"/>
            <a:ext cx="5768593" cy="1406192"/>
            <a:chOff x="1578495" y="5191093"/>
            <a:chExt cx="5768593" cy="1406192"/>
          </a:xfrm>
        </p:grpSpPr>
        <p:grpSp>
          <p:nvGrpSpPr>
            <p:cNvPr id="22" name="群組 21">
              <a:extLst>
                <a:ext uri="{FF2B5EF4-FFF2-40B4-BE49-F238E27FC236}">
                  <a16:creationId xmlns:a16="http://schemas.microsoft.com/office/drawing/2014/main" id="{731B0ED2-B83C-D1BC-4D08-6637E952B7B2}"/>
                </a:ext>
              </a:extLst>
            </p:cNvPr>
            <p:cNvGrpSpPr/>
            <p:nvPr/>
          </p:nvGrpSpPr>
          <p:grpSpPr>
            <a:xfrm>
              <a:off x="1578495" y="5191093"/>
              <a:ext cx="5768593" cy="486000"/>
              <a:chOff x="1231171" y="1177210"/>
              <a:chExt cx="5768593" cy="486000"/>
            </a:xfrm>
          </p:grpSpPr>
          <p:sp>
            <p:nvSpPr>
              <p:cNvPr id="24" name="Rectangle 6">
                <a:extLst>
                  <a:ext uri="{FF2B5EF4-FFF2-40B4-BE49-F238E27FC236}">
                    <a16:creationId xmlns:a16="http://schemas.microsoft.com/office/drawing/2014/main" id="{0AF64BEF-954F-61C6-8258-F9B4D79251A7}"/>
                  </a:ext>
                </a:extLst>
              </p:cNvPr>
              <p:cNvSpPr>
                <a:spLocks noChangeArrowheads="1"/>
              </p:cNvSpPr>
              <p:nvPr/>
            </p:nvSpPr>
            <p:spPr bwMode="auto">
              <a:xfrm>
                <a:off x="1867620" y="1203960"/>
                <a:ext cx="5132144" cy="429996"/>
              </a:xfrm>
              <a:prstGeom prst="roundRect">
                <a:avLst>
                  <a:gd name="adj" fmla="val 50000"/>
                </a:avLst>
              </a:prstGeom>
              <a:noFill/>
              <a:ln w="38100">
                <a:solidFill>
                  <a:srgbClr val="B3CC54"/>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25" name="群組 24">
                <a:extLst>
                  <a:ext uri="{FF2B5EF4-FFF2-40B4-BE49-F238E27FC236}">
                    <a16:creationId xmlns:a16="http://schemas.microsoft.com/office/drawing/2014/main" id="{8DA22779-B9E9-F246-FC49-2D392DF76C21}"/>
                  </a:ext>
                </a:extLst>
              </p:cNvPr>
              <p:cNvGrpSpPr/>
              <p:nvPr/>
            </p:nvGrpSpPr>
            <p:grpSpPr>
              <a:xfrm>
                <a:off x="1231171" y="1177210"/>
                <a:ext cx="498872" cy="486000"/>
                <a:chOff x="1231171" y="1133668"/>
                <a:chExt cx="498872" cy="486000"/>
              </a:xfrm>
            </p:grpSpPr>
            <p:sp>
              <p:nvSpPr>
                <p:cNvPr id="27" name="Oval 38">
                  <a:extLst>
                    <a:ext uri="{FF2B5EF4-FFF2-40B4-BE49-F238E27FC236}">
                      <a16:creationId xmlns:a16="http://schemas.microsoft.com/office/drawing/2014/main" id="{D1B2CC42-6312-359C-FEA9-2DD7049CBD32}"/>
                    </a:ext>
                  </a:extLst>
                </p:cNvPr>
                <p:cNvSpPr>
                  <a:spLocks noChangeAspect="1"/>
                </p:cNvSpPr>
                <p:nvPr/>
              </p:nvSpPr>
              <p:spPr>
                <a:xfrm>
                  <a:off x="1238199" y="1133668"/>
                  <a:ext cx="484817" cy="486000"/>
                </a:xfrm>
                <a:prstGeom prst="ellipse">
                  <a:avLst/>
                </a:prstGeom>
                <a:solidFill>
                  <a:srgbClr val="B3CC54"/>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28" name="TextBox 42">
                  <a:extLst>
                    <a:ext uri="{FF2B5EF4-FFF2-40B4-BE49-F238E27FC236}">
                      <a16:creationId xmlns:a16="http://schemas.microsoft.com/office/drawing/2014/main" id="{275BD484-7E8C-C8E1-B35A-2BAE1A968608}"/>
                    </a:ext>
                  </a:extLst>
                </p:cNvPr>
                <p:cNvSpPr txBox="1"/>
                <p:nvPr/>
              </p:nvSpPr>
              <p:spPr>
                <a:xfrm flipH="1">
                  <a:off x="1231171" y="1145836"/>
                  <a:ext cx="498872" cy="461665"/>
                </a:xfrm>
                <a:prstGeom prst="rect">
                  <a:avLst/>
                </a:prstGeom>
                <a:noFill/>
                <a:ln>
                  <a:noFill/>
                </a:ln>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1" lang="en-US" altLang="ko-KR"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rPr>
                    <a:t>3</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26" name="TextBox 50">
                <a:extLst>
                  <a:ext uri="{FF2B5EF4-FFF2-40B4-BE49-F238E27FC236}">
                    <a16:creationId xmlns:a16="http://schemas.microsoft.com/office/drawing/2014/main" id="{CD9DE004-B55C-AB30-3456-6FBAE6F5370A}"/>
                  </a:ext>
                </a:extLst>
              </p:cNvPr>
              <p:cNvSpPr txBox="1"/>
              <p:nvPr/>
            </p:nvSpPr>
            <p:spPr>
              <a:xfrm>
                <a:off x="2002488" y="1231889"/>
                <a:ext cx="4853165" cy="392415"/>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開發計畫標的是否為新進行之研發計畫</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p:txBody>
          </p:sp>
        </p:grpSp>
        <p:sp>
          <p:nvSpPr>
            <p:cNvPr id="23" name="文字方塊 22">
              <a:extLst>
                <a:ext uri="{FF2B5EF4-FFF2-40B4-BE49-F238E27FC236}">
                  <a16:creationId xmlns:a16="http://schemas.microsoft.com/office/drawing/2014/main" id="{5F064531-0EFC-4817-505C-7A2C2894AD32}"/>
                </a:ext>
              </a:extLst>
            </p:cNvPr>
            <p:cNvSpPr txBox="1"/>
            <p:nvPr/>
          </p:nvSpPr>
          <p:spPr>
            <a:xfrm>
              <a:off x="2291659" y="5772829"/>
              <a:ext cx="4853166" cy="824456"/>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是，若為已開發或生產之技術或產品者，</a:t>
              </a:r>
              <a:endPar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a:p>
              <a:pPr marL="0" marR="0" lvl="0" indent="0" defTabSz="457200" eaLnBrk="1" fontAlgn="auto" latinLnBrk="0" hangingPunct="1">
                <a:lnSpc>
                  <a:spcPts val="3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不符合本申請須知之規定。</a:t>
              </a:r>
            </a:p>
          </p:txBody>
        </p:sp>
      </p:grpSp>
    </p:spTree>
    <p:extLst>
      <p:ext uri="{BB962C8B-B14F-4D97-AF65-F5344CB8AC3E}">
        <p14:creationId xmlns:p14="http://schemas.microsoft.com/office/powerpoint/2010/main" val="2253443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12</a:t>
            </a:fld>
            <a:endParaRPr lang="en-US" altLang="zh-TW" dirty="0">
              <a:solidFill>
                <a:schemeClr val="bg1"/>
              </a:solidFill>
              <a:ea typeface="微軟正黑體" panose="020B0604030504040204" pitchFamily="34" charset="-120"/>
            </a:endParaRPr>
          </a:p>
        </p:txBody>
      </p:sp>
      <p:grpSp>
        <p:nvGrpSpPr>
          <p:cNvPr id="2" name="群組 1">
            <a:extLst>
              <a:ext uri="{FF2B5EF4-FFF2-40B4-BE49-F238E27FC236}">
                <a16:creationId xmlns:a16="http://schemas.microsoft.com/office/drawing/2014/main" id="{23285F05-B794-00A9-3850-F922C5693FC0}"/>
              </a:ext>
            </a:extLst>
          </p:cNvPr>
          <p:cNvGrpSpPr/>
          <p:nvPr/>
        </p:nvGrpSpPr>
        <p:grpSpPr>
          <a:xfrm>
            <a:off x="538756" y="692021"/>
            <a:ext cx="7834128" cy="2558854"/>
            <a:chOff x="1344199" y="1171154"/>
            <a:chExt cx="5595023" cy="2558854"/>
          </a:xfrm>
        </p:grpSpPr>
        <p:grpSp>
          <p:nvGrpSpPr>
            <p:cNvPr id="3" name="群組 2">
              <a:extLst>
                <a:ext uri="{FF2B5EF4-FFF2-40B4-BE49-F238E27FC236}">
                  <a16:creationId xmlns:a16="http://schemas.microsoft.com/office/drawing/2014/main" id="{AF1FDD72-5C20-26D9-5E8D-09A065A3C003}"/>
                </a:ext>
              </a:extLst>
            </p:cNvPr>
            <p:cNvGrpSpPr/>
            <p:nvPr/>
          </p:nvGrpSpPr>
          <p:grpSpPr>
            <a:xfrm>
              <a:off x="1344199" y="1171154"/>
              <a:ext cx="4235527" cy="495166"/>
              <a:chOff x="1344199" y="1171154"/>
              <a:chExt cx="4235527" cy="495166"/>
            </a:xfrm>
          </p:grpSpPr>
          <p:sp>
            <p:nvSpPr>
              <p:cNvPr id="5" name="Rectangle 6">
                <a:extLst>
                  <a:ext uri="{FF2B5EF4-FFF2-40B4-BE49-F238E27FC236}">
                    <a16:creationId xmlns:a16="http://schemas.microsoft.com/office/drawing/2014/main" id="{3AE5AD2A-D800-867A-E463-F087ABE12F5F}"/>
                  </a:ext>
                </a:extLst>
              </p:cNvPr>
              <p:cNvSpPr>
                <a:spLocks noChangeArrowheads="1"/>
              </p:cNvSpPr>
              <p:nvPr/>
            </p:nvSpPr>
            <p:spPr bwMode="auto">
              <a:xfrm>
                <a:off x="1796806" y="1171154"/>
                <a:ext cx="2540670" cy="429996"/>
              </a:xfrm>
              <a:prstGeom prst="roundRect">
                <a:avLst>
                  <a:gd name="adj" fmla="val 50000"/>
                </a:avLst>
              </a:prstGeom>
              <a:noFill/>
              <a:ln w="38100">
                <a:solidFill>
                  <a:srgbClr val="EDB21E"/>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6" name="群組 5">
                <a:extLst>
                  <a:ext uri="{FF2B5EF4-FFF2-40B4-BE49-F238E27FC236}">
                    <a16:creationId xmlns:a16="http://schemas.microsoft.com/office/drawing/2014/main" id="{3BC80058-AC42-1A18-2AB1-2F454124A3BE}"/>
                  </a:ext>
                </a:extLst>
              </p:cNvPr>
              <p:cNvGrpSpPr/>
              <p:nvPr/>
            </p:nvGrpSpPr>
            <p:grpSpPr>
              <a:xfrm>
                <a:off x="1344199" y="1177210"/>
                <a:ext cx="356286" cy="489110"/>
                <a:chOff x="1344199" y="1133668"/>
                <a:chExt cx="356286" cy="489110"/>
              </a:xfrm>
            </p:grpSpPr>
            <p:sp>
              <p:nvSpPr>
                <p:cNvPr id="8" name="Oval 38">
                  <a:extLst>
                    <a:ext uri="{FF2B5EF4-FFF2-40B4-BE49-F238E27FC236}">
                      <a16:creationId xmlns:a16="http://schemas.microsoft.com/office/drawing/2014/main" id="{79E53680-F5CE-3FB0-43C3-161CBAB29A84}"/>
                    </a:ext>
                  </a:extLst>
                </p:cNvPr>
                <p:cNvSpPr>
                  <a:spLocks noChangeAspect="1"/>
                </p:cNvSpPr>
                <p:nvPr/>
              </p:nvSpPr>
              <p:spPr>
                <a:xfrm>
                  <a:off x="1358031" y="1133668"/>
                  <a:ext cx="342454" cy="486000"/>
                </a:xfrm>
                <a:prstGeom prst="ellipse">
                  <a:avLst/>
                </a:prstGeom>
                <a:solidFill>
                  <a:srgbClr val="EDB21E"/>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9" name="TextBox 42">
                  <a:extLst>
                    <a:ext uri="{FF2B5EF4-FFF2-40B4-BE49-F238E27FC236}">
                      <a16:creationId xmlns:a16="http://schemas.microsoft.com/office/drawing/2014/main" id="{F1F8259A-6D6F-7BFA-89F6-45E2C03131B8}"/>
                    </a:ext>
                  </a:extLst>
                </p:cNvPr>
                <p:cNvSpPr txBox="1"/>
                <p:nvPr/>
              </p:nvSpPr>
              <p:spPr>
                <a:xfrm flipH="1">
                  <a:off x="1344199" y="1161113"/>
                  <a:ext cx="356286" cy="461665"/>
                </a:xfrm>
                <a:prstGeom prst="rect">
                  <a:avLst/>
                </a:prstGeom>
                <a:noFill/>
              </p:spPr>
              <p:txBody>
                <a:bodyPr wrap="square">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1" lang="en-US" altLang="ko-KR"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rPr>
                    <a:t>4</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7" name="TextBox 50">
                <a:extLst>
                  <a:ext uri="{FF2B5EF4-FFF2-40B4-BE49-F238E27FC236}">
                    <a16:creationId xmlns:a16="http://schemas.microsoft.com/office/drawing/2014/main" id="{BAE1AED4-5F7A-7201-68EC-61DAD445981C}"/>
                  </a:ext>
                </a:extLst>
              </p:cNvPr>
              <p:cNvSpPr txBox="1"/>
              <p:nvPr/>
            </p:nvSpPr>
            <p:spPr>
              <a:xfrm>
                <a:off x="1925811" y="1190480"/>
                <a:ext cx="3653915" cy="392415"/>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有申請計畫總件數限制嗎</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p:txBody>
          </p:sp>
        </p:grpSp>
        <p:sp>
          <p:nvSpPr>
            <p:cNvPr id="4" name="文字方塊 3">
              <a:extLst>
                <a:ext uri="{FF2B5EF4-FFF2-40B4-BE49-F238E27FC236}">
                  <a16:creationId xmlns:a16="http://schemas.microsoft.com/office/drawing/2014/main" id="{0EF8883E-F038-D19D-DA23-46469193DB92}"/>
                </a:ext>
              </a:extLst>
            </p:cNvPr>
            <p:cNvSpPr txBox="1"/>
            <p:nvPr/>
          </p:nvSpPr>
          <p:spPr>
            <a:xfrm>
              <a:off x="1671319" y="1597501"/>
              <a:ext cx="5267903" cy="2132507"/>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有，前瞻型計畫同一公司</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或同一負責人</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於同一時期申請及執行之計畫總件數，以</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不得超過</a:t>
              </a:r>
              <a:r>
                <a:rPr kumimoji="0" lang="en-US" altLang="zh-TW"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3</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件為原則</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a:p>
              <a:pPr marL="0" marR="0" lvl="0" indent="0" defTabSz="457200" eaLnBrk="1" fontAlgn="auto" latinLnBrk="0" hangingPunct="1">
                <a:lnSpc>
                  <a:spcPts val="3000"/>
                </a:lnSpc>
                <a:spcBef>
                  <a:spcPts val="120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另提醒，若同一時期申請超過</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1</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個以上政府相關補助計畫，應於</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審查時主動說明</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企業資源配置分工；若曾執行過政府相關補助計畫，應說明該計畫成果及產業效益。</a:t>
              </a:r>
            </a:p>
          </p:txBody>
        </p:sp>
      </p:grpSp>
      <p:grpSp>
        <p:nvGrpSpPr>
          <p:cNvPr id="10" name="群組 9">
            <a:extLst>
              <a:ext uri="{FF2B5EF4-FFF2-40B4-BE49-F238E27FC236}">
                <a16:creationId xmlns:a16="http://schemas.microsoft.com/office/drawing/2014/main" id="{942E782A-C13B-E7ED-D7B0-E7E538763B70}"/>
              </a:ext>
            </a:extLst>
          </p:cNvPr>
          <p:cNvGrpSpPr/>
          <p:nvPr/>
        </p:nvGrpSpPr>
        <p:grpSpPr>
          <a:xfrm>
            <a:off x="538756" y="3340738"/>
            <a:ext cx="6330122" cy="1723043"/>
            <a:chOff x="2097242" y="3216907"/>
            <a:chExt cx="6330122" cy="1723043"/>
          </a:xfrm>
        </p:grpSpPr>
        <p:grpSp>
          <p:nvGrpSpPr>
            <p:cNvPr id="11" name="群組 10">
              <a:extLst>
                <a:ext uri="{FF2B5EF4-FFF2-40B4-BE49-F238E27FC236}">
                  <a16:creationId xmlns:a16="http://schemas.microsoft.com/office/drawing/2014/main" id="{D23A2D16-2018-3ADD-136E-7A50ABC4567C}"/>
                </a:ext>
              </a:extLst>
            </p:cNvPr>
            <p:cNvGrpSpPr/>
            <p:nvPr/>
          </p:nvGrpSpPr>
          <p:grpSpPr>
            <a:xfrm>
              <a:off x="2097242" y="3216907"/>
              <a:ext cx="4327302" cy="811296"/>
              <a:chOff x="1220331" y="1177210"/>
              <a:chExt cx="4327302" cy="811296"/>
            </a:xfrm>
          </p:grpSpPr>
          <p:sp>
            <p:nvSpPr>
              <p:cNvPr id="13" name="Rectangle 6">
                <a:extLst>
                  <a:ext uri="{FF2B5EF4-FFF2-40B4-BE49-F238E27FC236}">
                    <a16:creationId xmlns:a16="http://schemas.microsoft.com/office/drawing/2014/main" id="{7143C452-9E0C-5E67-E72F-F8466B3A47AD}"/>
                  </a:ext>
                </a:extLst>
              </p:cNvPr>
              <p:cNvSpPr>
                <a:spLocks noChangeArrowheads="1"/>
              </p:cNvSpPr>
              <p:nvPr/>
            </p:nvSpPr>
            <p:spPr bwMode="auto">
              <a:xfrm>
                <a:off x="1867620" y="1203960"/>
                <a:ext cx="3680013" cy="429996"/>
              </a:xfrm>
              <a:prstGeom prst="roundRect">
                <a:avLst>
                  <a:gd name="adj" fmla="val 50000"/>
                </a:avLst>
              </a:prstGeom>
              <a:noFill/>
              <a:ln w="38100">
                <a:solidFill>
                  <a:srgbClr val="4A7194"/>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14" name="群組 13">
                <a:extLst>
                  <a:ext uri="{FF2B5EF4-FFF2-40B4-BE49-F238E27FC236}">
                    <a16:creationId xmlns:a16="http://schemas.microsoft.com/office/drawing/2014/main" id="{E679BCA5-6751-C3C7-A9A8-85E4A1020C78}"/>
                  </a:ext>
                </a:extLst>
              </p:cNvPr>
              <p:cNvGrpSpPr/>
              <p:nvPr/>
            </p:nvGrpSpPr>
            <p:grpSpPr>
              <a:xfrm>
                <a:off x="1220331" y="1177210"/>
                <a:ext cx="502685" cy="486000"/>
                <a:chOff x="1220331" y="1133668"/>
                <a:chExt cx="502685" cy="486000"/>
              </a:xfrm>
            </p:grpSpPr>
            <p:sp>
              <p:nvSpPr>
                <p:cNvPr id="16" name="Oval 38">
                  <a:extLst>
                    <a:ext uri="{FF2B5EF4-FFF2-40B4-BE49-F238E27FC236}">
                      <a16:creationId xmlns:a16="http://schemas.microsoft.com/office/drawing/2014/main" id="{13546A30-B984-22B4-3472-F4472AD3105F}"/>
                    </a:ext>
                  </a:extLst>
                </p:cNvPr>
                <p:cNvSpPr>
                  <a:spLocks noChangeAspect="1"/>
                </p:cNvSpPr>
                <p:nvPr/>
              </p:nvSpPr>
              <p:spPr>
                <a:xfrm>
                  <a:off x="1238199" y="1133668"/>
                  <a:ext cx="484817" cy="486000"/>
                </a:xfrm>
                <a:prstGeom prst="ellipse">
                  <a:avLst/>
                </a:prstGeom>
                <a:solidFill>
                  <a:srgbClr val="4A7194"/>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17" name="TextBox 42">
                  <a:extLst>
                    <a:ext uri="{FF2B5EF4-FFF2-40B4-BE49-F238E27FC236}">
                      <a16:creationId xmlns:a16="http://schemas.microsoft.com/office/drawing/2014/main" id="{B37EB2E7-6BC7-59EA-0FB0-121CFEA3BD45}"/>
                    </a:ext>
                  </a:extLst>
                </p:cNvPr>
                <p:cNvSpPr txBox="1"/>
                <p:nvPr/>
              </p:nvSpPr>
              <p:spPr>
                <a:xfrm flipH="1">
                  <a:off x="1220331" y="1136809"/>
                  <a:ext cx="498872" cy="461665"/>
                </a:xfrm>
                <a:prstGeom prst="rect">
                  <a:avLst/>
                </a:prstGeom>
                <a:noFill/>
                <a:ln>
                  <a:noFill/>
                </a:ln>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1" lang="en-US" altLang="ko-KR"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rPr>
                    <a:t>5</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15" name="TextBox 50">
                <a:extLst>
                  <a:ext uri="{FF2B5EF4-FFF2-40B4-BE49-F238E27FC236}">
                    <a16:creationId xmlns:a16="http://schemas.microsoft.com/office/drawing/2014/main" id="{B31C4AC3-17C0-CF20-C78B-3C4A550194AD}"/>
                  </a:ext>
                </a:extLst>
              </p:cNvPr>
              <p:cNvSpPr txBox="1"/>
              <p:nvPr/>
            </p:nvSpPr>
            <p:spPr>
              <a:xfrm>
                <a:off x="2002489" y="1231889"/>
                <a:ext cx="3335556" cy="756617"/>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與數位發展部補助計畫差異</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a:p>
                <a:pPr marL="0" marR="0" lvl="0" indent="0" defTabSz="685800" eaLnBrk="1" fontAlgn="auto" latinLnBrk="1" hangingPunct="1">
                  <a:lnSpc>
                    <a:spcPct val="100000"/>
                  </a:lnSpc>
                  <a:spcBef>
                    <a:spcPts val="0"/>
                  </a:spcBef>
                  <a:spcAft>
                    <a:spcPts val="450"/>
                  </a:spcAft>
                  <a:buClr>
                    <a:srgbClr val="008000"/>
                  </a:buClr>
                  <a:buSzTx/>
                  <a:buFontTx/>
                  <a:buNone/>
                  <a:tabLst/>
                  <a:defRPr/>
                </a:pPr>
                <a:endPar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grpSp>
        <p:sp>
          <p:nvSpPr>
            <p:cNvPr id="12" name="文字方塊 11">
              <a:extLst>
                <a:ext uri="{FF2B5EF4-FFF2-40B4-BE49-F238E27FC236}">
                  <a16:creationId xmlns:a16="http://schemas.microsoft.com/office/drawing/2014/main" id="{F9D6C0DD-32D2-4ECA-868F-5D731EA0C862}"/>
                </a:ext>
              </a:extLst>
            </p:cNvPr>
            <p:cNvSpPr txBox="1"/>
            <p:nvPr/>
          </p:nvSpPr>
          <p:spPr>
            <a:xfrm>
              <a:off x="2512057" y="3730836"/>
              <a:ext cx="5915307" cy="1209114"/>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a:t>
              </a:r>
              <a:r>
                <a:rPr kumimoji="0" lang="en-US" altLang="zh-TW" sz="2000" b="0" i="0" u="none" strike="noStrike" kern="0" cap="none" spc="0" normalizeH="0" baseline="3000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淬鍊計畫補助企業投入具潛力的前瞻產業技術開發，若開發技術內容屬</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資訊服務、</a:t>
              </a:r>
              <a:r>
                <a:rPr kumimoji="0" lang="en-US" altLang="zh-TW"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AI</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、資安、應用軟體、內容軟體等領域</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，則屬數位發展部補助範疇。</a:t>
              </a:r>
            </a:p>
          </p:txBody>
        </p:sp>
      </p:grpSp>
      <p:pic>
        <p:nvPicPr>
          <p:cNvPr id="18" name="圖片 17">
            <a:extLst>
              <a:ext uri="{FF2B5EF4-FFF2-40B4-BE49-F238E27FC236}">
                <a16:creationId xmlns:a16="http://schemas.microsoft.com/office/drawing/2014/main" id="{5C7117FA-FF97-377E-C15F-BC9BF03FA059}"/>
              </a:ext>
            </a:extLst>
          </p:cNvPr>
          <p:cNvPicPr>
            <a:picLocks noChangeAspect="1"/>
          </p:cNvPicPr>
          <p:nvPr/>
        </p:nvPicPr>
        <p:blipFill>
          <a:blip r:embed="rId2"/>
          <a:stretch>
            <a:fillRect/>
          </a:stretch>
        </p:blipFill>
        <p:spPr>
          <a:xfrm>
            <a:off x="6897908" y="3576356"/>
            <a:ext cx="1333879" cy="2637443"/>
          </a:xfrm>
          <a:prstGeom prst="rect">
            <a:avLst/>
          </a:prstGeom>
        </p:spPr>
      </p:pic>
      <p:sp>
        <p:nvSpPr>
          <p:cNvPr id="19" name="標題 2">
            <a:extLst>
              <a:ext uri="{FF2B5EF4-FFF2-40B4-BE49-F238E27FC236}">
                <a16:creationId xmlns:a16="http://schemas.microsoft.com/office/drawing/2014/main" id="{1189D965-842C-2F10-5E10-2B5AEA490E0F}"/>
              </a:ext>
            </a:extLst>
          </p:cNvPr>
          <p:cNvSpPr>
            <a:spLocks noGrp="1"/>
          </p:cNvSpPr>
          <p:nvPr>
            <p:ph type="title"/>
          </p:nvPr>
        </p:nvSpPr>
        <p:spPr>
          <a:xfrm>
            <a:off x="6498336" y="489972"/>
            <a:ext cx="2321814"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常見問題</a:t>
            </a:r>
          </a:p>
        </p:txBody>
      </p:sp>
      <p:pic>
        <p:nvPicPr>
          <p:cNvPr id="20" name="圖片 19">
            <a:extLst>
              <a:ext uri="{FF2B5EF4-FFF2-40B4-BE49-F238E27FC236}">
                <a16:creationId xmlns:a16="http://schemas.microsoft.com/office/drawing/2014/main" id="{CCEDA1C8-4A6E-2083-40AC-B5C39F5F44E6}"/>
              </a:ext>
            </a:extLst>
          </p:cNvPr>
          <p:cNvPicPr>
            <a:picLocks noChangeAspect="1"/>
          </p:cNvPicPr>
          <p:nvPr/>
        </p:nvPicPr>
        <p:blipFill>
          <a:blip r:embed="rId3"/>
          <a:stretch>
            <a:fillRect/>
          </a:stretch>
        </p:blipFill>
        <p:spPr>
          <a:xfrm>
            <a:off x="5606201" y="489021"/>
            <a:ext cx="749873" cy="682811"/>
          </a:xfrm>
          <a:prstGeom prst="rect">
            <a:avLst/>
          </a:prstGeom>
        </p:spPr>
      </p:pic>
      <p:grpSp>
        <p:nvGrpSpPr>
          <p:cNvPr id="29" name="群組 28">
            <a:extLst>
              <a:ext uri="{FF2B5EF4-FFF2-40B4-BE49-F238E27FC236}">
                <a16:creationId xmlns:a16="http://schemas.microsoft.com/office/drawing/2014/main" id="{457EE129-DE54-076E-1943-A9B36AB8E9C2}"/>
              </a:ext>
            </a:extLst>
          </p:cNvPr>
          <p:cNvGrpSpPr/>
          <p:nvPr/>
        </p:nvGrpSpPr>
        <p:grpSpPr>
          <a:xfrm>
            <a:off x="538756" y="5190976"/>
            <a:ext cx="6527062" cy="1365072"/>
            <a:chOff x="1578495" y="5191093"/>
            <a:chExt cx="5768593" cy="1365072"/>
          </a:xfrm>
        </p:grpSpPr>
        <p:grpSp>
          <p:nvGrpSpPr>
            <p:cNvPr id="30" name="群組 29">
              <a:extLst>
                <a:ext uri="{FF2B5EF4-FFF2-40B4-BE49-F238E27FC236}">
                  <a16:creationId xmlns:a16="http://schemas.microsoft.com/office/drawing/2014/main" id="{1F418998-2BBF-36C1-898D-A251E4265806}"/>
                </a:ext>
              </a:extLst>
            </p:cNvPr>
            <p:cNvGrpSpPr/>
            <p:nvPr/>
          </p:nvGrpSpPr>
          <p:grpSpPr>
            <a:xfrm>
              <a:off x="1578495" y="5191093"/>
              <a:ext cx="5768593" cy="486000"/>
              <a:chOff x="1231171" y="1177210"/>
              <a:chExt cx="5768593" cy="486000"/>
            </a:xfrm>
          </p:grpSpPr>
          <p:sp>
            <p:nvSpPr>
              <p:cNvPr id="7168" name="Rectangle 6">
                <a:extLst>
                  <a:ext uri="{FF2B5EF4-FFF2-40B4-BE49-F238E27FC236}">
                    <a16:creationId xmlns:a16="http://schemas.microsoft.com/office/drawing/2014/main" id="{E2E62527-AED7-60BB-A4C4-60CD98FEB124}"/>
                  </a:ext>
                </a:extLst>
              </p:cNvPr>
              <p:cNvSpPr>
                <a:spLocks noChangeArrowheads="1"/>
              </p:cNvSpPr>
              <p:nvPr/>
            </p:nvSpPr>
            <p:spPr bwMode="auto">
              <a:xfrm>
                <a:off x="1867620" y="1203960"/>
                <a:ext cx="5132144" cy="429996"/>
              </a:xfrm>
              <a:prstGeom prst="roundRect">
                <a:avLst>
                  <a:gd name="adj" fmla="val 50000"/>
                </a:avLst>
              </a:prstGeom>
              <a:noFill/>
              <a:ln w="38100">
                <a:solidFill>
                  <a:srgbClr val="B3CC54"/>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7169" name="群組 7168">
                <a:extLst>
                  <a:ext uri="{FF2B5EF4-FFF2-40B4-BE49-F238E27FC236}">
                    <a16:creationId xmlns:a16="http://schemas.microsoft.com/office/drawing/2014/main" id="{82DAB8EF-8DE2-711B-1A97-EFCF94B9E4FD}"/>
                  </a:ext>
                </a:extLst>
              </p:cNvPr>
              <p:cNvGrpSpPr/>
              <p:nvPr/>
            </p:nvGrpSpPr>
            <p:grpSpPr>
              <a:xfrm>
                <a:off x="1231171" y="1177210"/>
                <a:ext cx="498872" cy="486000"/>
                <a:chOff x="1231171" y="1133668"/>
                <a:chExt cx="498872" cy="486000"/>
              </a:xfrm>
            </p:grpSpPr>
            <p:sp>
              <p:nvSpPr>
                <p:cNvPr id="7171" name="Oval 38">
                  <a:extLst>
                    <a:ext uri="{FF2B5EF4-FFF2-40B4-BE49-F238E27FC236}">
                      <a16:creationId xmlns:a16="http://schemas.microsoft.com/office/drawing/2014/main" id="{AA0FF3BC-4ADF-F9C7-162E-CEB73705C3C7}"/>
                    </a:ext>
                  </a:extLst>
                </p:cNvPr>
                <p:cNvSpPr>
                  <a:spLocks noChangeAspect="1"/>
                </p:cNvSpPr>
                <p:nvPr/>
              </p:nvSpPr>
              <p:spPr>
                <a:xfrm>
                  <a:off x="1238199" y="1133668"/>
                  <a:ext cx="484817" cy="486000"/>
                </a:xfrm>
                <a:prstGeom prst="ellipse">
                  <a:avLst/>
                </a:prstGeom>
                <a:solidFill>
                  <a:srgbClr val="B3CC54"/>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7172" name="TextBox 42">
                  <a:extLst>
                    <a:ext uri="{FF2B5EF4-FFF2-40B4-BE49-F238E27FC236}">
                      <a16:creationId xmlns:a16="http://schemas.microsoft.com/office/drawing/2014/main" id="{804FFBA1-037C-4D14-92C0-C0EBC9858D0B}"/>
                    </a:ext>
                  </a:extLst>
                </p:cNvPr>
                <p:cNvSpPr txBox="1"/>
                <p:nvPr/>
              </p:nvSpPr>
              <p:spPr>
                <a:xfrm flipH="1">
                  <a:off x="1231171" y="1145836"/>
                  <a:ext cx="498872" cy="461665"/>
                </a:xfrm>
                <a:prstGeom prst="rect">
                  <a:avLst/>
                </a:prstGeom>
                <a:noFill/>
                <a:ln>
                  <a:noFill/>
                </a:ln>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lang="en-US" altLang="ko-KR" b="1" kern="0" dirty="0">
                      <a:solidFill>
                        <a:srgbClr val="FFFFFF"/>
                      </a:solidFill>
                      <a:effectLst>
                        <a:outerShdw blurRad="38100" dist="38100" dir="2700000" algn="tl">
                          <a:srgbClr val="C0C0C0"/>
                        </a:outerShdw>
                      </a:effectLst>
                      <a:ea typeface="微軟正黑體" panose="020B0604030504040204" pitchFamily="34" charset="-120"/>
                      <a:cs typeface="Arial" panose="020B0604020202020204" pitchFamily="34" charset="0"/>
                    </a:rPr>
                    <a:t>6</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7170" name="TextBox 50">
                <a:extLst>
                  <a:ext uri="{FF2B5EF4-FFF2-40B4-BE49-F238E27FC236}">
                    <a16:creationId xmlns:a16="http://schemas.microsoft.com/office/drawing/2014/main" id="{53DF2FF9-E9E4-5BDD-F0E2-0F07E9DC433F}"/>
                  </a:ext>
                </a:extLst>
              </p:cNvPr>
              <p:cNvSpPr txBox="1"/>
              <p:nvPr/>
            </p:nvSpPr>
            <p:spPr>
              <a:xfrm>
                <a:off x="2002488" y="1231889"/>
                <a:ext cx="4853165" cy="392415"/>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引進</a:t>
                </a:r>
                <a:r>
                  <a:rPr kumimoji="0" lang="zh-TW" altLang="en-US" sz="1950" b="1" i="0" u="none" strike="noStrike" kern="0" cap="none" spc="0" normalizeH="0" baseline="0" noProof="0">
                    <a:ln>
                      <a:noFill/>
                    </a:ln>
                    <a:solidFill>
                      <a:srgbClr val="000000"/>
                    </a:solidFill>
                    <a:effectLst/>
                    <a:uLnTx/>
                    <a:uFillTx/>
                    <a:ea typeface="微軟正黑體" panose="020B0604030504040204" pitchFamily="34" charset="-120"/>
                    <a:cs typeface="Arial" panose="020B0604020202020204" pitchFamily="34" charset="0"/>
                  </a:rPr>
                  <a:t>國際人才之執行</a:t>
                </a: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標準</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p:txBody>
          </p:sp>
        </p:grpSp>
        <p:sp>
          <p:nvSpPr>
            <p:cNvPr id="31" name="文字方塊 30">
              <a:extLst>
                <a:ext uri="{FF2B5EF4-FFF2-40B4-BE49-F238E27FC236}">
                  <a16:creationId xmlns:a16="http://schemas.microsoft.com/office/drawing/2014/main" id="{1C53384A-E777-8B25-881F-895C2AE8C59C}"/>
                </a:ext>
              </a:extLst>
            </p:cNvPr>
            <p:cNvSpPr txBox="1"/>
            <p:nvPr/>
          </p:nvSpPr>
          <p:spPr>
            <a:xfrm>
              <a:off x="1939847" y="5731772"/>
              <a:ext cx="5258842" cy="824393"/>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大型企業</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申請計畫前一年度年營業額</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200</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億元以上</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執行計畫期間引進國際人才需達計畫人力</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50%</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以上。</a:t>
              </a:r>
            </a:p>
          </p:txBody>
        </p:sp>
      </p:grpSp>
    </p:spTree>
    <p:extLst>
      <p:ext uri="{BB962C8B-B14F-4D97-AF65-F5344CB8AC3E}">
        <p14:creationId xmlns:p14="http://schemas.microsoft.com/office/powerpoint/2010/main" val="3786251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13</a:t>
            </a:fld>
            <a:endParaRPr lang="en-US" altLang="zh-TW" dirty="0">
              <a:solidFill>
                <a:schemeClr val="bg1"/>
              </a:solidFill>
              <a:ea typeface="微軟正黑體" panose="020B0604030504040204" pitchFamily="34" charset="-120"/>
            </a:endParaRPr>
          </a:p>
        </p:txBody>
      </p:sp>
      <p:grpSp>
        <p:nvGrpSpPr>
          <p:cNvPr id="16" name="群組 15">
            <a:extLst>
              <a:ext uri="{FF2B5EF4-FFF2-40B4-BE49-F238E27FC236}">
                <a16:creationId xmlns:a16="http://schemas.microsoft.com/office/drawing/2014/main" id="{B742A974-9A45-9D95-FAD2-6F081EBAE296}"/>
              </a:ext>
            </a:extLst>
          </p:cNvPr>
          <p:cNvGrpSpPr/>
          <p:nvPr/>
        </p:nvGrpSpPr>
        <p:grpSpPr>
          <a:xfrm>
            <a:off x="860603" y="2327347"/>
            <a:ext cx="5392332" cy="3814711"/>
            <a:chOff x="930335" y="2422236"/>
            <a:chExt cx="5392332" cy="3814711"/>
          </a:xfrm>
        </p:grpSpPr>
        <p:sp>
          <p:nvSpPr>
            <p:cNvPr id="17" name="矩形 16">
              <a:extLst>
                <a:ext uri="{FF2B5EF4-FFF2-40B4-BE49-F238E27FC236}">
                  <a16:creationId xmlns:a16="http://schemas.microsoft.com/office/drawing/2014/main" id="{1F708604-39D8-4977-89D4-69D612CEA09C}"/>
                </a:ext>
              </a:extLst>
            </p:cNvPr>
            <p:cNvSpPr/>
            <p:nvPr/>
          </p:nvSpPr>
          <p:spPr>
            <a:xfrm>
              <a:off x="990477" y="2977080"/>
              <a:ext cx="5332190" cy="3259867"/>
            </a:xfrm>
            <a:prstGeom prst="rect">
              <a:avLst/>
            </a:prstGeom>
          </p:spPr>
          <p:txBody>
            <a:bodyPr wrap="square">
              <a:spAutoFit/>
            </a:bodyPr>
            <a:lstStyle/>
            <a:p>
              <a:pPr defTabSz="685800" eaLnBrk="1" hangingPunct="1">
                <a:spcBef>
                  <a:spcPts val="75"/>
                </a:spcBef>
                <a:spcAft>
                  <a:spcPts val="75"/>
                </a:spcAft>
                <a:defRPr/>
              </a:pPr>
              <a:r>
                <a:rPr lang="en-US" altLang="zh-TW" sz="2000" dirty="0">
                  <a:latin typeface="+mj-ea"/>
                  <a:ea typeface="+mj-ea"/>
                  <a:cs typeface="Arial" panose="020B0604020202020204" pitchFamily="34" charset="0"/>
                </a:rPr>
                <a:t>A</a:t>
              </a:r>
              <a:r>
                <a:rPr lang="en-US" altLang="zh-TW" sz="2000" baseline="30000" dirty="0">
                  <a:latin typeface="+mj-ea"/>
                  <a:ea typeface="+mj-ea"/>
                  <a:cs typeface="Arial" panose="020B0604020202020204" pitchFamily="34" charset="0"/>
                </a:rPr>
                <a:t>+</a:t>
              </a:r>
              <a:r>
                <a:rPr lang="zh-TW" altLang="zh-TW" sz="2000" dirty="0">
                  <a:latin typeface="+mj-ea"/>
                  <a:ea typeface="+mj-ea"/>
                  <a:cs typeface="Arial" panose="020B0604020202020204" pitchFamily="34" charset="0"/>
                </a:rPr>
                <a:t>淬鍊計畫網址：</a:t>
              </a:r>
              <a:r>
                <a:rPr lang="en-US" altLang="zh-TW" sz="2000" dirty="0">
                  <a:latin typeface="+mj-ea"/>
                  <a:ea typeface="+mj-ea"/>
                  <a:cs typeface="Arial" panose="020B0604020202020204" pitchFamily="34" charset="0"/>
                </a:rPr>
                <a:t>https://service.moea.gov.tw/EE514/tw/aiip/116.html </a:t>
              </a:r>
            </a:p>
            <a:p>
              <a:pPr defTabSz="685800" eaLnBrk="1" hangingPunct="1">
                <a:spcBef>
                  <a:spcPts val="75"/>
                </a:spcBef>
                <a:spcAft>
                  <a:spcPts val="75"/>
                </a:spcAft>
                <a:defRPr/>
              </a:pPr>
              <a:r>
                <a:rPr lang="en-US" altLang="zh-TW" sz="2000" dirty="0">
                  <a:latin typeface="+mj-ea"/>
                  <a:ea typeface="+mj-ea"/>
                  <a:cs typeface="Arial" panose="020B0604020202020204" pitchFamily="34" charset="0"/>
                </a:rPr>
                <a:t>(</a:t>
              </a:r>
              <a:r>
                <a:rPr lang="zh-TW" altLang="en-US" sz="2000" dirty="0">
                  <a:latin typeface="+mj-ea"/>
                  <a:ea typeface="+mj-ea"/>
                  <a:cs typeface="Arial" panose="020B0604020202020204" pitchFamily="34" charset="0"/>
                </a:rPr>
                <a:t>申請須知等相關資料皆可由網站下載</a:t>
              </a:r>
              <a:r>
                <a:rPr lang="en-US" altLang="zh-TW" sz="2000" dirty="0">
                  <a:latin typeface="+mj-ea"/>
                  <a:ea typeface="+mj-ea"/>
                  <a:cs typeface="Arial" panose="020B0604020202020204" pitchFamily="34" charset="0"/>
                </a:rPr>
                <a:t>)</a:t>
              </a:r>
            </a:p>
            <a:p>
              <a:pPr algn="just" defTabSz="685800" latinLnBrk="1">
                <a:spcBef>
                  <a:spcPts val="0"/>
                </a:spcBef>
                <a:spcAft>
                  <a:spcPts val="0"/>
                </a:spcAft>
                <a:defRPr/>
              </a:pPr>
              <a:endParaRPr lang="en-US" altLang="zh-TW" sz="2000" dirty="0">
                <a:latin typeface="+mj-ea"/>
                <a:ea typeface="+mj-ea"/>
                <a:cs typeface="Arial" panose="020B0604020202020204" pitchFamily="34" charset="0"/>
              </a:endParaRPr>
            </a:p>
            <a:p>
              <a:pPr algn="just" defTabSz="685800" latinLnBrk="1">
                <a:spcBef>
                  <a:spcPts val="0"/>
                </a:spcBef>
                <a:spcAft>
                  <a:spcPts val="0"/>
                </a:spcAft>
                <a:defRPr/>
              </a:pPr>
              <a:endParaRPr lang="en-US" altLang="zh-TW" sz="2000" dirty="0">
                <a:latin typeface="+mj-ea"/>
                <a:ea typeface="+mj-ea"/>
                <a:cs typeface="Arial" panose="020B0604020202020204" pitchFamily="34" charset="0"/>
              </a:endParaRPr>
            </a:p>
            <a:p>
              <a:pPr algn="just" defTabSz="685800" latinLnBrk="1">
                <a:spcBef>
                  <a:spcPts val="1200"/>
                </a:spcBef>
                <a:spcAft>
                  <a:spcPts val="225"/>
                </a:spcAft>
                <a:defRPr/>
              </a:pPr>
              <a:r>
                <a:rPr lang="zh-TW" altLang="zh-TW" sz="2000" dirty="0">
                  <a:latin typeface="+mj-ea"/>
                  <a:ea typeface="+mj-ea"/>
                  <a:cs typeface="Arial" panose="020B0604020202020204" pitchFamily="34" charset="0"/>
                </a:rPr>
                <a:t>聯絡電話：</a:t>
              </a:r>
              <a:r>
                <a:rPr lang="en-US" altLang="zh-TW" sz="2000" dirty="0">
                  <a:latin typeface="+mj-ea"/>
                  <a:ea typeface="+mj-ea"/>
                  <a:cs typeface="Arial" panose="020B0604020202020204" pitchFamily="34" charset="0"/>
                </a:rPr>
                <a:t>02-2341-2314</a:t>
              </a:r>
            </a:p>
            <a:p>
              <a:pPr algn="just" defTabSz="685800" latinLnBrk="1">
                <a:spcBef>
                  <a:spcPts val="1200"/>
                </a:spcBef>
                <a:spcAft>
                  <a:spcPts val="0"/>
                </a:spcAft>
                <a:defRPr/>
              </a:pPr>
              <a:endParaRPr lang="en-US" altLang="zh-TW" sz="2000" dirty="0">
                <a:latin typeface="+mj-ea"/>
                <a:ea typeface="+mj-ea"/>
                <a:cs typeface="Arial" panose="020B0604020202020204" pitchFamily="34" charset="0"/>
              </a:endParaRPr>
            </a:p>
            <a:p>
              <a:pPr algn="just" defTabSz="685800" latinLnBrk="1">
                <a:spcBef>
                  <a:spcPts val="225"/>
                </a:spcBef>
                <a:spcAft>
                  <a:spcPts val="225"/>
                </a:spcAft>
                <a:defRPr/>
              </a:pPr>
              <a:r>
                <a:rPr lang="zh-TW" altLang="en-US" sz="2000" dirty="0">
                  <a:latin typeface="+mj-ea"/>
                  <a:ea typeface="+mj-ea"/>
                  <a:cs typeface="Arial" panose="020B0604020202020204" pitchFamily="34" charset="0"/>
                </a:rPr>
                <a:t>地址：</a:t>
              </a:r>
              <a:r>
                <a:rPr lang="en-US" altLang="zh-TW" sz="2000" dirty="0">
                  <a:latin typeface="+mj-ea"/>
                  <a:ea typeface="+mj-ea"/>
                  <a:cs typeface="Arial" panose="020B0604020202020204" pitchFamily="34" charset="0"/>
                </a:rPr>
                <a:t>100</a:t>
              </a:r>
              <a:r>
                <a:rPr lang="zh-TW" altLang="zh-TW" sz="2000" dirty="0">
                  <a:latin typeface="+mj-ea"/>
                  <a:ea typeface="+mj-ea"/>
                  <a:cs typeface="Arial" panose="020B0604020202020204" pitchFamily="34" charset="0"/>
                </a:rPr>
                <a:t>台北市重慶南路二段</a:t>
              </a:r>
              <a:r>
                <a:rPr lang="en-US" altLang="zh-TW" sz="2000" dirty="0">
                  <a:latin typeface="+mj-ea"/>
                  <a:ea typeface="+mj-ea"/>
                  <a:cs typeface="Arial" panose="020B0604020202020204" pitchFamily="34" charset="0"/>
                </a:rPr>
                <a:t>51</a:t>
              </a:r>
              <a:r>
                <a:rPr lang="zh-TW" altLang="zh-TW" sz="2000" dirty="0">
                  <a:latin typeface="+mj-ea"/>
                  <a:ea typeface="+mj-ea"/>
                  <a:cs typeface="Arial" panose="020B0604020202020204" pitchFamily="34" charset="0"/>
                </a:rPr>
                <a:t>號</a:t>
              </a:r>
              <a:r>
                <a:rPr lang="en-US" altLang="zh-TW" sz="2000" dirty="0">
                  <a:latin typeface="+mj-ea"/>
                  <a:ea typeface="+mj-ea"/>
                  <a:cs typeface="Arial" panose="020B0604020202020204" pitchFamily="34" charset="0"/>
                </a:rPr>
                <a:t>7</a:t>
              </a:r>
              <a:r>
                <a:rPr lang="zh-TW" altLang="zh-TW" sz="2000" dirty="0">
                  <a:latin typeface="+mj-ea"/>
                  <a:ea typeface="+mj-ea"/>
                  <a:cs typeface="Arial" panose="020B0604020202020204" pitchFamily="34" charset="0"/>
                </a:rPr>
                <a:t>樓</a:t>
              </a:r>
              <a:endParaRPr lang="en-US" altLang="zh-TW" sz="2000" dirty="0">
                <a:latin typeface="+mj-ea"/>
                <a:ea typeface="+mj-ea"/>
                <a:cs typeface="Arial" panose="020B0604020202020204" pitchFamily="34" charset="0"/>
              </a:endParaRPr>
            </a:p>
          </p:txBody>
        </p:sp>
        <p:sp>
          <p:nvSpPr>
            <p:cNvPr id="18" name="MH_Other_4">
              <a:extLst>
                <a:ext uri="{FF2B5EF4-FFF2-40B4-BE49-F238E27FC236}">
                  <a16:creationId xmlns:a16="http://schemas.microsoft.com/office/drawing/2014/main" id="{09D3A4B0-6BFA-1EC3-63C0-B3D59ABB9355}"/>
                </a:ext>
              </a:extLst>
            </p:cNvPr>
            <p:cNvSpPr/>
            <p:nvPr>
              <p:custDataLst>
                <p:tags r:id="rId1"/>
              </p:custDataLst>
            </p:nvPr>
          </p:nvSpPr>
          <p:spPr>
            <a:xfrm flipH="1">
              <a:off x="930335" y="2422236"/>
              <a:ext cx="491963" cy="378154"/>
            </a:xfrm>
            <a:prstGeom prst="wedgeEllipseCallout">
              <a:avLst>
                <a:gd name="adj1" fmla="val -27061"/>
                <a:gd name="adj2" fmla="val 71627"/>
              </a:avLst>
            </a:prstGeom>
            <a:solidFill>
              <a:srgbClr val="F29A5B"/>
            </a:solidFill>
            <a:ln w="25400" cap="flat" cmpd="sng" algn="ctr">
              <a:noFill/>
              <a:prstDash val="solid"/>
            </a:ln>
            <a:effectLst/>
          </p:spPr>
          <p:txBody>
            <a:bodyPr lIns="0" rIns="0" bIns="0" anchor="ctr"/>
            <a:lstStyle/>
            <a:p>
              <a:pPr algn="ctr" defTabSz="685800" eaLnBrk="1" fontAlgn="auto" hangingPunct="1">
                <a:lnSpc>
                  <a:spcPct val="80000"/>
                </a:lnSpc>
                <a:spcBef>
                  <a:spcPts val="0"/>
                </a:spcBef>
                <a:spcAft>
                  <a:spcPts val="0"/>
                </a:spcAft>
                <a:defRPr/>
              </a:pPr>
              <a:r>
                <a:rPr kumimoji="0" lang="en-US" sz="2000" b="1" kern="0" dirty="0">
                  <a:ln w="18415" cmpd="sng">
                    <a:noFill/>
                    <a:prstDash val="solid"/>
                  </a:ln>
                  <a:solidFill>
                    <a:srgbClr val="FFFFFF"/>
                  </a:solidFill>
                  <a:latin typeface="+mj-ea"/>
                  <a:ea typeface="+mj-ea"/>
                  <a:cs typeface="Arial" panose="020B0604020202020204" pitchFamily="34" charset="0"/>
                </a:rPr>
                <a:t>1</a:t>
              </a:r>
            </a:p>
          </p:txBody>
        </p:sp>
        <p:sp>
          <p:nvSpPr>
            <p:cNvPr id="19" name="MH_Other_5">
              <a:extLst>
                <a:ext uri="{FF2B5EF4-FFF2-40B4-BE49-F238E27FC236}">
                  <a16:creationId xmlns:a16="http://schemas.microsoft.com/office/drawing/2014/main" id="{AEE39640-144A-AE06-1B32-E54888FBCEEB}"/>
                </a:ext>
              </a:extLst>
            </p:cNvPr>
            <p:cNvSpPr/>
            <p:nvPr>
              <p:custDataLst>
                <p:tags r:id="rId2"/>
              </p:custDataLst>
            </p:nvPr>
          </p:nvSpPr>
          <p:spPr>
            <a:xfrm>
              <a:off x="1080367" y="4432371"/>
              <a:ext cx="494245" cy="424643"/>
            </a:xfrm>
            <a:prstGeom prst="wedgeEllipseCallout">
              <a:avLst>
                <a:gd name="adj1" fmla="val -27061"/>
                <a:gd name="adj2" fmla="val 71627"/>
              </a:avLst>
            </a:prstGeom>
            <a:solidFill>
              <a:srgbClr val="A5C0A4"/>
            </a:solidFill>
            <a:ln w="25400" cap="flat" cmpd="sng" algn="ctr">
              <a:noFill/>
              <a:prstDash val="solid"/>
            </a:ln>
            <a:effectLst/>
          </p:spPr>
          <p:txBody>
            <a:bodyPr lIns="0" rIns="0" bIns="0" anchor="ctr"/>
            <a:lstStyle/>
            <a:p>
              <a:pPr algn="ctr" defTabSz="685800" eaLnBrk="1" fontAlgn="auto" hangingPunct="1">
                <a:lnSpc>
                  <a:spcPct val="80000"/>
                </a:lnSpc>
                <a:spcBef>
                  <a:spcPts val="0"/>
                </a:spcBef>
                <a:spcAft>
                  <a:spcPts val="0"/>
                </a:spcAft>
                <a:defRPr/>
              </a:pPr>
              <a:r>
                <a:rPr kumimoji="0" lang="en-US" sz="2000" b="1" kern="0" dirty="0">
                  <a:ln w="18415" cmpd="sng">
                    <a:noFill/>
                    <a:prstDash val="solid"/>
                  </a:ln>
                  <a:solidFill>
                    <a:srgbClr val="FFFFFF"/>
                  </a:solidFill>
                  <a:latin typeface="+mj-ea"/>
                  <a:ea typeface="+mj-ea"/>
                  <a:cs typeface="Arial" panose="020B0604020202020204" pitchFamily="34" charset="0"/>
                </a:rPr>
                <a:t>2</a:t>
              </a:r>
            </a:p>
          </p:txBody>
        </p:sp>
        <p:sp>
          <p:nvSpPr>
            <p:cNvPr id="20" name="MH_Other_6">
              <a:extLst>
                <a:ext uri="{FF2B5EF4-FFF2-40B4-BE49-F238E27FC236}">
                  <a16:creationId xmlns:a16="http://schemas.microsoft.com/office/drawing/2014/main" id="{D52D3B31-DB95-3B42-0519-E9D45885F530}"/>
                </a:ext>
              </a:extLst>
            </p:cNvPr>
            <p:cNvSpPr/>
            <p:nvPr>
              <p:custDataLst>
                <p:tags r:id="rId3"/>
              </p:custDataLst>
            </p:nvPr>
          </p:nvSpPr>
          <p:spPr>
            <a:xfrm flipH="1">
              <a:off x="930336" y="5374365"/>
              <a:ext cx="491962" cy="378154"/>
            </a:xfrm>
            <a:prstGeom prst="wedgeEllipseCallout">
              <a:avLst>
                <a:gd name="adj1" fmla="val -27061"/>
                <a:gd name="adj2" fmla="val 71627"/>
              </a:avLst>
            </a:prstGeom>
            <a:solidFill>
              <a:srgbClr val="B09277"/>
            </a:solidFill>
            <a:ln w="25400" cap="flat" cmpd="sng" algn="ctr">
              <a:noFill/>
              <a:prstDash val="solid"/>
            </a:ln>
            <a:effectLst/>
          </p:spPr>
          <p:txBody>
            <a:bodyPr lIns="0" rIns="0" anchor="ctr"/>
            <a:lstStyle/>
            <a:p>
              <a:pPr algn="ctr" defTabSz="685800" eaLnBrk="1" fontAlgn="auto" hangingPunct="1">
                <a:spcBef>
                  <a:spcPts val="0"/>
                </a:spcBef>
                <a:spcAft>
                  <a:spcPts val="0"/>
                </a:spcAft>
                <a:defRPr/>
              </a:pPr>
              <a:r>
                <a:rPr kumimoji="0" lang="en-US" sz="2000" b="1" kern="0" dirty="0">
                  <a:ln w="18415" cmpd="sng">
                    <a:noFill/>
                    <a:prstDash val="solid"/>
                  </a:ln>
                  <a:solidFill>
                    <a:srgbClr val="FFFFFF"/>
                  </a:solidFill>
                  <a:latin typeface="+mj-ea"/>
                  <a:ea typeface="+mj-ea"/>
                  <a:cs typeface="Arial" panose="020B0604020202020204" pitchFamily="34" charset="0"/>
                </a:rPr>
                <a:t>3</a:t>
              </a:r>
            </a:p>
          </p:txBody>
        </p:sp>
      </p:grpSp>
      <p:grpSp>
        <p:nvGrpSpPr>
          <p:cNvPr id="21" name="群組 20">
            <a:extLst>
              <a:ext uri="{FF2B5EF4-FFF2-40B4-BE49-F238E27FC236}">
                <a16:creationId xmlns:a16="http://schemas.microsoft.com/office/drawing/2014/main" id="{E814BAA2-AA05-E0E6-63B2-C61AE0D11696}"/>
              </a:ext>
            </a:extLst>
          </p:cNvPr>
          <p:cNvGrpSpPr/>
          <p:nvPr/>
        </p:nvGrpSpPr>
        <p:grpSpPr>
          <a:xfrm>
            <a:off x="1352566" y="890206"/>
            <a:ext cx="5140509" cy="1464253"/>
            <a:chOff x="1536819" y="1060704"/>
            <a:chExt cx="5140509" cy="1464253"/>
          </a:xfrm>
        </p:grpSpPr>
        <p:sp>
          <p:nvSpPr>
            <p:cNvPr id="22" name="矩形 6">
              <a:extLst>
                <a:ext uri="{FF2B5EF4-FFF2-40B4-BE49-F238E27FC236}">
                  <a16:creationId xmlns:a16="http://schemas.microsoft.com/office/drawing/2014/main" id="{2E095C69-E000-07BF-49B4-5EB822A6417F}"/>
                </a:ext>
              </a:extLst>
            </p:cNvPr>
            <p:cNvSpPr>
              <a:spLocks noChangeArrowheads="1"/>
            </p:cNvSpPr>
            <p:nvPr/>
          </p:nvSpPr>
          <p:spPr bwMode="auto">
            <a:xfrm>
              <a:off x="3228328" y="1925322"/>
              <a:ext cx="2351396" cy="523220"/>
            </a:xfrm>
            <a:prstGeom prst="rect">
              <a:avLst/>
            </a:prstGeom>
            <a:noFill/>
            <a:ln w="9525">
              <a:noFill/>
              <a:miter lim="800000"/>
              <a:headEnd/>
              <a:tailEnd/>
            </a:ln>
          </p:spPr>
          <p:txBody>
            <a:bodyPr wrap="square">
              <a:spAutoFit/>
            </a:bodyPr>
            <a:lstStyle/>
            <a:p>
              <a:pPr algn="just" defTabSz="685800" latinLnBrk="1">
                <a:spcBef>
                  <a:spcPts val="450"/>
                </a:spcBef>
                <a:spcAft>
                  <a:spcPts val="450"/>
                </a:spcAft>
                <a:defRPr/>
              </a:pPr>
              <a:r>
                <a:rPr kumimoji="0" lang="zh-TW" altLang="zh-TW" sz="2800" b="1" dirty="0">
                  <a:solidFill>
                    <a:srgbClr val="154F8B"/>
                  </a:solidFill>
                  <a:latin typeface="+mj-ea"/>
                  <a:ea typeface="+mj-ea"/>
                  <a:cs typeface="Arial" panose="020B0604020202020204" pitchFamily="34" charset="0"/>
                </a:rPr>
                <a:t>相關</a:t>
              </a:r>
              <a:r>
                <a:rPr kumimoji="0" lang="zh-TW" altLang="en-US" sz="2800" b="1" dirty="0">
                  <a:solidFill>
                    <a:srgbClr val="154F8B"/>
                  </a:solidFill>
                  <a:latin typeface="+mj-ea"/>
                  <a:ea typeface="+mj-ea"/>
                  <a:cs typeface="Arial" panose="020B0604020202020204" pitchFamily="34" charset="0"/>
                </a:rPr>
                <a:t>資訊：</a:t>
              </a:r>
              <a:endParaRPr kumimoji="0" lang="en-US" altLang="zh-TW" sz="2800" b="1" dirty="0">
                <a:solidFill>
                  <a:srgbClr val="154F8B"/>
                </a:solidFill>
                <a:latin typeface="+mj-ea"/>
                <a:ea typeface="+mj-ea"/>
                <a:cs typeface="Arial" panose="020B0604020202020204" pitchFamily="34" charset="0"/>
              </a:endParaRPr>
            </a:p>
          </p:txBody>
        </p:sp>
        <p:sp>
          <p:nvSpPr>
            <p:cNvPr id="23" name="Rectangle 8">
              <a:extLst>
                <a:ext uri="{FF2B5EF4-FFF2-40B4-BE49-F238E27FC236}">
                  <a16:creationId xmlns:a16="http://schemas.microsoft.com/office/drawing/2014/main" id="{1A71301A-5BA6-C2D8-6403-69701B75AC49}"/>
                </a:ext>
              </a:extLst>
            </p:cNvPr>
            <p:cNvSpPr txBox="1">
              <a:spLocks noChangeArrowheads="1"/>
            </p:cNvSpPr>
            <p:nvPr/>
          </p:nvSpPr>
          <p:spPr bwMode="auto">
            <a:xfrm>
              <a:off x="3216136" y="1215002"/>
              <a:ext cx="3461192" cy="629285"/>
            </a:xfrm>
            <a:prstGeom prst="rect">
              <a:avLst/>
            </a:prstGeom>
            <a:noFill/>
            <a:ln w="9525">
              <a:noFill/>
              <a:miter lim="800000"/>
              <a:headEnd/>
              <a:tailEnd/>
            </a:ln>
            <a:effectLst/>
          </p:spPr>
          <p:txBody>
            <a:bodyPr lIns="69056" tIns="34529" rIns="69056" bIns="34529" anchor="ctr"/>
            <a:lstStyle>
              <a:lvl1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9pPr>
            </a:lstStyle>
            <a:p>
              <a:pPr algn="l" defTabSz="685800" eaLnBrk="1" hangingPunct="1">
                <a:spcBef>
                  <a:spcPts val="0"/>
                </a:spcBef>
                <a:spcAft>
                  <a:spcPts val="0"/>
                </a:spcAft>
                <a:defRPr/>
              </a:pPr>
              <a:r>
                <a:rPr lang="zh-TW" altLang="en-US" sz="2800" b="0" kern="0" dirty="0">
                  <a:solidFill>
                    <a:srgbClr val="000000"/>
                  </a:solidFill>
                  <a:effectLst/>
                  <a:latin typeface="+mj-ea"/>
                  <a:cs typeface="Arial" panose="020B0604020202020204" pitchFamily="34" charset="0"/>
                </a:rPr>
                <a:t>企業創新專案辦公室</a:t>
              </a:r>
            </a:p>
          </p:txBody>
        </p:sp>
        <p:pic>
          <p:nvPicPr>
            <p:cNvPr id="24" name="圖片 23">
              <a:extLst>
                <a:ext uri="{FF2B5EF4-FFF2-40B4-BE49-F238E27FC236}">
                  <a16:creationId xmlns:a16="http://schemas.microsoft.com/office/drawing/2014/main" id="{B898B7B6-35FA-2AB9-A694-570554BC9EAB}"/>
                </a:ext>
              </a:extLst>
            </p:cNvPr>
            <p:cNvPicPr>
              <a:picLocks noChangeAspect="1"/>
            </p:cNvPicPr>
            <p:nvPr/>
          </p:nvPicPr>
          <p:blipFill rotWithShape="1">
            <a:blip r:embed="rId5"/>
            <a:srcRect t="1457" b="1457"/>
            <a:stretch/>
          </p:blipFill>
          <p:spPr>
            <a:xfrm>
              <a:off x="1536819" y="1060704"/>
              <a:ext cx="1511181" cy="1464253"/>
            </a:xfrm>
            <a:prstGeom prst="ellipse">
              <a:avLst/>
            </a:prstGeom>
          </p:spPr>
        </p:pic>
      </p:grpSp>
      <p:grpSp>
        <p:nvGrpSpPr>
          <p:cNvPr id="25" name="群組 24">
            <a:extLst>
              <a:ext uri="{FF2B5EF4-FFF2-40B4-BE49-F238E27FC236}">
                <a16:creationId xmlns:a16="http://schemas.microsoft.com/office/drawing/2014/main" id="{B1B051BB-AC36-F060-6FC7-6B11589A3820}"/>
              </a:ext>
            </a:extLst>
          </p:cNvPr>
          <p:cNvGrpSpPr/>
          <p:nvPr/>
        </p:nvGrpSpPr>
        <p:grpSpPr>
          <a:xfrm>
            <a:off x="6252935" y="1622333"/>
            <a:ext cx="2351396" cy="4041909"/>
            <a:chOff x="6113510" y="1377118"/>
            <a:chExt cx="2351396" cy="4050000"/>
          </a:xfrm>
        </p:grpSpPr>
        <p:pic>
          <p:nvPicPr>
            <p:cNvPr id="26" name="图片 61">
              <a:extLst>
                <a:ext uri="{FF2B5EF4-FFF2-40B4-BE49-F238E27FC236}">
                  <a16:creationId xmlns:a16="http://schemas.microsoft.com/office/drawing/2014/main" id="{09FC2912-BEC4-5990-671F-4A6AFF234DD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3510" y="1377118"/>
              <a:ext cx="2351396" cy="40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8">
              <a:extLst>
                <a:ext uri="{FF2B5EF4-FFF2-40B4-BE49-F238E27FC236}">
                  <a16:creationId xmlns:a16="http://schemas.microsoft.com/office/drawing/2014/main" id="{31480828-47F4-2BD4-53AF-17BCA46E0100}"/>
                </a:ext>
              </a:extLst>
            </p:cNvPr>
            <p:cNvSpPr txBox="1">
              <a:spLocks noChangeArrowheads="1"/>
            </p:cNvSpPr>
            <p:nvPr/>
          </p:nvSpPr>
          <p:spPr bwMode="auto">
            <a:xfrm>
              <a:off x="6956520" y="3475238"/>
              <a:ext cx="1063530" cy="629285"/>
            </a:xfrm>
            <a:prstGeom prst="rect">
              <a:avLst/>
            </a:prstGeom>
            <a:noFill/>
            <a:ln w="9525">
              <a:noFill/>
              <a:miter lim="800000"/>
              <a:headEnd/>
              <a:tailEnd/>
            </a:ln>
            <a:effectLst/>
          </p:spPr>
          <p:txBody>
            <a:bodyPr lIns="69056" tIns="34529" rIns="69056" bIns="34529" anchor="ctr"/>
            <a:lstStyle>
              <a:lvl1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9pPr>
            </a:lstStyle>
            <a:p>
              <a:pPr defTabSz="685800" eaLnBrk="1" hangingPunct="1">
                <a:spcBef>
                  <a:spcPts val="0"/>
                </a:spcBef>
                <a:spcAft>
                  <a:spcPts val="0"/>
                </a:spcAft>
                <a:defRPr/>
              </a:pPr>
              <a:r>
                <a:rPr lang="en-US" altLang="zh-TW" sz="1200" kern="0" dirty="0">
                  <a:solidFill>
                    <a:srgbClr val="B59CB1"/>
                  </a:solidFill>
                  <a:effectLst/>
                  <a:latin typeface="Arial" panose="020B0604020202020204" pitchFamily="34" charset="0"/>
                  <a:ea typeface="微軟正黑體" panose="020B0604030504040204" pitchFamily="34" charset="-120"/>
                  <a:cs typeface="Arial" panose="020B0604020202020204" pitchFamily="34" charset="0"/>
                </a:rPr>
                <a:t>A</a:t>
              </a:r>
              <a:r>
                <a:rPr lang="en-US" altLang="zh-TW" sz="1200" kern="0" baseline="30000" dirty="0">
                  <a:solidFill>
                    <a:srgbClr val="B59CB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200" kern="0" dirty="0">
                  <a:solidFill>
                    <a:srgbClr val="B59CB1"/>
                  </a:solidFill>
                  <a:effectLst/>
                  <a:latin typeface="Arial" panose="020B0604020202020204" pitchFamily="34" charset="0"/>
                  <a:ea typeface="微軟正黑體" panose="020B0604030504040204" pitchFamily="34" charset="-120"/>
                  <a:cs typeface="Arial" panose="020B0604020202020204" pitchFamily="34" charset="0"/>
                </a:rPr>
                <a:t>企業創新</a:t>
              </a:r>
              <a:endParaRPr lang="en-US" altLang="zh-TW" sz="1200" kern="0" dirty="0">
                <a:solidFill>
                  <a:srgbClr val="B59CB1"/>
                </a:solidFill>
                <a:effectLst/>
                <a:latin typeface="Arial" panose="020B0604020202020204" pitchFamily="34" charset="0"/>
                <a:ea typeface="微軟正黑體" panose="020B0604030504040204" pitchFamily="34" charset="-120"/>
                <a:cs typeface="Arial" panose="020B0604020202020204" pitchFamily="34" charset="0"/>
              </a:endParaRPr>
            </a:p>
            <a:p>
              <a:pPr defTabSz="685800" eaLnBrk="1" hangingPunct="1">
                <a:spcBef>
                  <a:spcPts val="0"/>
                </a:spcBef>
                <a:spcAft>
                  <a:spcPts val="0"/>
                </a:spcAft>
                <a:defRPr/>
              </a:pPr>
              <a:r>
                <a:rPr lang="zh-TW" altLang="en-US" sz="1200" kern="0" dirty="0">
                  <a:solidFill>
                    <a:srgbClr val="B59CB1"/>
                  </a:solidFill>
                  <a:effectLst/>
                  <a:latin typeface="Arial" panose="020B0604020202020204" pitchFamily="34" charset="0"/>
                  <a:ea typeface="微軟正黑體" panose="020B0604030504040204" pitchFamily="34" charset="-120"/>
                  <a:cs typeface="Arial" panose="020B0604020202020204" pitchFamily="34" charset="0"/>
                </a:rPr>
                <a:t>專案辦公室</a:t>
              </a:r>
            </a:p>
          </p:txBody>
        </p:sp>
        <p:pic>
          <p:nvPicPr>
            <p:cNvPr id="28" name="圖片 27">
              <a:extLst>
                <a:ext uri="{FF2B5EF4-FFF2-40B4-BE49-F238E27FC236}">
                  <a16:creationId xmlns:a16="http://schemas.microsoft.com/office/drawing/2014/main" id="{1CBEABB5-EED4-F6ED-3FBF-862641BAFA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2856" y="3624919"/>
              <a:ext cx="364598" cy="329925"/>
            </a:xfrm>
            <a:prstGeom prst="rect">
              <a:avLst/>
            </a:prstGeom>
          </p:spPr>
        </p:pic>
      </p:grpSp>
    </p:spTree>
    <p:extLst>
      <p:ext uri="{BB962C8B-B14F-4D97-AF65-F5344CB8AC3E}">
        <p14:creationId xmlns:p14="http://schemas.microsoft.com/office/powerpoint/2010/main" val="1894217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2</a:t>
            </a:fld>
            <a:endParaRPr lang="en-US" altLang="zh-TW" dirty="0">
              <a:solidFill>
                <a:schemeClr val="bg1"/>
              </a:solidFill>
              <a:ea typeface="微軟正黑體" panose="020B0604030504040204" pitchFamily="34" charset="-120"/>
            </a:endParaRPr>
          </a:p>
        </p:txBody>
      </p:sp>
      <p:sp>
        <p:nvSpPr>
          <p:cNvPr id="2" name="內容版面配置區 5">
            <a:extLst>
              <a:ext uri="{FF2B5EF4-FFF2-40B4-BE49-F238E27FC236}">
                <a16:creationId xmlns:a16="http://schemas.microsoft.com/office/drawing/2014/main" id="{CD368FE2-03EA-74BF-C485-6E00ED34619E}"/>
              </a:ext>
            </a:extLst>
          </p:cNvPr>
          <p:cNvSpPr>
            <a:spLocks noGrp="1"/>
          </p:cNvSpPr>
          <p:nvPr>
            <p:ph idx="1"/>
          </p:nvPr>
        </p:nvSpPr>
        <p:spPr>
          <a:xfrm>
            <a:off x="457200" y="1658074"/>
            <a:ext cx="4948771" cy="3194481"/>
          </a:xfrm>
        </p:spPr>
        <p:txBody>
          <a:bodyPr/>
          <a:lstStyle/>
          <a:p>
            <a:pPr marL="0" marR="0" lvl="0" indent="0" algn="l" defTabSz="914400" rtl="0" eaLnBrk="1" fontAlgn="auto" latinLnBrk="0" hangingPunct="1">
              <a:lnSpc>
                <a:spcPct val="100000"/>
              </a:lnSpc>
              <a:spcBef>
                <a:spcPts val="1200"/>
              </a:spcBef>
              <a:spcAft>
                <a:spcPts val="1200"/>
              </a:spcAft>
              <a:buClr>
                <a:srgbClr val="FF9933"/>
              </a:buClr>
              <a:buSzTx/>
              <a:buFontTx/>
              <a:buNone/>
              <a:tabLst/>
              <a:defRPr/>
            </a:pPr>
            <a:r>
              <a:rPr kumimoji="0" lang="zh-TW" altLang="en-US" sz="2600" b="1"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推動目標與策略：</a:t>
            </a:r>
            <a:endParaRPr kumimoji="0" lang="en-US" altLang="zh-TW" sz="2600" b="1"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539750" marR="0" lvl="1" indent="-457200" algn="l" defTabSz="914400" rtl="0" eaLnBrk="1" fontAlgn="auto" latinLnBrk="0" hangingPunct="1">
              <a:lnSpc>
                <a:spcPct val="100000"/>
              </a:lnSpc>
              <a:spcBef>
                <a:spcPts val="1200"/>
              </a:spcBef>
              <a:spcAft>
                <a:spcPts val="1200"/>
              </a:spcAft>
              <a:buClr>
                <a:srgbClr val="154F8B"/>
              </a:buClr>
              <a:buSzTx/>
              <a:buFont typeface="Wingdings" panose="05000000000000000000" pitchFamily="2" charset="2"/>
              <a:buChar char="Ø"/>
              <a:tabLst/>
              <a:defRPr/>
            </a:pPr>
            <a:r>
              <a:rPr kumimoji="0" lang="zh-TW" altLang="en-US" sz="2200" i="0" u="none" strike="noStrike" kern="0" cap="none" spc="0" normalizeH="0" baseline="0" noProof="0" dirty="0">
                <a:ln>
                  <a:noFill/>
                </a:ln>
                <a:solidFill>
                  <a:srgbClr val="000000"/>
                </a:solidFill>
                <a:effectLst/>
                <a:uLnTx/>
                <a:uFill>
                  <a:solidFill>
                    <a:srgbClr val="C00000"/>
                  </a:solidFill>
                </a:uFill>
                <a:latin typeface="Arial" panose="020B0604020202020204" pitchFamily="34" charset="0"/>
                <a:ea typeface="微軟正黑體" panose="020B0604030504040204" pitchFamily="34" charset="-120"/>
                <a:cs typeface="Arial" panose="020B0604020202020204" pitchFamily="34" charset="0"/>
              </a:rPr>
              <a:t>誘發企業</a:t>
            </a:r>
            <a:r>
              <a:rPr kumimoji="0" lang="zh-TW" altLang="en-US"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投入</a:t>
            </a:r>
            <a:r>
              <a:rPr kumimoji="0" lang="zh-TW" altLang="en-US" sz="2200" b="1" i="0" u="none" strike="noStrike" kern="0" cap="none" spc="0" normalizeH="0" baseline="0" noProof="0" dirty="0">
                <a:ln>
                  <a:noFill/>
                </a:ln>
                <a:solidFill>
                  <a:srgbClr val="154F8B"/>
                </a:solidFill>
                <a:effectLst/>
                <a:uLnTx/>
                <a:uFillTx/>
                <a:latin typeface="Arial" panose="020B0604020202020204" pitchFamily="34" charset="0"/>
                <a:ea typeface="微軟正黑體" panose="020B0604030504040204" pitchFamily="34" charset="-120"/>
                <a:cs typeface="Arial" panose="020B0604020202020204" pitchFamily="34" charset="0"/>
              </a:rPr>
              <a:t>高階先進技術開發</a:t>
            </a:r>
            <a:r>
              <a:rPr kumimoji="0" lang="zh-TW" altLang="en-US"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，促使我國</a:t>
            </a:r>
            <a:r>
              <a:rPr kumimoji="0" lang="zh-TW" altLang="zh-TW"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產生領導型技術或</a:t>
            </a:r>
            <a:r>
              <a:rPr kumimoji="0" lang="zh-TW" altLang="en-US"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能</a:t>
            </a:r>
            <a:r>
              <a:rPr kumimoji="0" lang="zh-TW" altLang="zh-TW"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大幅提升</a:t>
            </a:r>
            <a:r>
              <a:rPr kumimoji="0" lang="zh-TW" altLang="en-US"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我國</a:t>
            </a:r>
            <a:r>
              <a:rPr kumimoji="0" lang="zh-TW" altLang="zh-TW"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產業</a:t>
            </a:r>
            <a:r>
              <a:rPr kumimoji="0" lang="zh-TW" altLang="en-US"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之附加價值與國際市場競爭力，並鼓勵在研發過程中積極配合淨零碳排趨勢，亦應同時考量節能與減碳，以達成永續發展之願景</a:t>
            </a:r>
            <a:r>
              <a:rPr kumimoji="0" lang="zh-TW" altLang="zh-TW"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endParaRPr kumimoji="0" lang="en-US" altLang="zh-TW"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5" name="標題 4">
            <a:extLst>
              <a:ext uri="{FF2B5EF4-FFF2-40B4-BE49-F238E27FC236}">
                <a16:creationId xmlns:a16="http://schemas.microsoft.com/office/drawing/2014/main" id="{5B9236EB-224C-5E72-54E2-04FCB71AFAC1}"/>
              </a:ext>
            </a:extLst>
          </p:cNvPr>
          <p:cNvSpPr>
            <a:spLocks noGrp="1"/>
          </p:cNvSpPr>
          <p:nvPr>
            <p:ph type="title"/>
          </p:nvPr>
        </p:nvSpPr>
        <p:spPr>
          <a:xfrm>
            <a:off x="1984664" y="705127"/>
            <a:ext cx="6835486"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計畫說明 </a:t>
            </a:r>
          </a:p>
        </p:txBody>
      </p:sp>
      <p:pic>
        <p:nvPicPr>
          <p:cNvPr id="6" name="圖片 5">
            <a:extLst>
              <a:ext uri="{FF2B5EF4-FFF2-40B4-BE49-F238E27FC236}">
                <a16:creationId xmlns:a16="http://schemas.microsoft.com/office/drawing/2014/main" id="{3C735370-73FC-29BC-937D-1017030F8BB3}"/>
              </a:ext>
            </a:extLst>
          </p:cNvPr>
          <p:cNvPicPr>
            <a:picLocks noChangeAspect="1"/>
          </p:cNvPicPr>
          <p:nvPr/>
        </p:nvPicPr>
        <p:blipFill>
          <a:blip r:embed="rId2"/>
          <a:stretch>
            <a:fillRect/>
          </a:stretch>
        </p:blipFill>
        <p:spPr>
          <a:xfrm>
            <a:off x="1095161" y="704176"/>
            <a:ext cx="749873" cy="682811"/>
          </a:xfrm>
          <a:prstGeom prst="rect">
            <a:avLst/>
          </a:prstGeom>
        </p:spPr>
      </p:pic>
      <p:grpSp>
        <p:nvGrpSpPr>
          <p:cNvPr id="7" name="群組 6">
            <a:extLst>
              <a:ext uri="{FF2B5EF4-FFF2-40B4-BE49-F238E27FC236}">
                <a16:creationId xmlns:a16="http://schemas.microsoft.com/office/drawing/2014/main" id="{0E528F1C-BECA-B048-A42B-1D9B2C58EF5E}"/>
              </a:ext>
            </a:extLst>
          </p:cNvPr>
          <p:cNvGrpSpPr/>
          <p:nvPr/>
        </p:nvGrpSpPr>
        <p:grpSpPr>
          <a:xfrm rot="21256514">
            <a:off x="5518371" y="1354023"/>
            <a:ext cx="3218342" cy="2597730"/>
            <a:chOff x="4393778" y="1796913"/>
            <a:chExt cx="4303483" cy="3514003"/>
          </a:xfrm>
        </p:grpSpPr>
        <p:grpSp>
          <p:nvGrpSpPr>
            <p:cNvPr id="8" name="Group 7">
              <a:extLst>
                <a:ext uri="{FF2B5EF4-FFF2-40B4-BE49-F238E27FC236}">
                  <a16:creationId xmlns:a16="http://schemas.microsoft.com/office/drawing/2014/main" id="{D522F025-8CFA-DA2F-A1E3-F9437F3E41FA}"/>
                </a:ext>
              </a:extLst>
            </p:cNvPr>
            <p:cNvGrpSpPr>
              <a:grpSpLocks/>
            </p:cNvGrpSpPr>
            <p:nvPr/>
          </p:nvGrpSpPr>
          <p:grpSpPr bwMode="auto">
            <a:xfrm>
              <a:off x="4393778" y="1796913"/>
              <a:ext cx="4303483" cy="3514003"/>
              <a:chOff x="1046815" y="704139"/>
              <a:chExt cx="7169309" cy="5688899"/>
            </a:xfrm>
          </p:grpSpPr>
          <p:sp>
            <p:nvSpPr>
              <p:cNvPr id="22" name="Freeform 10">
                <a:extLst>
                  <a:ext uri="{FF2B5EF4-FFF2-40B4-BE49-F238E27FC236}">
                    <a16:creationId xmlns:a16="http://schemas.microsoft.com/office/drawing/2014/main" id="{F5781C23-3870-254E-B104-E87D29E10897}"/>
                  </a:ext>
                </a:extLst>
              </p:cNvPr>
              <p:cNvSpPr>
                <a:spLocks noEditPoints="1"/>
              </p:cNvSpPr>
              <p:nvPr/>
            </p:nvSpPr>
            <p:spPr bwMode="auto">
              <a:xfrm>
                <a:off x="3431520" y="1576369"/>
                <a:ext cx="3062367" cy="875556"/>
              </a:xfrm>
              <a:custGeom>
                <a:avLst/>
                <a:gdLst>
                  <a:gd name="T0" fmla="*/ 3029108 w 3683"/>
                  <a:gd name="T1" fmla="*/ 857263 h 1053"/>
                  <a:gd name="T2" fmla="*/ 2975892 w 3683"/>
                  <a:gd name="T3" fmla="*/ 822341 h 1053"/>
                  <a:gd name="T4" fmla="*/ 2925172 w 3683"/>
                  <a:gd name="T5" fmla="*/ 786587 h 1053"/>
                  <a:gd name="T6" fmla="*/ 2873619 w 3683"/>
                  <a:gd name="T7" fmla="*/ 749170 h 1053"/>
                  <a:gd name="T8" fmla="*/ 2822899 w 3683"/>
                  <a:gd name="T9" fmla="*/ 714247 h 1053"/>
                  <a:gd name="T10" fmla="*/ 2771347 w 3683"/>
                  <a:gd name="T11" fmla="*/ 678494 h 1053"/>
                  <a:gd name="T12" fmla="*/ 2720626 w 3683"/>
                  <a:gd name="T13" fmla="*/ 643571 h 1053"/>
                  <a:gd name="T14" fmla="*/ 2667411 w 3683"/>
                  <a:gd name="T15" fmla="*/ 607817 h 1053"/>
                  <a:gd name="T16" fmla="*/ 2616690 w 3683"/>
                  <a:gd name="T17" fmla="*/ 572063 h 1053"/>
                  <a:gd name="T18" fmla="*/ 2565138 w 3683"/>
                  <a:gd name="T19" fmla="*/ 535478 h 1053"/>
                  <a:gd name="T20" fmla="*/ 2514417 w 3683"/>
                  <a:gd name="T21" fmla="*/ 499724 h 1053"/>
                  <a:gd name="T22" fmla="*/ 2462865 w 3683"/>
                  <a:gd name="T23" fmla="*/ 463970 h 1053"/>
                  <a:gd name="T24" fmla="*/ 2412144 w 3683"/>
                  <a:gd name="T25" fmla="*/ 429047 h 1053"/>
                  <a:gd name="T26" fmla="*/ 2358929 w 3683"/>
                  <a:gd name="T27" fmla="*/ 393293 h 1053"/>
                  <a:gd name="T28" fmla="*/ 2307377 w 3683"/>
                  <a:gd name="T29" fmla="*/ 355877 h 1053"/>
                  <a:gd name="T30" fmla="*/ 2256656 w 3683"/>
                  <a:gd name="T31" fmla="*/ 320954 h 1053"/>
                  <a:gd name="T32" fmla="*/ 2205104 w 3683"/>
                  <a:gd name="T33" fmla="*/ 285200 h 1053"/>
                  <a:gd name="T34" fmla="*/ 2154383 w 3683"/>
                  <a:gd name="T35" fmla="*/ 250278 h 1053"/>
                  <a:gd name="T36" fmla="*/ 2102831 w 3683"/>
                  <a:gd name="T37" fmla="*/ 214524 h 1053"/>
                  <a:gd name="T38" fmla="*/ 2050447 w 3683"/>
                  <a:gd name="T39" fmla="*/ 179601 h 1053"/>
                  <a:gd name="T40" fmla="*/ 1998895 w 3683"/>
                  <a:gd name="T41" fmla="*/ 142184 h 1053"/>
                  <a:gd name="T42" fmla="*/ 1948174 w 3683"/>
                  <a:gd name="T43" fmla="*/ 106430 h 1053"/>
                  <a:gd name="T44" fmla="*/ 1896622 w 3683"/>
                  <a:gd name="T45" fmla="*/ 71508 h 1053"/>
                  <a:gd name="T46" fmla="*/ 1845901 w 3683"/>
                  <a:gd name="T47" fmla="*/ 35754 h 1053"/>
                  <a:gd name="T48" fmla="*/ 1824283 w 3683"/>
                  <a:gd name="T49" fmla="*/ 2494 h 1053"/>
                  <a:gd name="T50" fmla="*/ 1765247 w 3683"/>
                  <a:gd name="T51" fmla="*/ 25776 h 1053"/>
                  <a:gd name="T52" fmla="*/ 1702054 w 3683"/>
                  <a:gd name="T53" fmla="*/ 35754 h 1053"/>
                  <a:gd name="T54" fmla="*/ 1641356 w 3683"/>
                  <a:gd name="T55" fmla="*/ 45732 h 1053"/>
                  <a:gd name="T56" fmla="*/ 1578163 w 3683"/>
                  <a:gd name="T57" fmla="*/ 55710 h 1053"/>
                  <a:gd name="T58" fmla="*/ 1517464 w 3683"/>
                  <a:gd name="T59" fmla="*/ 65687 h 1053"/>
                  <a:gd name="T60" fmla="*/ 1454271 w 3683"/>
                  <a:gd name="T61" fmla="*/ 74834 h 1053"/>
                  <a:gd name="T62" fmla="*/ 1393572 w 3683"/>
                  <a:gd name="T63" fmla="*/ 84812 h 1053"/>
                  <a:gd name="T64" fmla="*/ 1330379 w 3683"/>
                  <a:gd name="T65" fmla="*/ 94790 h 1053"/>
                  <a:gd name="T66" fmla="*/ 1269681 w 3683"/>
                  <a:gd name="T67" fmla="*/ 104767 h 1053"/>
                  <a:gd name="T68" fmla="*/ 1206488 w 3683"/>
                  <a:gd name="T69" fmla="*/ 114745 h 1053"/>
                  <a:gd name="T70" fmla="*/ 1145789 w 3683"/>
                  <a:gd name="T71" fmla="*/ 123892 h 1053"/>
                  <a:gd name="T72" fmla="*/ 1085091 w 3683"/>
                  <a:gd name="T73" fmla="*/ 133869 h 1053"/>
                  <a:gd name="T74" fmla="*/ 1021898 w 3683"/>
                  <a:gd name="T75" fmla="*/ 143847 h 1053"/>
                  <a:gd name="T76" fmla="*/ 961199 w 3683"/>
                  <a:gd name="T77" fmla="*/ 153825 h 1053"/>
                  <a:gd name="T78" fmla="*/ 898006 w 3683"/>
                  <a:gd name="T79" fmla="*/ 163803 h 1053"/>
                  <a:gd name="T80" fmla="*/ 837308 w 3683"/>
                  <a:gd name="T81" fmla="*/ 173781 h 1053"/>
                  <a:gd name="T82" fmla="*/ 774114 w 3683"/>
                  <a:gd name="T83" fmla="*/ 182927 h 1053"/>
                  <a:gd name="T84" fmla="*/ 713416 w 3683"/>
                  <a:gd name="T85" fmla="*/ 192905 h 1053"/>
                  <a:gd name="T86" fmla="*/ 650223 w 3683"/>
                  <a:gd name="T87" fmla="*/ 202883 h 1053"/>
                  <a:gd name="T88" fmla="*/ 589524 w 3683"/>
                  <a:gd name="T89" fmla="*/ 212861 h 1053"/>
                  <a:gd name="T90" fmla="*/ 526331 w 3683"/>
                  <a:gd name="T91" fmla="*/ 222839 h 1053"/>
                  <a:gd name="T92" fmla="*/ 465633 w 3683"/>
                  <a:gd name="T93" fmla="*/ 231985 h 1053"/>
                  <a:gd name="T94" fmla="*/ 404934 w 3683"/>
                  <a:gd name="T95" fmla="*/ 241963 h 1053"/>
                  <a:gd name="T96" fmla="*/ 341741 w 3683"/>
                  <a:gd name="T97" fmla="*/ 251941 h 1053"/>
                  <a:gd name="T98" fmla="*/ 281043 w 3683"/>
                  <a:gd name="T99" fmla="*/ 261918 h 1053"/>
                  <a:gd name="T100" fmla="*/ 217850 w 3683"/>
                  <a:gd name="T101" fmla="*/ 271896 h 1053"/>
                  <a:gd name="T102" fmla="*/ 157151 w 3683"/>
                  <a:gd name="T103" fmla="*/ 281874 h 1053"/>
                  <a:gd name="T104" fmla="*/ 93958 w 3683"/>
                  <a:gd name="T105" fmla="*/ 291021 h 1053"/>
                  <a:gd name="T106" fmla="*/ 33259 w 3683"/>
                  <a:gd name="T107" fmla="*/ 300998 h 10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83" h="1053">
                    <a:moveTo>
                      <a:pt x="3643" y="1031"/>
                    </a:moveTo>
                    <a:lnTo>
                      <a:pt x="3674" y="1053"/>
                    </a:lnTo>
                    <a:lnTo>
                      <a:pt x="3683" y="1038"/>
                    </a:lnTo>
                    <a:lnTo>
                      <a:pt x="3653" y="1015"/>
                    </a:lnTo>
                    <a:lnTo>
                      <a:pt x="3643" y="1031"/>
                    </a:lnTo>
                    <a:close/>
                    <a:moveTo>
                      <a:pt x="3579" y="989"/>
                    </a:moveTo>
                    <a:lnTo>
                      <a:pt x="3610" y="1010"/>
                    </a:lnTo>
                    <a:lnTo>
                      <a:pt x="3622" y="993"/>
                    </a:lnTo>
                    <a:lnTo>
                      <a:pt x="3591" y="972"/>
                    </a:lnTo>
                    <a:lnTo>
                      <a:pt x="3579" y="989"/>
                    </a:lnTo>
                    <a:close/>
                    <a:moveTo>
                      <a:pt x="3518" y="946"/>
                    </a:moveTo>
                    <a:lnTo>
                      <a:pt x="3549" y="967"/>
                    </a:lnTo>
                    <a:lnTo>
                      <a:pt x="3560" y="951"/>
                    </a:lnTo>
                    <a:lnTo>
                      <a:pt x="3530" y="930"/>
                    </a:lnTo>
                    <a:lnTo>
                      <a:pt x="3518" y="946"/>
                    </a:lnTo>
                    <a:close/>
                    <a:moveTo>
                      <a:pt x="3456" y="901"/>
                    </a:moveTo>
                    <a:lnTo>
                      <a:pt x="3487" y="925"/>
                    </a:lnTo>
                    <a:lnTo>
                      <a:pt x="3499" y="908"/>
                    </a:lnTo>
                    <a:lnTo>
                      <a:pt x="3468" y="887"/>
                    </a:lnTo>
                    <a:lnTo>
                      <a:pt x="3456" y="901"/>
                    </a:lnTo>
                    <a:close/>
                    <a:moveTo>
                      <a:pt x="3395" y="859"/>
                    </a:moveTo>
                    <a:lnTo>
                      <a:pt x="3426" y="880"/>
                    </a:lnTo>
                    <a:lnTo>
                      <a:pt x="3437" y="866"/>
                    </a:lnTo>
                    <a:lnTo>
                      <a:pt x="3404" y="845"/>
                    </a:lnTo>
                    <a:lnTo>
                      <a:pt x="3395" y="859"/>
                    </a:lnTo>
                    <a:close/>
                    <a:moveTo>
                      <a:pt x="3333" y="816"/>
                    </a:moveTo>
                    <a:lnTo>
                      <a:pt x="3364" y="837"/>
                    </a:lnTo>
                    <a:lnTo>
                      <a:pt x="3374" y="823"/>
                    </a:lnTo>
                    <a:lnTo>
                      <a:pt x="3343" y="802"/>
                    </a:lnTo>
                    <a:lnTo>
                      <a:pt x="3333" y="816"/>
                    </a:lnTo>
                    <a:close/>
                    <a:moveTo>
                      <a:pt x="3272" y="774"/>
                    </a:moveTo>
                    <a:lnTo>
                      <a:pt x="3303" y="795"/>
                    </a:lnTo>
                    <a:lnTo>
                      <a:pt x="3312" y="778"/>
                    </a:lnTo>
                    <a:lnTo>
                      <a:pt x="3281" y="757"/>
                    </a:lnTo>
                    <a:lnTo>
                      <a:pt x="3272" y="774"/>
                    </a:lnTo>
                    <a:close/>
                    <a:moveTo>
                      <a:pt x="3208" y="731"/>
                    </a:moveTo>
                    <a:lnTo>
                      <a:pt x="3239" y="752"/>
                    </a:lnTo>
                    <a:lnTo>
                      <a:pt x="3251" y="736"/>
                    </a:lnTo>
                    <a:lnTo>
                      <a:pt x="3220" y="714"/>
                    </a:lnTo>
                    <a:lnTo>
                      <a:pt x="3208" y="731"/>
                    </a:lnTo>
                    <a:close/>
                    <a:moveTo>
                      <a:pt x="3147" y="688"/>
                    </a:moveTo>
                    <a:lnTo>
                      <a:pt x="3177" y="710"/>
                    </a:lnTo>
                    <a:lnTo>
                      <a:pt x="3189" y="693"/>
                    </a:lnTo>
                    <a:lnTo>
                      <a:pt x="3158" y="672"/>
                    </a:lnTo>
                    <a:lnTo>
                      <a:pt x="3147" y="688"/>
                    </a:lnTo>
                    <a:close/>
                    <a:moveTo>
                      <a:pt x="3085" y="644"/>
                    </a:moveTo>
                    <a:lnTo>
                      <a:pt x="3116" y="665"/>
                    </a:lnTo>
                    <a:lnTo>
                      <a:pt x="3128" y="651"/>
                    </a:lnTo>
                    <a:lnTo>
                      <a:pt x="3097" y="629"/>
                    </a:lnTo>
                    <a:lnTo>
                      <a:pt x="3085" y="644"/>
                    </a:lnTo>
                    <a:close/>
                    <a:moveTo>
                      <a:pt x="3024" y="601"/>
                    </a:moveTo>
                    <a:lnTo>
                      <a:pt x="3054" y="622"/>
                    </a:lnTo>
                    <a:lnTo>
                      <a:pt x="3066" y="608"/>
                    </a:lnTo>
                    <a:lnTo>
                      <a:pt x="3033" y="587"/>
                    </a:lnTo>
                    <a:lnTo>
                      <a:pt x="3024" y="601"/>
                    </a:lnTo>
                    <a:close/>
                    <a:moveTo>
                      <a:pt x="2962" y="558"/>
                    </a:moveTo>
                    <a:lnTo>
                      <a:pt x="2993" y="580"/>
                    </a:lnTo>
                    <a:lnTo>
                      <a:pt x="3002" y="566"/>
                    </a:lnTo>
                    <a:lnTo>
                      <a:pt x="2972" y="542"/>
                    </a:lnTo>
                    <a:lnTo>
                      <a:pt x="2962" y="558"/>
                    </a:lnTo>
                    <a:close/>
                    <a:moveTo>
                      <a:pt x="2901" y="516"/>
                    </a:moveTo>
                    <a:lnTo>
                      <a:pt x="2931" y="537"/>
                    </a:lnTo>
                    <a:lnTo>
                      <a:pt x="2941" y="521"/>
                    </a:lnTo>
                    <a:lnTo>
                      <a:pt x="2910" y="499"/>
                    </a:lnTo>
                    <a:lnTo>
                      <a:pt x="2901" y="516"/>
                    </a:lnTo>
                    <a:close/>
                    <a:moveTo>
                      <a:pt x="2837" y="473"/>
                    </a:moveTo>
                    <a:lnTo>
                      <a:pt x="2870" y="495"/>
                    </a:lnTo>
                    <a:lnTo>
                      <a:pt x="2879" y="478"/>
                    </a:lnTo>
                    <a:lnTo>
                      <a:pt x="2849" y="457"/>
                    </a:lnTo>
                    <a:lnTo>
                      <a:pt x="2837" y="473"/>
                    </a:lnTo>
                    <a:close/>
                    <a:moveTo>
                      <a:pt x="2775" y="428"/>
                    </a:moveTo>
                    <a:lnTo>
                      <a:pt x="2806" y="452"/>
                    </a:lnTo>
                    <a:lnTo>
                      <a:pt x="2818" y="436"/>
                    </a:lnTo>
                    <a:lnTo>
                      <a:pt x="2787" y="414"/>
                    </a:lnTo>
                    <a:lnTo>
                      <a:pt x="2775" y="428"/>
                    </a:lnTo>
                    <a:close/>
                    <a:moveTo>
                      <a:pt x="2714" y="386"/>
                    </a:moveTo>
                    <a:lnTo>
                      <a:pt x="2745" y="407"/>
                    </a:lnTo>
                    <a:lnTo>
                      <a:pt x="2756" y="393"/>
                    </a:lnTo>
                    <a:lnTo>
                      <a:pt x="2726" y="372"/>
                    </a:lnTo>
                    <a:lnTo>
                      <a:pt x="2714" y="386"/>
                    </a:lnTo>
                    <a:close/>
                    <a:moveTo>
                      <a:pt x="2652" y="343"/>
                    </a:moveTo>
                    <a:lnTo>
                      <a:pt x="2683" y="365"/>
                    </a:lnTo>
                    <a:lnTo>
                      <a:pt x="2695" y="350"/>
                    </a:lnTo>
                    <a:lnTo>
                      <a:pt x="2664" y="329"/>
                    </a:lnTo>
                    <a:lnTo>
                      <a:pt x="2652" y="343"/>
                    </a:lnTo>
                    <a:close/>
                    <a:moveTo>
                      <a:pt x="2591" y="301"/>
                    </a:moveTo>
                    <a:lnTo>
                      <a:pt x="2622" y="322"/>
                    </a:lnTo>
                    <a:lnTo>
                      <a:pt x="2631" y="305"/>
                    </a:lnTo>
                    <a:lnTo>
                      <a:pt x="2600" y="284"/>
                    </a:lnTo>
                    <a:lnTo>
                      <a:pt x="2591" y="301"/>
                    </a:lnTo>
                    <a:close/>
                    <a:moveTo>
                      <a:pt x="2529" y="258"/>
                    </a:moveTo>
                    <a:lnTo>
                      <a:pt x="2560" y="279"/>
                    </a:lnTo>
                    <a:lnTo>
                      <a:pt x="2570" y="263"/>
                    </a:lnTo>
                    <a:lnTo>
                      <a:pt x="2539" y="242"/>
                    </a:lnTo>
                    <a:lnTo>
                      <a:pt x="2529" y="258"/>
                    </a:lnTo>
                    <a:close/>
                    <a:moveTo>
                      <a:pt x="2466" y="216"/>
                    </a:moveTo>
                    <a:lnTo>
                      <a:pt x="2499" y="237"/>
                    </a:lnTo>
                    <a:lnTo>
                      <a:pt x="2508" y="220"/>
                    </a:lnTo>
                    <a:lnTo>
                      <a:pt x="2477" y="199"/>
                    </a:lnTo>
                    <a:lnTo>
                      <a:pt x="2466" y="216"/>
                    </a:lnTo>
                    <a:close/>
                    <a:moveTo>
                      <a:pt x="2404" y="171"/>
                    </a:moveTo>
                    <a:lnTo>
                      <a:pt x="2435" y="192"/>
                    </a:lnTo>
                    <a:lnTo>
                      <a:pt x="2447" y="178"/>
                    </a:lnTo>
                    <a:lnTo>
                      <a:pt x="2416" y="157"/>
                    </a:lnTo>
                    <a:lnTo>
                      <a:pt x="2404" y="171"/>
                    </a:lnTo>
                    <a:close/>
                    <a:moveTo>
                      <a:pt x="2343" y="128"/>
                    </a:moveTo>
                    <a:lnTo>
                      <a:pt x="2373" y="149"/>
                    </a:lnTo>
                    <a:lnTo>
                      <a:pt x="2385" y="135"/>
                    </a:lnTo>
                    <a:lnTo>
                      <a:pt x="2354" y="114"/>
                    </a:lnTo>
                    <a:lnTo>
                      <a:pt x="2343" y="128"/>
                    </a:lnTo>
                    <a:close/>
                    <a:moveTo>
                      <a:pt x="2281" y="86"/>
                    </a:moveTo>
                    <a:lnTo>
                      <a:pt x="2312" y="107"/>
                    </a:lnTo>
                    <a:lnTo>
                      <a:pt x="2324" y="90"/>
                    </a:lnTo>
                    <a:lnTo>
                      <a:pt x="2293" y="69"/>
                    </a:lnTo>
                    <a:lnTo>
                      <a:pt x="2281" y="86"/>
                    </a:lnTo>
                    <a:close/>
                    <a:moveTo>
                      <a:pt x="2220" y="43"/>
                    </a:moveTo>
                    <a:lnTo>
                      <a:pt x="2250" y="64"/>
                    </a:lnTo>
                    <a:lnTo>
                      <a:pt x="2260" y="48"/>
                    </a:lnTo>
                    <a:lnTo>
                      <a:pt x="2229" y="27"/>
                    </a:lnTo>
                    <a:lnTo>
                      <a:pt x="2220" y="43"/>
                    </a:lnTo>
                    <a:close/>
                    <a:moveTo>
                      <a:pt x="2158" y="24"/>
                    </a:moveTo>
                    <a:lnTo>
                      <a:pt x="2187" y="19"/>
                    </a:lnTo>
                    <a:lnTo>
                      <a:pt x="2189" y="22"/>
                    </a:lnTo>
                    <a:lnTo>
                      <a:pt x="2198" y="5"/>
                    </a:lnTo>
                    <a:lnTo>
                      <a:pt x="2194" y="3"/>
                    </a:lnTo>
                    <a:lnTo>
                      <a:pt x="2191" y="0"/>
                    </a:lnTo>
                    <a:lnTo>
                      <a:pt x="2156" y="5"/>
                    </a:lnTo>
                    <a:lnTo>
                      <a:pt x="2158" y="24"/>
                    </a:lnTo>
                    <a:close/>
                    <a:moveTo>
                      <a:pt x="2085" y="36"/>
                    </a:moveTo>
                    <a:lnTo>
                      <a:pt x="2123" y="31"/>
                    </a:lnTo>
                    <a:lnTo>
                      <a:pt x="2118" y="12"/>
                    </a:lnTo>
                    <a:lnTo>
                      <a:pt x="2083" y="17"/>
                    </a:lnTo>
                    <a:lnTo>
                      <a:pt x="2085" y="36"/>
                    </a:lnTo>
                    <a:close/>
                    <a:moveTo>
                      <a:pt x="2009" y="48"/>
                    </a:moveTo>
                    <a:lnTo>
                      <a:pt x="2047" y="43"/>
                    </a:lnTo>
                    <a:lnTo>
                      <a:pt x="2045" y="24"/>
                    </a:lnTo>
                    <a:lnTo>
                      <a:pt x="2007" y="29"/>
                    </a:lnTo>
                    <a:lnTo>
                      <a:pt x="2009" y="48"/>
                    </a:lnTo>
                    <a:close/>
                    <a:moveTo>
                      <a:pt x="1936" y="60"/>
                    </a:moveTo>
                    <a:lnTo>
                      <a:pt x="1974" y="55"/>
                    </a:lnTo>
                    <a:lnTo>
                      <a:pt x="1969" y="36"/>
                    </a:lnTo>
                    <a:lnTo>
                      <a:pt x="1934" y="41"/>
                    </a:lnTo>
                    <a:lnTo>
                      <a:pt x="1936" y="60"/>
                    </a:lnTo>
                    <a:close/>
                    <a:moveTo>
                      <a:pt x="1863" y="71"/>
                    </a:moveTo>
                    <a:lnTo>
                      <a:pt x="1898" y="67"/>
                    </a:lnTo>
                    <a:lnTo>
                      <a:pt x="1896" y="48"/>
                    </a:lnTo>
                    <a:lnTo>
                      <a:pt x="1858" y="53"/>
                    </a:lnTo>
                    <a:lnTo>
                      <a:pt x="1863" y="71"/>
                    </a:lnTo>
                    <a:close/>
                    <a:moveTo>
                      <a:pt x="1787" y="83"/>
                    </a:moveTo>
                    <a:lnTo>
                      <a:pt x="1825" y="79"/>
                    </a:lnTo>
                    <a:lnTo>
                      <a:pt x="1823" y="60"/>
                    </a:lnTo>
                    <a:lnTo>
                      <a:pt x="1785" y="64"/>
                    </a:lnTo>
                    <a:lnTo>
                      <a:pt x="1787" y="83"/>
                    </a:lnTo>
                    <a:close/>
                    <a:moveTo>
                      <a:pt x="1714" y="95"/>
                    </a:moveTo>
                    <a:lnTo>
                      <a:pt x="1749" y="90"/>
                    </a:lnTo>
                    <a:lnTo>
                      <a:pt x="1747" y="71"/>
                    </a:lnTo>
                    <a:lnTo>
                      <a:pt x="1709" y="76"/>
                    </a:lnTo>
                    <a:lnTo>
                      <a:pt x="1714" y="95"/>
                    </a:lnTo>
                    <a:close/>
                    <a:moveTo>
                      <a:pt x="1638" y="107"/>
                    </a:moveTo>
                    <a:lnTo>
                      <a:pt x="1676" y="102"/>
                    </a:lnTo>
                    <a:lnTo>
                      <a:pt x="1674" y="83"/>
                    </a:lnTo>
                    <a:lnTo>
                      <a:pt x="1636" y="88"/>
                    </a:lnTo>
                    <a:lnTo>
                      <a:pt x="1638" y="107"/>
                    </a:lnTo>
                    <a:close/>
                    <a:moveTo>
                      <a:pt x="1565" y="119"/>
                    </a:moveTo>
                    <a:lnTo>
                      <a:pt x="1600" y="114"/>
                    </a:lnTo>
                    <a:lnTo>
                      <a:pt x="1598" y="95"/>
                    </a:lnTo>
                    <a:lnTo>
                      <a:pt x="1560" y="100"/>
                    </a:lnTo>
                    <a:lnTo>
                      <a:pt x="1565" y="119"/>
                    </a:lnTo>
                    <a:close/>
                    <a:moveTo>
                      <a:pt x="1489" y="131"/>
                    </a:moveTo>
                    <a:lnTo>
                      <a:pt x="1527" y="126"/>
                    </a:lnTo>
                    <a:lnTo>
                      <a:pt x="1525" y="107"/>
                    </a:lnTo>
                    <a:lnTo>
                      <a:pt x="1487" y="112"/>
                    </a:lnTo>
                    <a:lnTo>
                      <a:pt x="1489" y="131"/>
                    </a:lnTo>
                    <a:close/>
                    <a:moveTo>
                      <a:pt x="1416" y="142"/>
                    </a:moveTo>
                    <a:lnTo>
                      <a:pt x="1451" y="138"/>
                    </a:lnTo>
                    <a:lnTo>
                      <a:pt x="1449" y="119"/>
                    </a:lnTo>
                    <a:lnTo>
                      <a:pt x="1413" y="123"/>
                    </a:lnTo>
                    <a:lnTo>
                      <a:pt x="1416" y="142"/>
                    </a:lnTo>
                    <a:close/>
                    <a:moveTo>
                      <a:pt x="1340" y="154"/>
                    </a:moveTo>
                    <a:lnTo>
                      <a:pt x="1378" y="149"/>
                    </a:lnTo>
                    <a:lnTo>
                      <a:pt x="1376" y="131"/>
                    </a:lnTo>
                    <a:lnTo>
                      <a:pt x="1338" y="135"/>
                    </a:lnTo>
                    <a:lnTo>
                      <a:pt x="1340" y="154"/>
                    </a:lnTo>
                    <a:close/>
                    <a:moveTo>
                      <a:pt x="1267" y="166"/>
                    </a:moveTo>
                    <a:lnTo>
                      <a:pt x="1305" y="161"/>
                    </a:lnTo>
                    <a:lnTo>
                      <a:pt x="1300" y="142"/>
                    </a:lnTo>
                    <a:lnTo>
                      <a:pt x="1265" y="147"/>
                    </a:lnTo>
                    <a:lnTo>
                      <a:pt x="1267" y="166"/>
                    </a:lnTo>
                    <a:close/>
                    <a:moveTo>
                      <a:pt x="1191" y="178"/>
                    </a:moveTo>
                    <a:lnTo>
                      <a:pt x="1229" y="173"/>
                    </a:lnTo>
                    <a:lnTo>
                      <a:pt x="1227" y="154"/>
                    </a:lnTo>
                    <a:lnTo>
                      <a:pt x="1189" y="159"/>
                    </a:lnTo>
                    <a:lnTo>
                      <a:pt x="1191" y="178"/>
                    </a:lnTo>
                    <a:close/>
                    <a:moveTo>
                      <a:pt x="1118" y="190"/>
                    </a:moveTo>
                    <a:lnTo>
                      <a:pt x="1156" y="185"/>
                    </a:lnTo>
                    <a:lnTo>
                      <a:pt x="1151" y="166"/>
                    </a:lnTo>
                    <a:lnTo>
                      <a:pt x="1116" y="171"/>
                    </a:lnTo>
                    <a:lnTo>
                      <a:pt x="1118" y="190"/>
                    </a:lnTo>
                    <a:close/>
                    <a:moveTo>
                      <a:pt x="1042" y="201"/>
                    </a:moveTo>
                    <a:lnTo>
                      <a:pt x="1080" y="197"/>
                    </a:lnTo>
                    <a:lnTo>
                      <a:pt x="1078" y="178"/>
                    </a:lnTo>
                    <a:lnTo>
                      <a:pt x="1040" y="183"/>
                    </a:lnTo>
                    <a:lnTo>
                      <a:pt x="1042" y="201"/>
                    </a:lnTo>
                    <a:close/>
                    <a:moveTo>
                      <a:pt x="969" y="213"/>
                    </a:moveTo>
                    <a:lnTo>
                      <a:pt x="1007" y="209"/>
                    </a:lnTo>
                    <a:lnTo>
                      <a:pt x="1002" y="190"/>
                    </a:lnTo>
                    <a:lnTo>
                      <a:pt x="967" y="194"/>
                    </a:lnTo>
                    <a:lnTo>
                      <a:pt x="969" y="213"/>
                    </a:lnTo>
                    <a:close/>
                    <a:moveTo>
                      <a:pt x="896" y="225"/>
                    </a:moveTo>
                    <a:lnTo>
                      <a:pt x="931" y="220"/>
                    </a:lnTo>
                    <a:lnTo>
                      <a:pt x="929" y="201"/>
                    </a:lnTo>
                    <a:lnTo>
                      <a:pt x="891" y="206"/>
                    </a:lnTo>
                    <a:lnTo>
                      <a:pt x="896" y="225"/>
                    </a:lnTo>
                    <a:close/>
                    <a:moveTo>
                      <a:pt x="820" y="237"/>
                    </a:moveTo>
                    <a:lnTo>
                      <a:pt x="858" y="232"/>
                    </a:lnTo>
                    <a:lnTo>
                      <a:pt x="855" y="213"/>
                    </a:lnTo>
                    <a:lnTo>
                      <a:pt x="818" y="220"/>
                    </a:lnTo>
                    <a:lnTo>
                      <a:pt x="820" y="237"/>
                    </a:lnTo>
                    <a:close/>
                    <a:moveTo>
                      <a:pt x="747" y="249"/>
                    </a:moveTo>
                    <a:lnTo>
                      <a:pt x="782" y="244"/>
                    </a:lnTo>
                    <a:lnTo>
                      <a:pt x="780" y="225"/>
                    </a:lnTo>
                    <a:lnTo>
                      <a:pt x="742" y="232"/>
                    </a:lnTo>
                    <a:lnTo>
                      <a:pt x="747" y="249"/>
                    </a:lnTo>
                    <a:close/>
                    <a:moveTo>
                      <a:pt x="671" y="261"/>
                    </a:moveTo>
                    <a:lnTo>
                      <a:pt x="709" y="256"/>
                    </a:lnTo>
                    <a:lnTo>
                      <a:pt x="707" y="237"/>
                    </a:lnTo>
                    <a:lnTo>
                      <a:pt x="669" y="244"/>
                    </a:lnTo>
                    <a:lnTo>
                      <a:pt x="671" y="261"/>
                    </a:lnTo>
                    <a:close/>
                    <a:moveTo>
                      <a:pt x="598" y="272"/>
                    </a:moveTo>
                    <a:lnTo>
                      <a:pt x="633" y="268"/>
                    </a:lnTo>
                    <a:lnTo>
                      <a:pt x="631" y="249"/>
                    </a:lnTo>
                    <a:lnTo>
                      <a:pt x="593" y="256"/>
                    </a:lnTo>
                    <a:lnTo>
                      <a:pt x="598" y="272"/>
                    </a:lnTo>
                    <a:close/>
                    <a:moveTo>
                      <a:pt x="522" y="284"/>
                    </a:moveTo>
                    <a:lnTo>
                      <a:pt x="560" y="279"/>
                    </a:lnTo>
                    <a:lnTo>
                      <a:pt x="558" y="261"/>
                    </a:lnTo>
                    <a:lnTo>
                      <a:pt x="520" y="268"/>
                    </a:lnTo>
                    <a:lnTo>
                      <a:pt x="522" y="284"/>
                    </a:lnTo>
                    <a:close/>
                    <a:moveTo>
                      <a:pt x="449" y="298"/>
                    </a:moveTo>
                    <a:lnTo>
                      <a:pt x="487" y="291"/>
                    </a:lnTo>
                    <a:lnTo>
                      <a:pt x="482" y="272"/>
                    </a:lnTo>
                    <a:lnTo>
                      <a:pt x="446" y="279"/>
                    </a:lnTo>
                    <a:lnTo>
                      <a:pt x="449" y="298"/>
                    </a:lnTo>
                    <a:close/>
                    <a:moveTo>
                      <a:pt x="373" y="310"/>
                    </a:moveTo>
                    <a:lnTo>
                      <a:pt x="411" y="303"/>
                    </a:lnTo>
                    <a:lnTo>
                      <a:pt x="409" y="284"/>
                    </a:lnTo>
                    <a:lnTo>
                      <a:pt x="371" y="291"/>
                    </a:lnTo>
                    <a:lnTo>
                      <a:pt x="373" y="310"/>
                    </a:lnTo>
                    <a:close/>
                    <a:moveTo>
                      <a:pt x="300" y="322"/>
                    </a:moveTo>
                    <a:lnTo>
                      <a:pt x="338" y="315"/>
                    </a:lnTo>
                    <a:lnTo>
                      <a:pt x="333" y="296"/>
                    </a:lnTo>
                    <a:lnTo>
                      <a:pt x="297" y="303"/>
                    </a:lnTo>
                    <a:lnTo>
                      <a:pt x="300" y="322"/>
                    </a:lnTo>
                    <a:close/>
                    <a:moveTo>
                      <a:pt x="224" y="334"/>
                    </a:moveTo>
                    <a:lnTo>
                      <a:pt x="262" y="327"/>
                    </a:lnTo>
                    <a:lnTo>
                      <a:pt x="260" y="308"/>
                    </a:lnTo>
                    <a:lnTo>
                      <a:pt x="222" y="315"/>
                    </a:lnTo>
                    <a:lnTo>
                      <a:pt x="224" y="334"/>
                    </a:lnTo>
                    <a:close/>
                    <a:moveTo>
                      <a:pt x="151" y="346"/>
                    </a:moveTo>
                    <a:lnTo>
                      <a:pt x="189" y="339"/>
                    </a:lnTo>
                    <a:lnTo>
                      <a:pt x="184" y="320"/>
                    </a:lnTo>
                    <a:lnTo>
                      <a:pt x="149" y="327"/>
                    </a:lnTo>
                    <a:lnTo>
                      <a:pt x="151" y="346"/>
                    </a:lnTo>
                    <a:close/>
                    <a:moveTo>
                      <a:pt x="75" y="357"/>
                    </a:moveTo>
                    <a:lnTo>
                      <a:pt x="113" y="350"/>
                    </a:lnTo>
                    <a:lnTo>
                      <a:pt x="111" y="331"/>
                    </a:lnTo>
                    <a:lnTo>
                      <a:pt x="73" y="339"/>
                    </a:lnTo>
                    <a:lnTo>
                      <a:pt x="75" y="357"/>
                    </a:lnTo>
                    <a:close/>
                    <a:moveTo>
                      <a:pt x="2" y="369"/>
                    </a:moveTo>
                    <a:lnTo>
                      <a:pt x="40" y="362"/>
                    </a:lnTo>
                    <a:lnTo>
                      <a:pt x="35" y="343"/>
                    </a:lnTo>
                    <a:lnTo>
                      <a:pt x="0" y="350"/>
                    </a:lnTo>
                    <a:lnTo>
                      <a:pt x="2" y="369"/>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3" name="Freeform 9">
                <a:extLst>
                  <a:ext uri="{FF2B5EF4-FFF2-40B4-BE49-F238E27FC236}">
                    <a16:creationId xmlns:a16="http://schemas.microsoft.com/office/drawing/2014/main" id="{C4026216-281B-F465-B617-F548EC52E9F9}"/>
                  </a:ext>
                </a:extLst>
              </p:cNvPr>
              <p:cNvSpPr>
                <a:spLocks noEditPoints="1"/>
              </p:cNvSpPr>
              <p:nvPr/>
            </p:nvSpPr>
            <p:spPr bwMode="auto">
              <a:xfrm>
                <a:off x="6521326" y="2518444"/>
                <a:ext cx="15798" cy="1910757"/>
              </a:xfrm>
              <a:custGeom>
                <a:avLst/>
                <a:gdLst>
                  <a:gd name="T0" fmla="*/ 15798 w 19"/>
                  <a:gd name="T1" fmla="*/ 1910757 h 2298"/>
                  <a:gd name="T2" fmla="*/ 0 w 19"/>
                  <a:gd name="T3" fmla="*/ 1816799 h 2298"/>
                  <a:gd name="T4" fmla="*/ 15798 w 19"/>
                  <a:gd name="T5" fmla="*/ 1816799 h 2298"/>
                  <a:gd name="T6" fmla="*/ 0 w 19"/>
                  <a:gd name="T7" fmla="*/ 1785202 h 2298"/>
                  <a:gd name="T8" fmla="*/ 0 w 19"/>
                  <a:gd name="T9" fmla="*/ 1753606 h 2298"/>
                  <a:gd name="T10" fmla="*/ 15798 w 19"/>
                  <a:gd name="T11" fmla="*/ 1722009 h 2298"/>
                  <a:gd name="T12" fmla="*/ 0 w 19"/>
                  <a:gd name="T13" fmla="*/ 1628051 h 2298"/>
                  <a:gd name="T14" fmla="*/ 15798 w 19"/>
                  <a:gd name="T15" fmla="*/ 1628051 h 2298"/>
                  <a:gd name="T16" fmla="*/ 0 w 19"/>
                  <a:gd name="T17" fmla="*/ 1596455 h 2298"/>
                  <a:gd name="T18" fmla="*/ 0 w 19"/>
                  <a:gd name="T19" fmla="*/ 1564858 h 2298"/>
                  <a:gd name="T20" fmla="*/ 15798 w 19"/>
                  <a:gd name="T21" fmla="*/ 1534925 h 2298"/>
                  <a:gd name="T22" fmla="*/ 0 w 19"/>
                  <a:gd name="T23" fmla="*/ 1440967 h 2298"/>
                  <a:gd name="T24" fmla="*/ 15798 w 19"/>
                  <a:gd name="T25" fmla="*/ 1440967 h 2298"/>
                  <a:gd name="T26" fmla="*/ 0 w 19"/>
                  <a:gd name="T27" fmla="*/ 1409370 h 2298"/>
                  <a:gd name="T28" fmla="*/ 0 w 19"/>
                  <a:gd name="T29" fmla="*/ 1377774 h 2298"/>
                  <a:gd name="T30" fmla="*/ 15798 w 19"/>
                  <a:gd name="T31" fmla="*/ 1346177 h 2298"/>
                  <a:gd name="T32" fmla="*/ 0 w 19"/>
                  <a:gd name="T33" fmla="*/ 1252219 h 2298"/>
                  <a:gd name="T34" fmla="*/ 15798 w 19"/>
                  <a:gd name="T35" fmla="*/ 1252219 h 2298"/>
                  <a:gd name="T36" fmla="*/ 0 w 19"/>
                  <a:gd name="T37" fmla="*/ 1220623 h 2298"/>
                  <a:gd name="T38" fmla="*/ 0 w 19"/>
                  <a:gd name="T39" fmla="*/ 1189026 h 2298"/>
                  <a:gd name="T40" fmla="*/ 15798 w 19"/>
                  <a:gd name="T41" fmla="*/ 1158261 h 2298"/>
                  <a:gd name="T42" fmla="*/ 0 w 19"/>
                  <a:gd name="T43" fmla="*/ 1065135 h 2298"/>
                  <a:gd name="T44" fmla="*/ 15798 w 19"/>
                  <a:gd name="T45" fmla="*/ 1065135 h 2298"/>
                  <a:gd name="T46" fmla="*/ 0 w 19"/>
                  <a:gd name="T47" fmla="*/ 1034370 h 2298"/>
                  <a:gd name="T48" fmla="*/ 0 w 19"/>
                  <a:gd name="T49" fmla="*/ 1002773 h 2298"/>
                  <a:gd name="T50" fmla="*/ 15798 w 19"/>
                  <a:gd name="T51" fmla="*/ 971177 h 2298"/>
                  <a:gd name="T52" fmla="*/ 0 w 19"/>
                  <a:gd name="T53" fmla="*/ 876387 h 2298"/>
                  <a:gd name="T54" fmla="*/ 15798 w 19"/>
                  <a:gd name="T55" fmla="*/ 876387 h 2298"/>
                  <a:gd name="T56" fmla="*/ 0 w 19"/>
                  <a:gd name="T57" fmla="*/ 845622 h 2298"/>
                  <a:gd name="T58" fmla="*/ 0 w 19"/>
                  <a:gd name="T59" fmla="*/ 814026 h 2298"/>
                  <a:gd name="T60" fmla="*/ 15798 w 19"/>
                  <a:gd name="T61" fmla="*/ 782429 h 2298"/>
                  <a:gd name="T62" fmla="*/ 0 w 19"/>
                  <a:gd name="T63" fmla="*/ 690134 h 2298"/>
                  <a:gd name="T64" fmla="*/ 15798 w 19"/>
                  <a:gd name="T65" fmla="*/ 690134 h 2298"/>
                  <a:gd name="T66" fmla="*/ 0 w 19"/>
                  <a:gd name="T67" fmla="*/ 658538 h 2298"/>
                  <a:gd name="T68" fmla="*/ 0 w 19"/>
                  <a:gd name="T69" fmla="*/ 626941 h 2298"/>
                  <a:gd name="T70" fmla="*/ 15798 w 19"/>
                  <a:gd name="T71" fmla="*/ 595345 h 2298"/>
                  <a:gd name="T72" fmla="*/ 0 w 19"/>
                  <a:gd name="T73" fmla="*/ 501387 h 2298"/>
                  <a:gd name="T74" fmla="*/ 15798 w 19"/>
                  <a:gd name="T75" fmla="*/ 501387 h 2298"/>
                  <a:gd name="T76" fmla="*/ 0 w 19"/>
                  <a:gd name="T77" fmla="*/ 469790 h 2298"/>
                  <a:gd name="T78" fmla="*/ 0 w 19"/>
                  <a:gd name="T79" fmla="*/ 438194 h 2298"/>
                  <a:gd name="T80" fmla="*/ 15798 w 19"/>
                  <a:gd name="T81" fmla="*/ 406597 h 2298"/>
                  <a:gd name="T82" fmla="*/ 0 w 19"/>
                  <a:gd name="T83" fmla="*/ 314302 h 2298"/>
                  <a:gd name="T84" fmla="*/ 15798 w 19"/>
                  <a:gd name="T85" fmla="*/ 314302 h 2298"/>
                  <a:gd name="T86" fmla="*/ 0 w 19"/>
                  <a:gd name="T87" fmla="*/ 282706 h 2298"/>
                  <a:gd name="T88" fmla="*/ 0 w 19"/>
                  <a:gd name="T89" fmla="*/ 251941 h 2298"/>
                  <a:gd name="T90" fmla="*/ 15798 w 19"/>
                  <a:gd name="T91" fmla="*/ 220344 h 2298"/>
                  <a:gd name="T92" fmla="*/ 0 w 19"/>
                  <a:gd name="T93" fmla="*/ 125555 h 2298"/>
                  <a:gd name="T94" fmla="*/ 15798 w 19"/>
                  <a:gd name="T95" fmla="*/ 125555 h 2298"/>
                  <a:gd name="T96" fmla="*/ 0 w 19"/>
                  <a:gd name="T97" fmla="*/ 93958 h 2298"/>
                  <a:gd name="T98" fmla="*/ 0 w 19"/>
                  <a:gd name="T99" fmla="*/ 63193 h 2298"/>
                  <a:gd name="T100" fmla="*/ 15798 w 19"/>
                  <a:gd name="T101" fmla="*/ 31597 h 22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 h="2298">
                    <a:moveTo>
                      <a:pt x="0" y="2260"/>
                    </a:moveTo>
                    <a:lnTo>
                      <a:pt x="0" y="2298"/>
                    </a:lnTo>
                    <a:lnTo>
                      <a:pt x="19" y="2298"/>
                    </a:lnTo>
                    <a:lnTo>
                      <a:pt x="19" y="2260"/>
                    </a:lnTo>
                    <a:lnTo>
                      <a:pt x="0" y="2260"/>
                    </a:lnTo>
                    <a:close/>
                    <a:moveTo>
                      <a:pt x="0" y="2185"/>
                    </a:moveTo>
                    <a:lnTo>
                      <a:pt x="0" y="2222"/>
                    </a:lnTo>
                    <a:lnTo>
                      <a:pt x="19" y="2222"/>
                    </a:lnTo>
                    <a:lnTo>
                      <a:pt x="19" y="2185"/>
                    </a:lnTo>
                    <a:lnTo>
                      <a:pt x="0" y="2185"/>
                    </a:lnTo>
                    <a:close/>
                    <a:moveTo>
                      <a:pt x="0" y="2109"/>
                    </a:moveTo>
                    <a:lnTo>
                      <a:pt x="0" y="2147"/>
                    </a:lnTo>
                    <a:lnTo>
                      <a:pt x="19" y="2147"/>
                    </a:lnTo>
                    <a:lnTo>
                      <a:pt x="19" y="2109"/>
                    </a:lnTo>
                    <a:lnTo>
                      <a:pt x="0" y="2109"/>
                    </a:lnTo>
                    <a:close/>
                    <a:moveTo>
                      <a:pt x="0" y="2033"/>
                    </a:moveTo>
                    <a:lnTo>
                      <a:pt x="0" y="2071"/>
                    </a:lnTo>
                    <a:lnTo>
                      <a:pt x="19" y="2071"/>
                    </a:lnTo>
                    <a:lnTo>
                      <a:pt x="19" y="2033"/>
                    </a:lnTo>
                    <a:lnTo>
                      <a:pt x="0" y="2033"/>
                    </a:lnTo>
                    <a:close/>
                    <a:moveTo>
                      <a:pt x="0" y="1958"/>
                    </a:moveTo>
                    <a:lnTo>
                      <a:pt x="0" y="1995"/>
                    </a:lnTo>
                    <a:lnTo>
                      <a:pt x="19" y="1995"/>
                    </a:lnTo>
                    <a:lnTo>
                      <a:pt x="19" y="1958"/>
                    </a:lnTo>
                    <a:lnTo>
                      <a:pt x="0" y="1958"/>
                    </a:lnTo>
                    <a:close/>
                    <a:moveTo>
                      <a:pt x="0" y="1882"/>
                    </a:moveTo>
                    <a:lnTo>
                      <a:pt x="0" y="1920"/>
                    </a:lnTo>
                    <a:lnTo>
                      <a:pt x="19" y="1920"/>
                    </a:lnTo>
                    <a:lnTo>
                      <a:pt x="19" y="1882"/>
                    </a:lnTo>
                    <a:lnTo>
                      <a:pt x="0" y="1882"/>
                    </a:lnTo>
                    <a:close/>
                    <a:moveTo>
                      <a:pt x="0" y="1809"/>
                    </a:moveTo>
                    <a:lnTo>
                      <a:pt x="0" y="1846"/>
                    </a:lnTo>
                    <a:lnTo>
                      <a:pt x="19" y="1846"/>
                    </a:lnTo>
                    <a:lnTo>
                      <a:pt x="19" y="1809"/>
                    </a:lnTo>
                    <a:lnTo>
                      <a:pt x="0" y="1809"/>
                    </a:lnTo>
                    <a:close/>
                    <a:moveTo>
                      <a:pt x="0" y="1733"/>
                    </a:moveTo>
                    <a:lnTo>
                      <a:pt x="0" y="1771"/>
                    </a:lnTo>
                    <a:lnTo>
                      <a:pt x="19" y="1771"/>
                    </a:lnTo>
                    <a:lnTo>
                      <a:pt x="19" y="1733"/>
                    </a:lnTo>
                    <a:lnTo>
                      <a:pt x="0" y="1733"/>
                    </a:lnTo>
                    <a:close/>
                    <a:moveTo>
                      <a:pt x="0" y="1657"/>
                    </a:moveTo>
                    <a:lnTo>
                      <a:pt x="0" y="1695"/>
                    </a:lnTo>
                    <a:lnTo>
                      <a:pt x="19" y="1695"/>
                    </a:lnTo>
                    <a:lnTo>
                      <a:pt x="19" y="1657"/>
                    </a:lnTo>
                    <a:lnTo>
                      <a:pt x="0" y="1657"/>
                    </a:lnTo>
                    <a:close/>
                    <a:moveTo>
                      <a:pt x="0" y="1582"/>
                    </a:moveTo>
                    <a:lnTo>
                      <a:pt x="0" y="1619"/>
                    </a:lnTo>
                    <a:lnTo>
                      <a:pt x="19" y="1619"/>
                    </a:lnTo>
                    <a:lnTo>
                      <a:pt x="19" y="1582"/>
                    </a:lnTo>
                    <a:lnTo>
                      <a:pt x="0" y="1582"/>
                    </a:lnTo>
                    <a:close/>
                    <a:moveTo>
                      <a:pt x="0" y="1506"/>
                    </a:moveTo>
                    <a:lnTo>
                      <a:pt x="0" y="1544"/>
                    </a:lnTo>
                    <a:lnTo>
                      <a:pt x="19" y="1544"/>
                    </a:lnTo>
                    <a:lnTo>
                      <a:pt x="19" y="1506"/>
                    </a:lnTo>
                    <a:lnTo>
                      <a:pt x="0" y="1506"/>
                    </a:lnTo>
                    <a:close/>
                    <a:moveTo>
                      <a:pt x="0" y="1430"/>
                    </a:moveTo>
                    <a:lnTo>
                      <a:pt x="0" y="1468"/>
                    </a:lnTo>
                    <a:lnTo>
                      <a:pt x="19" y="1468"/>
                    </a:lnTo>
                    <a:lnTo>
                      <a:pt x="19" y="1430"/>
                    </a:lnTo>
                    <a:lnTo>
                      <a:pt x="0" y="1430"/>
                    </a:lnTo>
                    <a:close/>
                    <a:moveTo>
                      <a:pt x="0" y="1357"/>
                    </a:moveTo>
                    <a:lnTo>
                      <a:pt x="0" y="1393"/>
                    </a:lnTo>
                    <a:lnTo>
                      <a:pt x="19" y="1393"/>
                    </a:lnTo>
                    <a:lnTo>
                      <a:pt x="19" y="1357"/>
                    </a:lnTo>
                    <a:lnTo>
                      <a:pt x="0" y="1357"/>
                    </a:lnTo>
                    <a:close/>
                    <a:moveTo>
                      <a:pt x="0" y="1281"/>
                    </a:moveTo>
                    <a:lnTo>
                      <a:pt x="0" y="1319"/>
                    </a:lnTo>
                    <a:lnTo>
                      <a:pt x="19" y="1319"/>
                    </a:lnTo>
                    <a:lnTo>
                      <a:pt x="19" y="1281"/>
                    </a:lnTo>
                    <a:lnTo>
                      <a:pt x="0" y="1281"/>
                    </a:lnTo>
                    <a:close/>
                    <a:moveTo>
                      <a:pt x="0" y="1206"/>
                    </a:moveTo>
                    <a:lnTo>
                      <a:pt x="0" y="1244"/>
                    </a:lnTo>
                    <a:lnTo>
                      <a:pt x="19" y="1244"/>
                    </a:lnTo>
                    <a:lnTo>
                      <a:pt x="19" y="1206"/>
                    </a:lnTo>
                    <a:lnTo>
                      <a:pt x="0" y="1206"/>
                    </a:lnTo>
                    <a:close/>
                    <a:moveTo>
                      <a:pt x="0" y="1130"/>
                    </a:moveTo>
                    <a:lnTo>
                      <a:pt x="0" y="1168"/>
                    </a:lnTo>
                    <a:lnTo>
                      <a:pt x="19" y="1168"/>
                    </a:lnTo>
                    <a:lnTo>
                      <a:pt x="19" y="1130"/>
                    </a:lnTo>
                    <a:lnTo>
                      <a:pt x="0" y="1130"/>
                    </a:lnTo>
                    <a:close/>
                    <a:moveTo>
                      <a:pt x="0" y="1054"/>
                    </a:moveTo>
                    <a:lnTo>
                      <a:pt x="0" y="1092"/>
                    </a:lnTo>
                    <a:lnTo>
                      <a:pt x="19" y="1092"/>
                    </a:lnTo>
                    <a:lnTo>
                      <a:pt x="19" y="1054"/>
                    </a:lnTo>
                    <a:lnTo>
                      <a:pt x="0" y="1054"/>
                    </a:lnTo>
                    <a:close/>
                    <a:moveTo>
                      <a:pt x="0" y="979"/>
                    </a:moveTo>
                    <a:lnTo>
                      <a:pt x="0" y="1017"/>
                    </a:lnTo>
                    <a:lnTo>
                      <a:pt x="19" y="1017"/>
                    </a:lnTo>
                    <a:lnTo>
                      <a:pt x="19" y="979"/>
                    </a:lnTo>
                    <a:lnTo>
                      <a:pt x="0" y="979"/>
                    </a:lnTo>
                    <a:close/>
                    <a:moveTo>
                      <a:pt x="0" y="905"/>
                    </a:moveTo>
                    <a:lnTo>
                      <a:pt x="0" y="941"/>
                    </a:lnTo>
                    <a:lnTo>
                      <a:pt x="19" y="941"/>
                    </a:lnTo>
                    <a:lnTo>
                      <a:pt x="19" y="905"/>
                    </a:lnTo>
                    <a:lnTo>
                      <a:pt x="0" y="905"/>
                    </a:lnTo>
                    <a:close/>
                    <a:moveTo>
                      <a:pt x="0" y="830"/>
                    </a:moveTo>
                    <a:lnTo>
                      <a:pt x="0" y="868"/>
                    </a:lnTo>
                    <a:lnTo>
                      <a:pt x="19" y="868"/>
                    </a:lnTo>
                    <a:lnTo>
                      <a:pt x="19" y="830"/>
                    </a:lnTo>
                    <a:lnTo>
                      <a:pt x="0" y="830"/>
                    </a:lnTo>
                    <a:close/>
                    <a:moveTo>
                      <a:pt x="0" y="754"/>
                    </a:moveTo>
                    <a:lnTo>
                      <a:pt x="0" y="792"/>
                    </a:lnTo>
                    <a:lnTo>
                      <a:pt x="19" y="792"/>
                    </a:lnTo>
                    <a:lnTo>
                      <a:pt x="19" y="754"/>
                    </a:lnTo>
                    <a:lnTo>
                      <a:pt x="0" y="754"/>
                    </a:lnTo>
                    <a:close/>
                    <a:moveTo>
                      <a:pt x="0" y="679"/>
                    </a:moveTo>
                    <a:lnTo>
                      <a:pt x="0" y="716"/>
                    </a:lnTo>
                    <a:lnTo>
                      <a:pt x="19" y="716"/>
                    </a:lnTo>
                    <a:lnTo>
                      <a:pt x="19" y="679"/>
                    </a:lnTo>
                    <a:lnTo>
                      <a:pt x="0" y="679"/>
                    </a:lnTo>
                    <a:close/>
                    <a:moveTo>
                      <a:pt x="0" y="603"/>
                    </a:moveTo>
                    <a:lnTo>
                      <a:pt x="0" y="641"/>
                    </a:lnTo>
                    <a:lnTo>
                      <a:pt x="19" y="641"/>
                    </a:lnTo>
                    <a:lnTo>
                      <a:pt x="19" y="603"/>
                    </a:lnTo>
                    <a:lnTo>
                      <a:pt x="0" y="603"/>
                    </a:lnTo>
                    <a:close/>
                    <a:moveTo>
                      <a:pt x="0" y="527"/>
                    </a:moveTo>
                    <a:lnTo>
                      <a:pt x="0" y="565"/>
                    </a:lnTo>
                    <a:lnTo>
                      <a:pt x="19" y="565"/>
                    </a:lnTo>
                    <a:lnTo>
                      <a:pt x="19" y="527"/>
                    </a:lnTo>
                    <a:lnTo>
                      <a:pt x="0" y="527"/>
                    </a:lnTo>
                    <a:close/>
                    <a:moveTo>
                      <a:pt x="0" y="452"/>
                    </a:moveTo>
                    <a:lnTo>
                      <a:pt x="0" y="489"/>
                    </a:lnTo>
                    <a:lnTo>
                      <a:pt x="19" y="489"/>
                    </a:lnTo>
                    <a:lnTo>
                      <a:pt x="19" y="452"/>
                    </a:lnTo>
                    <a:lnTo>
                      <a:pt x="0" y="452"/>
                    </a:lnTo>
                    <a:close/>
                    <a:moveTo>
                      <a:pt x="0" y="378"/>
                    </a:moveTo>
                    <a:lnTo>
                      <a:pt x="0" y="416"/>
                    </a:lnTo>
                    <a:lnTo>
                      <a:pt x="19" y="416"/>
                    </a:lnTo>
                    <a:lnTo>
                      <a:pt x="19" y="378"/>
                    </a:lnTo>
                    <a:lnTo>
                      <a:pt x="0" y="378"/>
                    </a:lnTo>
                    <a:close/>
                    <a:moveTo>
                      <a:pt x="0" y="303"/>
                    </a:moveTo>
                    <a:lnTo>
                      <a:pt x="0" y="340"/>
                    </a:lnTo>
                    <a:lnTo>
                      <a:pt x="19" y="340"/>
                    </a:lnTo>
                    <a:lnTo>
                      <a:pt x="19" y="303"/>
                    </a:lnTo>
                    <a:lnTo>
                      <a:pt x="0" y="303"/>
                    </a:lnTo>
                    <a:close/>
                    <a:moveTo>
                      <a:pt x="0" y="227"/>
                    </a:moveTo>
                    <a:lnTo>
                      <a:pt x="0" y="265"/>
                    </a:lnTo>
                    <a:lnTo>
                      <a:pt x="19" y="265"/>
                    </a:lnTo>
                    <a:lnTo>
                      <a:pt x="19" y="227"/>
                    </a:lnTo>
                    <a:lnTo>
                      <a:pt x="0" y="227"/>
                    </a:lnTo>
                    <a:close/>
                    <a:moveTo>
                      <a:pt x="0" y="151"/>
                    </a:moveTo>
                    <a:lnTo>
                      <a:pt x="0" y="189"/>
                    </a:lnTo>
                    <a:lnTo>
                      <a:pt x="19" y="189"/>
                    </a:lnTo>
                    <a:lnTo>
                      <a:pt x="19" y="151"/>
                    </a:lnTo>
                    <a:lnTo>
                      <a:pt x="0" y="151"/>
                    </a:lnTo>
                    <a:close/>
                    <a:moveTo>
                      <a:pt x="0" y="76"/>
                    </a:moveTo>
                    <a:lnTo>
                      <a:pt x="0" y="113"/>
                    </a:lnTo>
                    <a:lnTo>
                      <a:pt x="19" y="113"/>
                    </a:lnTo>
                    <a:lnTo>
                      <a:pt x="19" y="76"/>
                    </a:lnTo>
                    <a:lnTo>
                      <a:pt x="0" y="76"/>
                    </a:lnTo>
                    <a:close/>
                    <a:moveTo>
                      <a:pt x="0" y="0"/>
                    </a:moveTo>
                    <a:lnTo>
                      <a:pt x="0" y="38"/>
                    </a:lnTo>
                    <a:lnTo>
                      <a:pt x="19" y="38"/>
                    </a:lnTo>
                    <a:lnTo>
                      <a:pt x="19" y="0"/>
                    </a:lnTo>
                    <a:lnTo>
                      <a:pt x="0" y="0"/>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4" name="Freeform 10">
                <a:extLst>
                  <a:ext uri="{FF2B5EF4-FFF2-40B4-BE49-F238E27FC236}">
                    <a16:creationId xmlns:a16="http://schemas.microsoft.com/office/drawing/2014/main" id="{BA790150-D6C5-D3DF-2870-7BA0553755CD}"/>
                  </a:ext>
                </a:extLst>
              </p:cNvPr>
              <p:cNvSpPr>
                <a:spLocks noEditPoints="1"/>
              </p:cNvSpPr>
              <p:nvPr/>
            </p:nvSpPr>
            <p:spPr bwMode="auto">
              <a:xfrm>
                <a:off x="6521326" y="2518444"/>
                <a:ext cx="15798" cy="1910757"/>
              </a:xfrm>
              <a:custGeom>
                <a:avLst/>
                <a:gdLst>
                  <a:gd name="T0" fmla="*/ 15798 w 19"/>
                  <a:gd name="T1" fmla="*/ 1910757 h 2298"/>
                  <a:gd name="T2" fmla="*/ 0 w 19"/>
                  <a:gd name="T3" fmla="*/ 1816799 h 2298"/>
                  <a:gd name="T4" fmla="*/ 15798 w 19"/>
                  <a:gd name="T5" fmla="*/ 1816799 h 2298"/>
                  <a:gd name="T6" fmla="*/ 0 w 19"/>
                  <a:gd name="T7" fmla="*/ 1785202 h 2298"/>
                  <a:gd name="T8" fmla="*/ 0 w 19"/>
                  <a:gd name="T9" fmla="*/ 1753606 h 2298"/>
                  <a:gd name="T10" fmla="*/ 15798 w 19"/>
                  <a:gd name="T11" fmla="*/ 1722009 h 2298"/>
                  <a:gd name="T12" fmla="*/ 0 w 19"/>
                  <a:gd name="T13" fmla="*/ 1628051 h 2298"/>
                  <a:gd name="T14" fmla="*/ 15798 w 19"/>
                  <a:gd name="T15" fmla="*/ 1628051 h 2298"/>
                  <a:gd name="T16" fmla="*/ 0 w 19"/>
                  <a:gd name="T17" fmla="*/ 1596455 h 2298"/>
                  <a:gd name="T18" fmla="*/ 0 w 19"/>
                  <a:gd name="T19" fmla="*/ 1564858 h 2298"/>
                  <a:gd name="T20" fmla="*/ 15798 w 19"/>
                  <a:gd name="T21" fmla="*/ 1534925 h 2298"/>
                  <a:gd name="T22" fmla="*/ 0 w 19"/>
                  <a:gd name="T23" fmla="*/ 1440967 h 2298"/>
                  <a:gd name="T24" fmla="*/ 15798 w 19"/>
                  <a:gd name="T25" fmla="*/ 1440967 h 2298"/>
                  <a:gd name="T26" fmla="*/ 0 w 19"/>
                  <a:gd name="T27" fmla="*/ 1409370 h 2298"/>
                  <a:gd name="T28" fmla="*/ 0 w 19"/>
                  <a:gd name="T29" fmla="*/ 1377774 h 2298"/>
                  <a:gd name="T30" fmla="*/ 15798 w 19"/>
                  <a:gd name="T31" fmla="*/ 1346177 h 2298"/>
                  <a:gd name="T32" fmla="*/ 0 w 19"/>
                  <a:gd name="T33" fmla="*/ 1252219 h 2298"/>
                  <a:gd name="T34" fmla="*/ 15798 w 19"/>
                  <a:gd name="T35" fmla="*/ 1252219 h 2298"/>
                  <a:gd name="T36" fmla="*/ 0 w 19"/>
                  <a:gd name="T37" fmla="*/ 1220623 h 2298"/>
                  <a:gd name="T38" fmla="*/ 0 w 19"/>
                  <a:gd name="T39" fmla="*/ 1189026 h 2298"/>
                  <a:gd name="T40" fmla="*/ 15798 w 19"/>
                  <a:gd name="T41" fmla="*/ 1158261 h 2298"/>
                  <a:gd name="T42" fmla="*/ 0 w 19"/>
                  <a:gd name="T43" fmla="*/ 1065135 h 2298"/>
                  <a:gd name="T44" fmla="*/ 15798 w 19"/>
                  <a:gd name="T45" fmla="*/ 1065135 h 2298"/>
                  <a:gd name="T46" fmla="*/ 0 w 19"/>
                  <a:gd name="T47" fmla="*/ 1034370 h 2298"/>
                  <a:gd name="T48" fmla="*/ 0 w 19"/>
                  <a:gd name="T49" fmla="*/ 1002773 h 2298"/>
                  <a:gd name="T50" fmla="*/ 15798 w 19"/>
                  <a:gd name="T51" fmla="*/ 971177 h 2298"/>
                  <a:gd name="T52" fmla="*/ 0 w 19"/>
                  <a:gd name="T53" fmla="*/ 876387 h 2298"/>
                  <a:gd name="T54" fmla="*/ 15798 w 19"/>
                  <a:gd name="T55" fmla="*/ 876387 h 2298"/>
                  <a:gd name="T56" fmla="*/ 0 w 19"/>
                  <a:gd name="T57" fmla="*/ 845622 h 2298"/>
                  <a:gd name="T58" fmla="*/ 0 w 19"/>
                  <a:gd name="T59" fmla="*/ 814026 h 2298"/>
                  <a:gd name="T60" fmla="*/ 15798 w 19"/>
                  <a:gd name="T61" fmla="*/ 782429 h 2298"/>
                  <a:gd name="T62" fmla="*/ 0 w 19"/>
                  <a:gd name="T63" fmla="*/ 690134 h 2298"/>
                  <a:gd name="T64" fmla="*/ 15798 w 19"/>
                  <a:gd name="T65" fmla="*/ 690134 h 2298"/>
                  <a:gd name="T66" fmla="*/ 0 w 19"/>
                  <a:gd name="T67" fmla="*/ 658538 h 2298"/>
                  <a:gd name="T68" fmla="*/ 0 w 19"/>
                  <a:gd name="T69" fmla="*/ 626941 h 2298"/>
                  <a:gd name="T70" fmla="*/ 15798 w 19"/>
                  <a:gd name="T71" fmla="*/ 595345 h 2298"/>
                  <a:gd name="T72" fmla="*/ 0 w 19"/>
                  <a:gd name="T73" fmla="*/ 501387 h 2298"/>
                  <a:gd name="T74" fmla="*/ 15798 w 19"/>
                  <a:gd name="T75" fmla="*/ 501387 h 2298"/>
                  <a:gd name="T76" fmla="*/ 0 w 19"/>
                  <a:gd name="T77" fmla="*/ 469790 h 2298"/>
                  <a:gd name="T78" fmla="*/ 0 w 19"/>
                  <a:gd name="T79" fmla="*/ 438194 h 2298"/>
                  <a:gd name="T80" fmla="*/ 15798 w 19"/>
                  <a:gd name="T81" fmla="*/ 406597 h 2298"/>
                  <a:gd name="T82" fmla="*/ 0 w 19"/>
                  <a:gd name="T83" fmla="*/ 314302 h 2298"/>
                  <a:gd name="T84" fmla="*/ 15798 w 19"/>
                  <a:gd name="T85" fmla="*/ 314302 h 2298"/>
                  <a:gd name="T86" fmla="*/ 0 w 19"/>
                  <a:gd name="T87" fmla="*/ 282706 h 2298"/>
                  <a:gd name="T88" fmla="*/ 0 w 19"/>
                  <a:gd name="T89" fmla="*/ 251941 h 2298"/>
                  <a:gd name="T90" fmla="*/ 15798 w 19"/>
                  <a:gd name="T91" fmla="*/ 220344 h 2298"/>
                  <a:gd name="T92" fmla="*/ 0 w 19"/>
                  <a:gd name="T93" fmla="*/ 125555 h 2298"/>
                  <a:gd name="T94" fmla="*/ 15798 w 19"/>
                  <a:gd name="T95" fmla="*/ 125555 h 2298"/>
                  <a:gd name="T96" fmla="*/ 0 w 19"/>
                  <a:gd name="T97" fmla="*/ 93958 h 2298"/>
                  <a:gd name="T98" fmla="*/ 0 w 19"/>
                  <a:gd name="T99" fmla="*/ 63193 h 2298"/>
                  <a:gd name="T100" fmla="*/ 15798 w 19"/>
                  <a:gd name="T101" fmla="*/ 31597 h 22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 h="2298">
                    <a:moveTo>
                      <a:pt x="0" y="2260"/>
                    </a:moveTo>
                    <a:lnTo>
                      <a:pt x="0" y="2298"/>
                    </a:lnTo>
                    <a:lnTo>
                      <a:pt x="19" y="2298"/>
                    </a:lnTo>
                    <a:lnTo>
                      <a:pt x="19" y="2260"/>
                    </a:lnTo>
                    <a:lnTo>
                      <a:pt x="0" y="2260"/>
                    </a:lnTo>
                    <a:moveTo>
                      <a:pt x="0" y="2185"/>
                    </a:moveTo>
                    <a:lnTo>
                      <a:pt x="0" y="2222"/>
                    </a:lnTo>
                    <a:lnTo>
                      <a:pt x="19" y="2222"/>
                    </a:lnTo>
                    <a:lnTo>
                      <a:pt x="19" y="2185"/>
                    </a:lnTo>
                    <a:lnTo>
                      <a:pt x="0" y="2185"/>
                    </a:lnTo>
                    <a:moveTo>
                      <a:pt x="0" y="2109"/>
                    </a:moveTo>
                    <a:lnTo>
                      <a:pt x="0" y="2147"/>
                    </a:lnTo>
                    <a:lnTo>
                      <a:pt x="19" y="2147"/>
                    </a:lnTo>
                    <a:lnTo>
                      <a:pt x="19" y="2109"/>
                    </a:lnTo>
                    <a:lnTo>
                      <a:pt x="0" y="2109"/>
                    </a:lnTo>
                    <a:moveTo>
                      <a:pt x="0" y="2033"/>
                    </a:moveTo>
                    <a:lnTo>
                      <a:pt x="0" y="2071"/>
                    </a:lnTo>
                    <a:lnTo>
                      <a:pt x="19" y="2071"/>
                    </a:lnTo>
                    <a:lnTo>
                      <a:pt x="19" y="2033"/>
                    </a:lnTo>
                    <a:lnTo>
                      <a:pt x="0" y="2033"/>
                    </a:lnTo>
                    <a:moveTo>
                      <a:pt x="0" y="1958"/>
                    </a:moveTo>
                    <a:lnTo>
                      <a:pt x="0" y="1995"/>
                    </a:lnTo>
                    <a:lnTo>
                      <a:pt x="19" y="1995"/>
                    </a:lnTo>
                    <a:lnTo>
                      <a:pt x="19" y="1958"/>
                    </a:lnTo>
                    <a:lnTo>
                      <a:pt x="0" y="1958"/>
                    </a:lnTo>
                    <a:moveTo>
                      <a:pt x="0" y="1882"/>
                    </a:moveTo>
                    <a:lnTo>
                      <a:pt x="0" y="1920"/>
                    </a:lnTo>
                    <a:lnTo>
                      <a:pt x="19" y="1920"/>
                    </a:lnTo>
                    <a:lnTo>
                      <a:pt x="19" y="1882"/>
                    </a:lnTo>
                    <a:lnTo>
                      <a:pt x="0" y="1882"/>
                    </a:lnTo>
                    <a:moveTo>
                      <a:pt x="0" y="1809"/>
                    </a:moveTo>
                    <a:lnTo>
                      <a:pt x="0" y="1846"/>
                    </a:lnTo>
                    <a:lnTo>
                      <a:pt x="19" y="1846"/>
                    </a:lnTo>
                    <a:lnTo>
                      <a:pt x="19" y="1809"/>
                    </a:lnTo>
                    <a:lnTo>
                      <a:pt x="0" y="1809"/>
                    </a:lnTo>
                    <a:moveTo>
                      <a:pt x="0" y="1733"/>
                    </a:moveTo>
                    <a:lnTo>
                      <a:pt x="0" y="1771"/>
                    </a:lnTo>
                    <a:lnTo>
                      <a:pt x="19" y="1771"/>
                    </a:lnTo>
                    <a:lnTo>
                      <a:pt x="19" y="1733"/>
                    </a:lnTo>
                    <a:lnTo>
                      <a:pt x="0" y="1733"/>
                    </a:lnTo>
                    <a:moveTo>
                      <a:pt x="0" y="1657"/>
                    </a:moveTo>
                    <a:lnTo>
                      <a:pt x="0" y="1695"/>
                    </a:lnTo>
                    <a:lnTo>
                      <a:pt x="19" y="1695"/>
                    </a:lnTo>
                    <a:lnTo>
                      <a:pt x="19" y="1657"/>
                    </a:lnTo>
                    <a:lnTo>
                      <a:pt x="0" y="1657"/>
                    </a:lnTo>
                    <a:moveTo>
                      <a:pt x="0" y="1582"/>
                    </a:moveTo>
                    <a:lnTo>
                      <a:pt x="0" y="1619"/>
                    </a:lnTo>
                    <a:lnTo>
                      <a:pt x="19" y="1619"/>
                    </a:lnTo>
                    <a:lnTo>
                      <a:pt x="19" y="1582"/>
                    </a:lnTo>
                    <a:lnTo>
                      <a:pt x="0" y="1582"/>
                    </a:lnTo>
                    <a:moveTo>
                      <a:pt x="0" y="1506"/>
                    </a:moveTo>
                    <a:lnTo>
                      <a:pt x="0" y="1544"/>
                    </a:lnTo>
                    <a:lnTo>
                      <a:pt x="19" y="1544"/>
                    </a:lnTo>
                    <a:lnTo>
                      <a:pt x="19" y="1506"/>
                    </a:lnTo>
                    <a:lnTo>
                      <a:pt x="0" y="1506"/>
                    </a:lnTo>
                    <a:moveTo>
                      <a:pt x="0" y="1430"/>
                    </a:moveTo>
                    <a:lnTo>
                      <a:pt x="0" y="1468"/>
                    </a:lnTo>
                    <a:lnTo>
                      <a:pt x="19" y="1468"/>
                    </a:lnTo>
                    <a:lnTo>
                      <a:pt x="19" y="1430"/>
                    </a:lnTo>
                    <a:lnTo>
                      <a:pt x="0" y="1430"/>
                    </a:lnTo>
                    <a:moveTo>
                      <a:pt x="0" y="1357"/>
                    </a:moveTo>
                    <a:lnTo>
                      <a:pt x="0" y="1393"/>
                    </a:lnTo>
                    <a:lnTo>
                      <a:pt x="19" y="1393"/>
                    </a:lnTo>
                    <a:lnTo>
                      <a:pt x="19" y="1357"/>
                    </a:lnTo>
                    <a:lnTo>
                      <a:pt x="0" y="1357"/>
                    </a:lnTo>
                    <a:moveTo>
                      <a:pt x="0" y="1281"/>
                    </a:moveTo>
                    <a:lnTo>
                      <a:pt x="0" y="1319"/>
                    </a:lnTo>
                    <a:lnTo>
                      <a:pt x="19" y="1319"/>
                    </a:lnTo>
                    <a:lnTo>
                      <a:pt x="19" y="1281"/>
                    </a:lnTo>
                    <a:lnTo>
                      <a:pt x="0" y="1281"/>
                    </a:lnTo>
                    <a:moveTo>
                      <a:pt x="0" y="1206"/>
                    </a:moveTo>
                    <a:lnTo>
                      <a:pt x="0" y="1244"/>
                    </a:lnTo>
                    <a:lnTo>
                      <a:pt x="19" y="1244"/>
                    </a:lnTo>
                    <a:lnTo>
                      <a:pt x="19" y="1206"/>
                    </a:lnTo>
                    <a:lnTo>
                      <a:pt x="0" y="1206"/>
                    </a:lnTo>
                    <a:moveTo>
                      <a:pt x="0" y="1130"/>
                    </a:moveTo>
                    <a:lnTo>
                      <a:pt x="0" y="1168"/>
                    </a:lnTo>
                    <a:lnTo>
                      <a:pt x="19" y="1168"/>
                    </a:lnTo>
                    <a:lnTo>
                      <a:pt x="19" y="1130"/>
                    </a:lnTo>
                    <a:lnTo>
                      <a:pt x="0" y="1130"/>
                    </a:lnTo>
                    <a:moveTo>
                      <a:pt x="0" y="1054"/>
                    </a:moveTo>
                    <a:lnTo>
                      <a:pt x="0" y="1092"/>
                    </a:lnTo>
                    <a:lnTo>
                      <a:pt x="19" y="1092"/>
                    </a:lnTo>
                    <a:lnTo>
                      <a:pt x="19" y="1054"/>
                    </a:lnTo>
                    <a:lnTo>
                      <a:pt x="0" y="1054"/>
                    </a:lnTo>
                    <a:moveTo>
                      <a:pt x="0" y="979"/>
                    </a:moveTo>
                    <a:lnTo>
                      <a:pt x="0" y="1017"/>
                    </a:lnTo>
                    <a:lnTo>
                      <a:pt x="19" y="1017"/>
                    </a:lnTo>
                    <a:lnTo>
                      <a:pt x="19" y="979"/>
                    </a:lnTo>
                    <a:lnTo>
                      <a:pt x="0" y="979"/>
                    </a:lnTo>
                    <a:moveTo>
                      <a:pt x="0" y="905"/>
                    </a:moveTo>
                    <a:lnTo>
                      <a:pt x="0" y="941"/>
                    </a:lnTo>
                    <a:lnTo>
                      <a:pt x="19" y="941"/>
                    </a:lnTo>
                    <a:lnTo>
                      <a:pt x="19" y="905"/>
                    </a:lnTo>
                    <a:lnTo>
                      <a:pt x="0" y="905"/>
                    </a:lnTo>
                    <a:moveTo>
                      <a:pt x="0" y="830"/>
                    </a:moveTo>
                    <a:lnTo>
                      <a:pt x="0" y="868"/>
                    </a:lnTo>
                    <a:lnTo>
                      <a:pt x="19" y="868"/>
                    </a:lnTo>
                    <a:lnTo>
                      <a:pt x="19" y="830"/>
                    </a:lnTo>
                    <a:lnTo>
                      <a:pt x="0" y="830"/>
                    </a:lnTo>
                    <a:moveTo>
                      <a:pt x="0" y="754"/>
                    </a:moveTo>
                    <a:lnTo>
                      <a:pt x="0" y="792"/>
                    </a:lnTo>
                    <a:lnTo>
                      <a:pt x="19" y="792"/>
                    </a:lnTo>
                    <a:lnTo>
                      <a:pt x="19" y="754"/>
                    </a:lnTo>
                    <a:lnTo>
                      <a:pt x="0" y="754"/>
                    </a:lnTo>
                    <a:moveTo>
                      <a:pt x="0" y="679"/>
                    </a:moveTo>
                    <a:lnTo>
                      <a:pt x="0" y="716"/>
                    </a:lnTo>
                    <a:lnTo>
                      <a:pt x="19" y="716"/>
                    </a:lnTo>
                    <a:lnTo>
                      <a:pt x="19" y="679"/>
                    </a:lnTo>
                    <a:lnTo>
                      <a:pt x="0" y="679"/>
                    </a:lnTo>
                    <a:moveTo>
                      <a:pt x="0" y="603"/>
                    </a:moveTo>
                    <a:lnTo>
                      <a:pt x="0" y="641"/>
                    </a:lnTo>
                    <a:lnTo>
                      <a:pt x="19" y="641"/>
                    </a:lnTo>
                    <a:lnTo>
                      <a:pt x="19" y="603"/>
                    </a:lnTo>
                    <a:lnTo>
                      <a:pt x="0" y="603"/>
                    </a:lnTo>
                    <a:moveTo>
                      <a:pt x="0" y="527"/>
                    </a:moveTo>
                    <a:lnTo>
                      <a:pt x="0" y="565"/>
                    </a:lnTo>
                    <a:lnTo>
                      <a:pt x="19" y="565"/>
                    </a:lnTo>
                    <a:lnTo>
                      <a:pt x="19" y="527"/>
                    </a:lnTo>
                    <a:lnTo>
                      <a:pt x="0" y="527"/>
                    </a:lnTo>
                    <a:moveTo>
                      <a:pt x="0" y="452"/>
                    </a:moveTo>
                    <a:lnTo>
                      <a:pt x="0" y="489"/>
                    </a:lnTo>
                    <a:lnTo>
                      <a:pt x="19" y="489"/>
                    </a:lnTo>
                    <a:lnTo>
                      <a:pt x="19" y="452"/>
                    </a:lnTo>
                    <a:lnTo>
                      <a:pt x="0" y="452"/>
                    </a:lnTo>
                    <a:moveTo>
                      <a:pt x="0" y="378"/>
                    </a:moveTo>
                    <a:lnTo>
                      <a:pt x="0" y="416"/>
                    </a:lnTo>
                    <a:lnTo>
                      <a:pt x="19" y="416"/>
                    </a:lnTo>
                    <a:lnTo>
                      <a:pt x="19" y="378"/>
                    </a:lnTo>
                    <a:lnTo>
                      <a:pt x="0" y="378"/>
                    </a:lnTo>
                    <a:moveTo>
                      <a:pt x="0" y="303"/>
                    </a:moveTo>
                    <a:lnTo>
                      <a:pt x="0" y="340"/>
                    </a:lnTo>
                    <a:lnTo>
                      <a:pt x="19" y="340"/>
                    </a:lnTo>
                    <a:lnTo>
                      <a:pt x="19" y="303"/>
                    </a:lnTo>
                    <a:lnTo>
                      <a:pt x="0" y="303"/>
                    </a:lnTo>
                    <a:moveTo>
                      <a:pt x="0" y="227"/>
                    </a:moveTo>
                    <a:lnTo>
                      <a:pt x="0" y="265"/>
                    </a:lnTo>
                    <a:lnTo>
                      <a:pt x="19" y="265"/>
                    </a:lnTo>
                    <a:lnTo>
                      <a:pt x="19" y="227"/>
                    </a:lnTo>
                    <a:lnTo>
                      <a:pt x="0" y="227"/>
                    </a:lnTo>
                    <a:moveTo>
                      <a:pt x="0" y="151"/>
                    </a:moveTo>
                    <a:lnTo>
                      <a:pt x="0" y="189"/>
                    </a:lnTo>
                    <a:lnTo>
                      <a:pt x="19" y="189"/>
                    </a:lnTo>
                    <a:lnTo>
                      <a:pt x="19" y="151"/>
                    </a:lnTo>
                    <a:lnTo>
                      <a:pt x="0" y="151"/>
                    </a:lnTo>
                    <a:moveTo>
                      <a:pt x="0" y="76"/>
                    </a:moveTo>
                    <a:lnTo>
                      <a:pt x="0" y="113"/>
                    </a:lnTo>
                    <a:lnTo>
                      <a:pt x="19" y="113"/>
                    </a:lnTo>
                    <a:lnTo>
                      <a:pt x="19" y="76"/>
                    </a:lnTo>
                    <a:lnTo>
                      <a:pt x="0" y="76"/>
                    </a:lnTo>
                    <a:moveTo>
                      <a:pt x="0" y="0"/>
                    </a:moveTo>
                    <a:lnTo>
                      <a:pt x="0" y="38"/>
                    </a:lnTo>
                    <a:lnTo>
                      <a:pt x="19" y="38"/>
                    </a:lnTo>
                    <a:lnTo>
                      <a:pt x="1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5" name="Freeform 11">
                <a:extLst>
                  <a:ext uri="{FF2B5EF4-FFF2-40B4-BE49-F238E27FC236}">
                    <a16:creationId xmlns:a16="http://schemas.microsoft.com/office/drawing/2014/main" id="{7EEE7B52-9552-7C31-FE13-787790FC2C51}"/>
                  </a:ext>
                </a:extLst>
              </p:cNvPr>
              <p:cNvSpPr>
                <a:spLocks/>
              </p:cNvSpPr>
              <p:nvPr/>
            </p:nvSpPr>
            <p:spPr bwMode="auto">
              <a:xfrm>
                <a:off x="6512180" y="4460798"/>
                <a:ext cx="24945" cy="29102"/>
              </a:xfrm>
              <a:custGeom>
                <a:avLst/>
                <a:gdLst>
                  <a:gd name="T0" fmla="*/ 9147 w 30"/>
                  <a:gd name="T1" fmla="*/ 0 h 35"/>
                  <a:gd name="T2" fmla="*/ 9147 w 30"/>
                  <a:gd name="T3" fmla="*/ 9978 h 35"/>
                  <a:gd name="T4" fmla="*/ 0 w 30"/>
                  <a:gd name="T5" fmla="*/ 15798 h 35"/>
                  <a:gd name="T6" fmla="*/ 7484 w 30"/>
                  <a:gd name="T7" fmla="*/ 29102 h 35"/>
                  <a:gd name="T8" fmla="*/ 24945 w 30"/>
                  <a:gd name="T9" fmla="*/ 19124 h 35"/>
                  <a:gd name="T10" fmla="*/ 24945 w 30"/>
                  <a:gd name="T11" fmla="*/ 0 h 35"/>
                  <a:gd name="T12" fmla="*/ 9147 w 30"/>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5">
                    <a:moveTo>
                      <a:pt x="11" y="0"/>
                    </a:moveTo>
                    <a:lnTo>
                      <a:pt x="11" y="12"/>
                    </a:lnTo>
                    <a:lnTo>
                      <a:pt x="0" y="19"/>
                    </a:lnTo>
                    <a:lnTo>
                      <a:pt x="9" y="35"/>
                    </a:lnTo>
                    <a:lnTo>
                      <a:pt x="30" y="23"/>
                    </a:lnTo>
                    <a:lnTo>
                      <a:pt x="30" y="0"/>
                    </a:lnTo>
                    <a:lnTo>
                      <a:pt x="11" y="0"/>
                    </a:ln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6" name="Freeform 12">
                <a:extLst>
                  <a:ext uri="{FF2B5EF4-FFF2-40B4-BE49-F238E27FC236}">
                    <a16:creationId xmlns:a16="http://schemas.microsoft.com/office/drawing/2014/main" id="{78CD8A88-E83E-D60A-9668-C12F870EAF5F}"/>
                  </a:ext>
                </a:extLst>
              </p:cNvPr>
              <p:cNvSpPr>
                <a:spLocks/>
              </p:cNvSpPr>
              <p:nvPr/>
            </p:nvSpPr>
            <p:spPr bwMode="auto">
              <a:xfrm>
                <a:off x="6512180" y="4460798"/>
                <a:ext cx="24945" cy="29102"/>
              </a:xfrm>
              <a:custGeom>
                <a:avLst/>
                <a:gdLst>
                  <a:gd name="T0" fmla="*/ 9147 w 30"/>
                  <a:gd name="T1" fmla="*/ 0 h 35"/>
                  <a:gd name="T2" fmla="*/ 9147 w 30"/>
                  <a:gd name="T3" fmla="*/ 9978 h 35"/>
                  <a:gd name="T4" fmla="*/ 0 w 30"/>
                  <a:gd name="T5" fmla="*/ 15798 h 35"/>
                  <a:gd name="T6" fmla="*/ 7484 w 30"/>
                  <a:gd name="T7" fmla="*/ 29102 h 35"/>
                  <a:gd name="T8" fmla="*/ 24945 w 30"/>
                  <a:gd name="T9" fmla="*/ 19124 h 35"/>
                  <a:gd name="T10" fmla="*/ 24945 w 30"/>
                  <a:gd name="T11" fmla="*/ 0 h 35"/>
                  <a:gd name="T12" fmla="*/ 9147 w 30"/>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5">
                    <a:moveTo>
                      <a:pt x="11" y="0"/>
                    </a:moveTo>
                    <a:lnTo>
                      <a:pt x="11" y="12"/>
                    </a:lnTo>
                    <a:lnTo>
                      <a:pt x="0" y="19"/>
                    </a:lnTo>
                    <a:lnTo>
                      <a:pt x="9" y="35"/>
                    </a:lnTo>
                    <a:lnTo>
                      <a:pt x="30" y="23"/>
                    </a:lnTo>
                    <a:lnTo>
                      <a:pt x="30" y="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7" name="Freeform 13">
                <a:extLst>
                  <a:ext uri="{FF2B5EF4-FFF2-40B4-BE49-F238E27FC236}">
                    <a16:creationId xmlns:a16="http://schemas.microsoft.com/office/drawing/2014/main" id="{08847B60-09CF-E287-381A-0B75CA55E123}"/>
                  </a:ext>
                </a:extLst>
              </p:cNvPr>
              <p:cNvSpPr>
                <a:spLocks noEditPoints="1"/>
              </p:cNvSpPr>
              <p:nvPr/>
            </p:nvSpPr>
            <p:spPr bwMode="auto">
              <a:xfrm>
                <a:off x="4816778" y="4492394"/>
                <a:ext cx="1675447" cy="1006099"/>
              </a:xfrm>
              <a:custGeom>
                <a:avLst/>
                <a:gdLst>
                  <a:gd name="T0" fmla="*/ 8315 w 2015"/>
                  <a:gd name="T1" fmla="*/ 1006099 h 1210"/>
                  <a:gd name="T2" fmla="*/ 83149 w 2015"/>
                  <a:gd name="T3" fmla="*/ 943737 h 1210"/>
                  <a:gd name="T4" fmla="*/ 90632 w 2015"/>
                  <a:gd name="T5" fmla="*/ 957041 h 1210"/>
                  <a:gd name="T6" fmla="*/ 108093 w 2015"/>
                  <a:gd name="T7" fmla="*/ 927939 h 1210"/>
                  <a:gd name="T8" fmla="*/ 136364 w 2015"/>
                  <a:gd name="T9" fmla="*/ 912141 h 1210"/>
                  <a:gd name="T10" fmla="*/ 171286 w 2015"/>
                  <a:gd name="T11" fmla="*/ 907984 h 1210"/>
                  <a:gd name="T12" fmla="*/ 246120 w 2015"/>
                  <a:gd name="T13" fmla="*/ 847285 h 1210"/>
                  <a:gd name="T14" fmla="*/ 253604 w 2015"/>
                  <a:gd name="T15" fmla="*/ 858926 h 1210"/>
                  <a:gd name="T16" fmla="*/ 273559 w 2015"/>
                  <a:gd name="T17" fmla="*/ 828992 h 1210"/>
                  <a:gd name="T18" fmla="*/ 300998 w 2015"/>
                  <a:gd name="T19" fmla="*/ 813194 h 1210"/>
                  <a:gd name="T20" fmla="*/ 336752 w 2015"/>
                  <a:gd name="T21" fmla="*/ 811531 h 1210"/>
                  <a:gd name="T22" fmla="*/ 409092 w 2015"/>
                  <a:gd name="T23" fmla="*/ 748338 h 1210"/>
                  <a:gd name="T24" fmla="*/ 417407 w 2015"/>
                  <a:gd name="T25" fmla="*/ 762473 h 1210"/>
                  <a:gd name="T26" fmla="*/ 436531 w 2015"/>
                  <a:gd name="T27" fmla="*/ 733371 h 1210"/>
                  <a:gd name="T28" fmla="*/ 463970 w 2015"/>
                  <a:gd name="T29" fmla="*/ 715079 h 1210"/>
                  <a:gd name="T30" fmla="*/ 499724 w 2015"/>
                  <a:gd name="T31" fmla="*/ 713416 h 1210"/>
                  <a:gd name="T32" fmla="*/ 574558 w 2015"/>
                  <a:gd name="T33" fmla="*/ 650223 h 1210"/>
                  <a:gd name="T34" fmla="*/ 582041 w 2015"/>
                  <a:gd name="T35" fmla="*/ 664358 h 1210"/>
                  <a:gd name="T36" fmla="*/ 601997 w 2015"/>
                  <a:gd name="T37" fmla="*/ 634424 h 1210"/>
                  <a:gd name="T38" fmla="*/ 629436 w 2015"/>
                  <a:gd name="T39" fmla="*/ 618626 h 1210"/>
                  <a:gd name="T40" fmla="*/ 665190 w 2015"/>
                  <a:gd name="T41" fmla="*/ 615300 h 1210"/>
                  <a:gd name="T42" fmla="*/ 737529 w 2015"/>
                  <a:gd name="T43" fmla="*/ 553770 h 1210"/>
                  <a:gd name="T44" fmla="*/ 745844 w 2015"/>
                  <a:gd name="T45" fmla="*/ 567905 h 1210"/>
                  <a:gd name="T46" fmla="*/ 764968 w 2015"/>
                  <a:gd name="T47" fmla="*/ 536309 h 1210"/>
                  <a:gd name="T48" fmla="*/ 792407 w 2015"/>
                  <a:gd name="T49" fmla="*/ 520511 h 1210"/>
                  <a:gd name="T50" fmla="*/ 828161 w 2015"/>
                  <a:gd name="T51" fmla="*/ 518848 h 1210"/>
                  <a:gd name="T52" fmla="*/ 902995 w 2015"/>
                  <a:gd name="T53" fmla="*/ 455655 h 1210"/>
                  <a:gd name="T54" fmla="*/ 910479 w 2015"/>
                  <a:gd name="T55" fmla="*/ 469790 h 1210"/>
                  <a:gd name="T56" fmla="*/ 927940 w 2015"/>
                  <a:gd name="T57" fmla="*/ 439857 h 1210"/>
                  <a:gd name="T58" fmla="*/ 956210 w 2015"/>
                  <a:gd name="T59" fmla="*/ 422395 h 1210"/>
                  <a:gd name="T60" fmla="*/ 991133 w 2015"/>
                  <a:gd name="T61" fmla="*/ 420732 h 1210"/>
                  <a:gd name="T62" fmla="*/ 1065967 w 2015"/>
                  <a:gd name="T63" fmla="*/ 357539 h 1210"/>
                  <a:gd name="T64" fmla="*/ 1073450 w 2015"/>
                  <a:gd name="T65" fmla="*/ 371675 h 1210"/>
                  <a:gd name="T66" fmla="*/ 1093406 w 2015"/>
                  <a:gd name="T67" fmla="*/ 341741 h 1210"/>
                  <a:gd name="T68" fmla="*/ 1120845 w 2015"/>
                  <a:gd name="T69" fmla="*/ 325943 h 1210"/>
                  <a:gd name="T70" fmla="*/ 1156599 w 2015"/>
                  <a:gd name="T71" fmla="*/ 321785 h 1210"/>
                  <a:gd name="T72" fmla="*/ 1228938 w 2015"/>
                  <a:gd name="T73" fmla="*/ 261087 h 1210"/>
                  <a:gd name="T74" fmla="*/ 1237253 w 2015"/>
                  <a:gd name="T75" fmla="*/ 275222 h 1210"/>
                  <a:gd name="T76" fmla="*/ 1256377 w 2015"/>
                  <a:gd name="T77" fmla="*/ 245289 h 1210"/>
                  <a:gd name="T78" fmla="*/ 1283816 w 2015"/>
                  <a:gd name="T79" fmla="*/ 227827 h 1210"/>
                  <a:gd name="T80" fmla="*/ 1319570 w 2015"/>
                  <a:gd name="T81" fmla="*/ 226164 h 1210"/>
                  <a:gd name="T82" fmla="*/ 1394404 w 2015"/>
                  <a:gd name="T83" fmla="*/ 162971 h 1210"/>
                  <a:gd name="T84" fmla="*/ 1401888 w 2015"/>
                  <a:gd name="T85" fmla="*/ 176275 h 1210"/>
                  <a:gd name="T86" fmla="*/ 1421843 w 2015"/>
                  <a:gd name="T87" fmla="*/ 147173 h 1210"/>
                  <a:gd name="T88" fmla="*/ 1449282 w 2015"/>
                  <a:gd name="T89" fmla="*/ 131375 h 1210"/>
                  <a:gd name="T90" fmla="*/ 1482542 w 2015"/>
                  <a:gd name="T91" fmla="*/ 127217 h 1210"/>
                  <a:gd name="T92" fmla="*/ 1557376 w 2015"/>
                  <a:gd name="T93" fmla="*/ 66519 h 1210"/>
                  <a:gd name="T94" fmla="*/ 1565691 w 2015"/>
                  <a:gd name="T95" fmla="*/ 78160 h 1210"/>
                  <a:gd name="T96" fmla="*/ 1584815 w 2015"/>
                  <a:gd name="T97" fmla="*/ 49058 h 1210"/>
                  <a:gd name="T98" fmla="*/ 1612254 w 2015"/>
                  <a:gd name="T99" fmla="*/ 33259 h 1210"/>
                  <a:gd name="T100" fmla="*/ 1648008 w 2015"/>
                  <a:gd name="T101" fmla="*/ 30765 h 12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15" h="1210">
                    <a:moveTo>
                      <a:pt x="34" y="1175"/>
                    </a:moveTo>
                    <a:lnTo>
                      <a:pt x="0" y="1194"/>
                    </a:lnTo>
                    <a:lnTo>
                      <a:pt x="10" y="1210"/>
                    </a:lnTo>
                    <a:lnTo>
                      <a:pt x="43" y="1191"/>
                    </a:lnTo>
                    <a:lnTo>
                      <a:pt x="34" y="1175"/>
                    </a:lnTo>
                    <a:close/>
                    <a:moveTo>
                      <a:pt x="100" y="1135"/>
                    </a:moveTo>
                    <a:lnTo>
                      <a:pt x="67" y="1153"/>
                    </a:lnTo>
                    <a:lnTo>
                      <a:pt x="76" y="1170"/>
                    </a:lnTo>
                    <a:lnTo>
                      <a:pt x="109" y="1151"/>
                    </a:lnTo>
                    <a:lnTo>
                      <a:pt x="100" y="1135"/>
                    </a:lnTo>
                    <a:close/>
                    <a:moveTo>
                      <a:pt x="164" y="1097"/>
                    </a:moveTo>
                    <a:lnTo>
                      <a:pt x="130" y="1116"/>
                    </a:lnTo>
                    <a:lnTo>
                      <a:pt x="142" y="1132"/>
                    </a:lnTo>
                    <a:lnTo>
                      <a:pt x="173" y="1111"/>
                    </a:lnTo>
                    <a:lnTo>
                      <a:pt x="164" y="1097"/>
                    </a:lnTo>
                    <a:close/>
                    <a:moveTo>
                      <a:pt x="230" y="1056"/>
                    </a:moveTo>
                    <a:lnTo>
                      <a:pt x="197" y="1075"/>
                    </a:lnTo>
                    <a:lnTo>
                      <a:pt x="206" y="1092"/>
                    </a:lnTo>
                    <a:lnTo>
                      <a:pt x="239" y="1073"/>
                    </a:lnTo>
                    <a:lnTo>
                      <a:pt x="230" y="1056"/>
                    </a:lnTo>
                    <a:close/>
                    <a:moveTo>
                      <a:pt x="296" y="1019"/>
                    </a:moveTo>
                    <a:lnTo>
                      <a:pt x="263" y="1038"/>
                    </a:lnTo>
                    <a:lnTo>
                      <a:pt x="272" y="1054"/>
                    </a:lnTo>
                    <a:lnTo>
                      <a:pt x="305" y="1033"/>
                    </a:lnTo>
                    <a:lnTo>
                      <a:pt x="296" y="1019"/>
                    </a:lnTo>
                    <a:close/>
                    <a:moveTo>
                      <a:pt x="362" y="978"/>
                    </a:moveTo>
                    <a:lnTo>
                      <a:pt x="329" y="997"/>
                    </a:lnTo>
                    <a:lnTo>
                      <a:pt x="339" y="1014"/>
                    </a:lnTo>
                    <a:lnTo>
                      <a:pt x="372" y="995"/>
                    </a:lnTo>
                    <a:lnTo>
                      <a:pt x="362" y="978"/>
                    </a:lnTo>
                    <a:close/>
                    <a:moveTo>
                      <a:pt x="428" y="938"/>
                    </a:moveTo>
                    <a:lnTo>
                      <a:pt x="395" y="960"/>
                    </a:lnTo>
                    <a:lnTo>
                      <a:pt x="405" y="976"/>
                    </a:lnTo>
                    <a:lnTo>
                      <a:pt x="438" y="955"/>
                    </a:lnTo>
                    <a:lnTo>
                      <a:pt x="428" y="938"/>
                    </a:lnTo>
                    <a:close/>
                    <a:moveTo>
                      <a:pt x="492" y="900"/>
                    </a:moveTo>
                    <a:lnTo>
                      <a:pt x="459" y="919"/>
                    </a:lnTo>
                    <a:lnTo>
                      <a:pt x="471" y="936"/>
                    </a:lnTo>
                    <a:lnTo>
                      <a:pt x="502" y="917"/>
                    </a:lnTo>
                    <a:lnTo>
                      <a:pt x="492" y="900"/>
                    </a:lnTo>
                    <a:close/>
                    <a:moveTo>
                      <a:pt x="558" y="860"/>
                    </a:moveTo>
                    <a:lnTo>
                      <a:pt x="525" y="882"/>
                    </a:lnTo>
                    <a:lnTo>
                      <a:pt x="535" y="898"/>
                    </a:lnTo>
                    <a:lnTo>
                      <a:pt x="568" y="877"/>
                    </a:lnTo>
                    <a:lnTo>
                      <a:pt x="558" y="860"/>
                    </a:lnTo>
                    <a:close/>
                    <a:moveTo>
                      <a:pt x="625" y="822"/>
                    </a:moveTo>
                    <a:lnTo>
                      <a:pt x="592" y="841"/>
                    </a:lnTo>
                    <a:lnTo>
                      <a:pt x="601" y="858"/>
                    </a:lnTo>
                    <a:lnTo>
                      <a:pt x="634" y="839"/>
                    </a:lnTo>
                    <a:lnTo>
                      <a:pt x="625" y="822"/>
                    </a:lnTo>
                    <a:close/>
                    <a:moveTo>
                      <a:pt x="691" y="782"/>
                    </a:moveTo>
                    <a:lnTo>
                      <a:pt x="658" y="804"/>
                    </a:lnTo>
                    <a:lnTo>
                      <a:pt x="667" y="818"/>
                    </a:lnTo>
                    <a:lnTo>
                      <a:pt x="700" y="799"/>
                    </a:lnTo>
                    <a:lnTo>
                      <a:pt x="691" y="782"/>
                    </a:lnTo>
                    <a:close/>
                    <a:moveTo>
                      <a:pt x="757" y="744"/>
                    </a:moveTo>
                    <a:lnTo>
                      <a:pt x="724" y="763"/>
                    </a:lnTo>
                    <a:lnTo>
                      <a:pt x="733" y="780"/>
                    </a:lnTo>
                    <a:lnTo>
                      <a:pt x="767" y="761"/>
                    </a:lnTo>
                    <a:lnTo>
                      <a:pt x="757" y="744"/>
                    </a:lnTo>
                    <a:close/>
                    <a:moveTo>
                      <a:pt x="821" y="704"/>
                    </a:moveTo>
                    <a:lnTo>
                      <a:pt x="788" y="723"/>
                    </a:lnTo>
                    <a:lnTo>
                      <a:pt x="800" y="740"/>
                    </a:lnTo>
                    <a:lnTo>
                      <a:pt x="830" y="721"/>
                    </a:lnTo>
                    <a:lnTo>
                      <a:pt x="821" y="704"/>
                    </a:lnTo>
                    <a:close/>
                    <a:moveTo>
                      <a:pt x="887" y="666"/>
                    </a:moveTo>
                    <a:lnTo>
                      <a:pt x="854" y="685"/>
                    </a:lnTo>
                    <a:lnTo>
                      <a:pt x="863" y="702"/>
                    </a:lnTo>
                    <a:lnTo>
                      <a:pt x="897" y="683"/>
                    </a:lnTo>
                    <a:lnTo>
                      <a:pt x="887" y="666"/>
                    </a:lnTo>
                    <a:close/>
                    <a:moveTo>
                      <a:pt x="953" y="626"/>
                    </a:moveTo>
                    <a:lnTo>
                      <a:pt x="920" y="645"/>
                    </a:lnTo>
                    <a:lnTo>
                      <a:pt x="930" y="662"/>
                    </a:lnTo>
                    <a:lnTo>
                      <a:pt x="963" y="643"/>
                    </a:lnTo>
                    <a:lnTo>
                      <a:pt x="953" y="626"/>
                    </a:lnTo>
                    <a:close/>
                    <a:moveTo>
                      <a:pt x="1020" y="588"/>
                    </a:moveTo>
                    <a:lnTo>
                      <a:pt x="986" y="607"/>
                    </a:lnTo>
                    <a:lnTo>
                      <a:pt x="996" y="624"/>
                    </a:lnTo>
                    <a:lnTo>
                      <a:pt x="1029" y="603"/>
                    </a:lnTo>
                    <a:lnTo>
                      <a:pt x="1020" y="588"/>
                    </a:lnTo>
                    <a:close/>
                    <a:moveTo>
                      <a:pt x="1086" y="548"/>
                    </a:moveTo>
                    <a:lnTo>
                      <a:pt x="1053" y="567"/>
                    </a:lnTo>
                    <a:lnTo>
                      <a:pt x="1062" y="584"/>
                    </a:lnTo>
                    <a:lnTo>
                      <a:pt x="1095" y="565"/>
                    </a:lnTo>
                    <a:lnTo>
                      <a:pt x="1086" y="548"/>
                    </a:lnTo>
                    <a:close/>
                    <a:moveTo>
                      <a:pt x="1150" y="508"/>
                    </a:moveTo>
                    <a:lnTo>
                      <a:pt x="1116" y="529"/>
                    </a:lnTo>
                    <a:lnTo>
                      <a:pt x="1128" y="546"/>
                    </a:lnTo>
                    <a:lnTo>
                      <a:pt x="1159" y="525"/>
                    </a:lnTo>
                    <a:lnTo>
                      <a:pt x="1150" y="508"/>
                    </a:lnTo>
                    <a:close/>
                    <a:moveTo>
                      <a:pt x="1216" y="470"/>
                    </a:moveTo>
                    <a:lnTo>
                      <a:pt x="1183" y="489"/>
                    </a:lnTo>
                    <a:lnTo>
                      <a:pt x="1192" y="506"/>
                    </a:lnTo>
                    <a:lnTo>
                      <a:pt x="1225" y="487"/>
                    </a:lnTo>
                    <a:lnTo>
                      <a:pt x="1216" y="470"/>
                    </a:lnTo>
                    <a:close/>
                    <a:moveTo>
                      <a:pt x="1282" y="430"/>
                    </a:moveTo>
                    <a:lnTo>
                      <a:pt x="1249" y="451"/>
                    </a:lnTo>
                    <a:lnTo>
                      <a:pt x="1258" y="468"/>
                    </a:lnTo>
                    <a:lnTo>
                      <a:pt x="1291" y="447"/>
                    </a:lnTo>
                    <a:lnTo>
                      <a:pt x="1282" y="430"/>
                    </a:lnTo>
                    <a:close/>
                    <a:moveTo>
                      <a:pt x="1348" y="392"/>
                    </a:moveTo>
                    <a:lnTo>
                      <a:pt x="1315" y="411"/>
                    </a:lnTo>
                    <a:lnTo>
                      <a:pt x="1325" y="428"/>
                    </a:lnTo>
                    <a:lnTo>
                      <a:pt x="1358" y="409"/>
                    </a:lnTo>
                    <a:lnTo>
                      <a:pt x="1348" y="392"/>
                    </a:lnTo>
                    <a:close/>
                    <a:moveTo>
                      <a:pt x="1414" y="352"/>
                    </a:moveTo>
                    <a:lnTo>
                      <a:pt x="1381" y="373"/>
                    </a:lnTo>
                    <a:lnTo>
                      <a:pt x="1391" y="387"/>
                    </a:lnTo>
                    <a:lnTo>
                      <a:pt x="1424" y="368"/>
                    </a:lnTo>
                    <a:lnTo>
                      <a:pt x="1414" y="352"/>
                    </a:lnTo>
                    <a:close/>
                    <a:moveTo>
                      <a:pt x="1478" y="314"/>
                    </a:moveTo>
                    <a:lnTo>
                      <a:pt x="1445" y="333"/>
                    </a:lnTo>
                    <a:lnTo>
                      <a:pt x="1457" y="350"/>
                    </a:lnTo>
                    <a:lnTo>
                      <a:pt x="1488" y="331"/>
                    </a:lnTo>
                    <a:lnTo>
                      <a:pt x="1478" y="314"/>
                    </a:lnTo>
                    <a:close/>
                    <a:moveTo>
                      <a:pt x="1544" y="274"/>
                    </a:moveTo>
                    <a:lnTo>
                      <a:pt x="1511" y="295"/>
                    </a:lnTo>
                    <a:lnTo>
                      <a:pt x="1521" y="309"/>
                    </a:lnTo>
                    <a:lnTo>
                      <a:pt x="1554" y="290"/>
                    </a:lnTo>
                    <a:lnTo>
                      <a:pt x="1544" y="274"/>
                    </a:lnTo>
                    <a:close/>
                    <a:moveTo>
                      <a:pt x="1611" y="236"/>
                    </a:moveTo>
                    <a:lnTo>
                      <a:pt x="1578" y="255"/>
                    </a:lnTo>
                    <a:lnTo>
                      <a:pt x="1587" y="272"/>
                    </a:lnTo>
                    <a:lnTo>
                      <a:pt x="1620" y="253"/>
                    </a:lnTo>
                    <a:lnTo>
                      <a:pt x="1611" y="236"/>
                    </a:lnTo>
                    <a:close/>
                    <a:moveTo>
                      <a:pt x="1677" y="196"/>
                    </a:moveTo>
                    <a:lnTo>
                      <a:pt x="1644" y="215"/>
                    </a:lnTo>
                    <a:lnTo>
                      <a:pt x="1653" y="231"/>
                    </a:lnTo>
                    <a:lnTo>
                      <a:pt x="1686" y="212"/>
                    </a:lnTo>
                    <a:lnTo>
                      <a:pt x="1677" y="196"/>
                    </a:lnTo>
                    <a:close/>
                    <a:moveTo>
                      <a:pt x="1743" y="158"/>
                    </a:moveTo>
                    <a:lnTo>
                      <a:pt x="1710" y="177"/>
                    </a:lnTo>
                    <a:lnTo>
                      <a:pt x="1719" y="194"/>
                    </a:lnTo>
                    <a:lnTo>
                      <a:pt x="1752" y="172"/>
                    </a:lnTo>
                    <a:lnTo>
                      <a:pt x="1743" y="158"/>
                    </a:lnTo>
                    <a:close/>
                    <a:moveTo>
                      <a:pt x="1807" y="118"/>
                    </a:moveTo>
                    <a:lnTo>
                      <a:pt x="1774" y="137"/>
                    </a:lnTo>
                    <a:lnTo>
                      <a:pt x="1783" y="153"/>
                    </a:lnTo>
                    <a:lnTo>
                      <a:pt x="1816" y="134"/>
                    </a:lnTo>
                    <a:lnTo>
                      <a:pt x="1807" y="118"/>
                    </a:lnTo>
                    <a:close/>
                    <a:moveTo>
                      <a:pt x="1873" y="80"/>
                    </a:moveTo>
                    <a:lnTo>
                      <a:pt x="1840" y="99"/>
                    </a:lnTo>
                    <a:lnTo>
                      <a:pt x="1849" y="116"/>
                    </a:lnTo>
                    <a:lnTo>
                      <a:pt x="1883" y="94"/>
                    </a:lnTo>
                    <a:lnTo>
                      <a:pt x="1873" y="80"/>
                    </a:lnTo>
                    <a:close/>
                    <a:moveTo>
                      <a:pt x="1939" y="40"/>
                    </a:moveTo>
                    <a:lnTo>
                      <a:pt x="1906" y="59"/>
                    </a:lnTo>
                    <a:lnTo>
                      <a:pt x="1916" y="75"/>
                    </a:lnTo>
                    <a:lnTo>
                      <a:pt x="1949" y="56"/>
                    </a:lnTo>
                    <a:lnTo>
                      <a:pt x="1939" y="40"/>
                    </a:lnTo>
                    <a:close/>
                    <a:moveTo>
                      <a:pt x="2005" y="0"/>
                    </a:moveTo>
                    <a:lnTo>
                      <a:pt x="1972" y="21"/>
                    </a:lnTo>
                    <a:lnTo>
                      <a:pt x="1982" y="37"/>
                    </a:lnTo>
                    <a:lnTo>
                      <a:pt x="2015" y="16"/>
                    </a:lnTo>
                    <a:lnTo>
                      <a:pt x="2005" y="0"/>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8" name="Freeform 14">
                <a:extLst>
                  <a:ext uri="{FF2B5EF4-FFF2-40B4-BE49-F238E27FC236}">
                    <a16:creationId xmlns:a16="http://schemas.microsoft.com/office/drawing/2014/main" id="{68513AC4-6615-A011-69AD-BE374F474292}"/>
                  </a:ext>
                </a:extLst>
              </p:cNvPr>
              <p:cNvSpPr>
                <a:spLocks noEditPoints="1"/>
              </p:cNvSpPr>
              <p:nvPr/>
            </p:nvSpPr>
            <p:spPr bwMode="auto">
              <a:xfrm>
                <a:off x="4816778" y="4492394"/>
                <a:ext cx="1675447" cy="1006099"/>
              </a:xfrm>
              <a:custGeom>
                <a:avLst/>
                <a:gdLst>
                  <a:gd name="T0" fmla="*/ 8315 w 2015"/>
                  <a:gd name="T1" fmla="*/ 1006099 h 1210"/>
                  <a:gd name="T2" fmla="*/ 83149 w 2015"/>
                  <a:gd name="T3" fmla="*/ 943737 h 1210"/>
                  <a:gd name="T4" fmla="*/ 90632 w 2015"/>
                  <a:gd name="T5" fmla="*/ 957041 h 1210"/>
                  <a:gd name="T6" fmla="*/ 108093 w 2015"/>
                  <a:gd name="T7" fmla="*/ 927939 h 1210"/>
                  <a:gd name="T8" fmla="*/ 136364 w 2015"/>
                  <a:gd name="T9" fmla="*/ 912141 h 1210"/>
                  <a:gd name="T10" fmla="*/ 171286 w 2015"/>
                  <a:gd name="T11" fmla="*/ 907984 h 1210"/>
                  <a:gd name="T12" fmla="*/ 246120 w 2015"/>
                  <a:gd name="T13" fmla="*/ 847285 h 1210"/>
                  <a:gd name="T14" fmla="*/ 253604 w 2015"/>
                  <a:gd name="T15" fmla="*/ 858926 h 1210"/>
                  <a:gd name="T16" fmla="*/ 273559 w 2015"/>
                  <a:gd name="T17" fmla="*/ 828992 h 1210"/>
                  <a:gd name="T18" fmla="*/ 300998 w 2015"/>
                  <a:gd name="T19" fmla="*/ 813194 h 1210"/>
                  <a:gd name="T20" fmla="*/ 336752 w 2015"/>
                  <a:gd name="T21" fmla="*/ 811531 h 1210"/>
                  <a:gd name="T22" fmla="*/ 409092 w 2015"/>
                  <a:gd name="T23" fmla="*/ 748338 h 1210"/>
                  <a:gd name="T24" fmla="*/ 417407 w 2015"/>
                  <a:gd name="T25" fmla="*/ 762473 h 1210"/>
                  <a:gd name="T26" fmla="*/ 436531 w 2015"/>
                  <a:gd name="T27" fmla="*/ 733371 h 1210"/>
                  <a:gd name="T28" fmla="*/ 463970 w 2015"/>
                  <a:gd name="T29" fmla="*/ 715079 h 1210"/>
                  <a:gd name="T30" fmla="*/ 499724 w 2015"/>
                  <a:gd name="T31" fmla="*/ 713416 h 1210"/>
                  <a:gd name="T32" fmla="*/ 574558 w 2015"/>
                  <a:gd name="T33" fmla="*/ 650223 h 1210"/>
                  <a:gd name="T34" fmla="*/ 582041 w 2015"/>
                  <a:gd name="T35" fmla="*/ 664358 h 1210"/>
                  <a:gd name="T36" fmla="*/ 601997 w 2015"/>
                  <a:gd name="T37" fmla="*/ 634424 h 1210"/>
                  <a:gd name="T38" fmla="*/ 629436 w 2015"/>
                  <a:gd name="T39" fmla="*/ 618626 h 1210"/>
                  <a:gd name="T40" fmla="*/ 665190 w 2015"/>
                  <a:gd name="T41" fmla="*/ 615300 h 1210"/>
                  <a:gd name="T42" fmla="*/ 737529 w 2015"/>
                  <a:gd name="T43" fmla="*/ 553770 h 1210"/>
                  <a:gd name="T44" fmla="*/ 745844 w 2015"/>
                  <a:gd name="T45" fmla="*/ 567905 h 1210"/>
                  <a:gd name="T46" fmla="*/ 764968 w 2015"/>
                  <a:gd name="T47" fmla="*/ 536309 h 1210"/>
                  <a:gd name="T48" fmla="*/ 792407 w 2015"/>
                  <a:gd name="T49" fmla="*/ 520511 h 1210"/>
                  <a:gd name="T50" fmla="*/ 828161 w 2015"/>
                  <a:gd name="T51" fmla="*/ 518848 h 1210"/>
                  <a:gd name="T52" fmla="*/ 902995 w 2015"/>
                  <a:gd name="T53" fmla="*/ 455655 h 1210"/>
                  <a:gd name="T54" fmla="*/ 910479 w 2015"/>
                  <a:gd name="T55" fmla="*/ 469790 h 1210"/>
                  <a:gd name="T56" fmla="*/ 927940 w 2015"/>
                  <a:gd name="T57" fmla="*/ 439857 h 1210"/>
                  <a:gd name="T58" fmla="*/ 956210 w 2015"/>
                  <a:gd name="T59" fmla="*/ 422395 h 1210"/>
                  <a:gd name="T60" fmla="*/ 991133 w 2015"/>
                  <a:gd name="T61" fmla="*/ 420732 h 1210"/>
                  <a:gd name="T62" fmla="*/ 1065967 w 2015"/>
                  <a:gd name="T63" fmla="*/ 357539 h 1210"/>
                  <a:gd name="T64" fmla="*/ 1073450 w 2015"/>
                  <a:gd name="T65" fmla="*/ 371675 h 1210"/>
                  <a:gd name="T66" fmla="*/ 1093406 w 2015"/>
                  <a:gd name="T67" fmla="*/ 341741 h 1210"/>
                  <a:gd name="T68" fmla="*/ 1120845 w 2015"/>
                  <a:gd name="T69" fmla="*/ 325943 h 1210"/>
                  <a:gd name="T70" fmla="*/ 1156599 w 2015"/>
                  <a:gd name="T71" fmla="*/ 321785 h 1210"/>
                  <a:gd name="T72" fmla="*/ 1228938 w 2015"/>
                  <a:gd name="T73" fmla="*/ 261087 h 1210"/>
                  <a:gd name="T74" fmla="*/ 1237253 w 2015"/>
                  <a:gd name="T75" fmla="*/ 275222 h 1210"/>
                  <a:gd name="T76" fmla="*/ 1256377 w 2015"/>
                  <a:gd name="T77" fmla="*/ 245289 h 1210"/>
                  <a:gd name="T78" fmla="*/ 1283816 w 2015"/>
                  <a:gd name="T79" fmla="*/ 227827 h 1210"/>
                  <a:gd name="T80" fmla="*/ 1319570 w 2015"/>
                  <a:gd name="T81" fmla="*/ 226164 h 1210"/>
                  <a:gd name="T82" fmla="*/ 1394404 w 2015"/>
                  <a:gd name="T83" fmla="*/ 162971 h 1210"/>
                  <a:gd name="T84" fmla="*/ 1401888 w 2015"/>
                  <a:gd name="T85" fmla="*/ 176275 h 1210"/>
                  <a:gd name="T86" fmla="*/ 1421843 w 2015"/>
                  <a:gd name="T87" fmla="*/ 147173 h 1210"/>
                  <a:gd name="T88" fmla="*/ 1449282 w 2015"/>
                  <a:gd name="T89" fmla="*/ 131375 h 1210"/>
                  <a:gd name="T90" fmla="*/ 1482542 w 2015"/>
                  <a:gd name="T91" fmla="*/ 127217 h 1210"/>
                  <a:gd name="T92" fmla="*/ 1557376 w 2015"/>
                  <a:gd name="T93" fmla="*/ 66519 h 1210"/>
                  <a:gd name="T94" fmla="*/ 1565691 w 2015"/>
                  <a:gd name="T95" fmla="*/ 78160 h 1210"/>
                  <a:gd name="T96" fmla="*/ 1584815 w 2015"/>
                  <a:gd name="T97" fmla="*/ 49058 h 1210"/>
                  <a:gd name="T98" fmla="*/ 1612254 w 2015"/>
                  <a:gd name="T99" fmla="*/ 33259 h 1210"/>
                  <a:gd name="T100" fmla="*/ 1648008 w 2015"/>
                  <a:gd name="T101" fmla="*/ 30765 h 12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15" h="1210">
                    <a:moveTo>
                      <a:pt x="34" y="1175"/>
                    </a:moveTo>
                    <a:lnTo>
                      <a:pt x="0" y="1194"/>
                    </a:lnTo>
                    <a:lnTo>
                      <a:pt x="10" y="1210"/>
                    </a:lnTo>
                    <a:lnTo>
                      <a:pt x="43" y="1191"/>
                    </a:lnTo>
                    <a:lnTo>
                      <a:pt x="34" y="1175"/>
                    </a:lnTo>
                    <a:moveTo>
                      <a:pt x="100" y="1135"/>
                    </a:moveTo>
                    <a:lnTo>
                      <a:pt x="67" y="1153"/>
                    </a:lnTo>
                    <a:lnTo>
                      <a:pt x="76" y="1170"/>
                    </a:lnTo>
                    <a:lnTo>
                      <a:pt x="109" y="1151"/>
                    </a:lnTo>
                    <a:lnTo>
                      <a:pt x="100" y="1135"/>
                    </a:lnTo>
                    <a:moveTo>
                      <a:pt x="164" y="1097"/>
                    </a:moveTo>
                    <a:lnTo>
                      <a:pt x="130" y="1116"/>
                    </a:lnTo>
                    <a:lnTo>
                      <a:pt x="142" y="1132"/>
                    </a:lnTo>
                    <a:lnTo>
                      <a:pt x="173" y="1111"/>
                    </a:lnTo>
                    <a:lnTo>
                      <a:pt x="164" y="1097"/>
                    </a:lnTo>
                    <a:moveTo>
                      <a:pt x="230" y="1056"/>
                    </a:moveTo>
                    <a:lnTo>
                      <a:pt x="197" y="1075"/>
                    </a:lnTo>
                    <a:lnTo>
                      <a:pt x="206" y="1092"/>
                    </a:lnTo>
                    <a:lnTo>
                      <a:pt x="239" y="1073"/>
                    </a:lnTo>
                    <a:lnTo>
                      <a:pt x="230" y="1056"/>
                    </a:lnTo>
                    <a:moveTo>
                      <a:pt x="296" y="1019"/>
                    </a:moveTo>
                    <a:lnTo>
                      <a:pt x="263" y="1038"/>
                    </a:lnTo>
                    <a:lnTo>
                      <a:pt x="272" y="1054"/>
                    </a:lnTo>
                    <a:lnTo>
                      <a:pt x="305" y="1033"/>
                    </a:lnTo>
                    <a:lnTo>
                      <a:pt x="296" y="1019"/>
                    </a:lnTo>
                    <a:moveTo>
                      <a:pt x="362" y="978"/>
                    </a:moveTo>
                    <a:lnTo>
                      <a:pt x="329" y="997"/>
                    </a:lnTo>
                    <a:lnTo>
                      <a:pt x="339" y="1014"/>
                    </a:lnTo>
                    <a:lnTo>
                      <a:pt x="372" y="995"/>
                    </a:lnTo>
                    <a:lnTo>
                      <a:pt x="362" y="978"/>
                    </a:lnTo>
                    <a:moveTo>
                      <a:pt x="428" y="938"/>
                    </a:moveTo>
                    <a:lnTo>
                      <a:pt x="395" y="960"/>
                    </a:lnTo>
                    <a:lnTo>
                      <a:pt x="405" y="976"/>
                    </a:lnTo>
                    <a:lnTo>
                      <a:pt x="438" y="955"/>
                    </a:lnTo>
                    <a:lnTo>
                      <a:pt x="428" y="938"/>
                    </a:lnTo>
                    <a:moveTo>
                      <a:pt x="492" y="900"/>
                    </a:moveTo>
                    <a:lnTo>
                      <a:pt x="459" y="919"/>
                    </a:lnTo>
                    <a:lnTo>
                      <a:pt x="471" y="936"/>
                    </a:lnTo>
                    <a:lnTo>
                      <a:pt x="502" y="917"/>
                    </a:lnTo>
                    <a:lnTo>
                      <a:pt x="492" y="900"/>
                    </a:lnTo>
                    <a:moveTo>
                      <a:pt x="558" y="860"/>
                    </a:moveTo>
                    <a:lnTo>
                      <a:pt x="525" y="882"/>
                    </a:lnTo>
                    <a:lnTo>
                      <a:pt x="535" y="898"/>
                    </a:lnTo>
                    <a:lnTo>
                      <a:pt x="568" y="877"/>
                    </a:lnTo>
                    <a:lnTo>
                      <a:pt x="558" y="860"/>
                    </a:lnTo>
                    <a:moveTo>
                      <a:pt x="625" y="822"/>
                    </a:moveTo>
                    <a:lnTo>
                      <a:pt x="592" y="841"/>
                    </a:lnTo>
                    <a:lnTo>
                      <a:pt x="601" y="858"/>
                    </a:lnTo>
                    <a:lnTo>
                      <a:pt x="634" y="839"/>
                    </a:lnTo>
                    <a:lnTo>
                      <a:pt x="625" y="822"/>
                    </a:lnTo>
                    <a:moveTo>
                      <a:pt x="691" y="782"/>
                    </a:moveTo>
                    <a:lnTo>
                      <a:pt x="658" y="804"/>
                    </a:lnTo>
                    <a:lnTo>
                      <a:pt x="667" y="818"/>
                    </a:lnTo>
                    <a:lnTo>
                      <a:pt x="700" y="799"/>
                    </a:lnTo>
                    <a:lnTo>
                      <a:pt x="691" y="782"/>
                    </a:lnTo>
                    <a:moveTo>
                      <a:pt x="757" y="744"/>
                    </a:moveTo>
                    <a:lnTo>
                      <a:pt x="724" y="763"/>
                    </a:lnTo>
                    <a:lnTo>
                      <a:pt x="733" y="780"/>
                    </a:lnTo>
                    <a:lnTo>
                      <a:pt x="767" y="761"/>
                    </a:lnTo>
                    <a:lnTo>
                      <a:pt x="757" y="744"/>
                    </a:lnTo>
                    <a:moveTo>
                      <a:pt x="821" y="704"/>
                    </a:moveTo>
                    <a:lnTo>
                      <a:pt x="788" y="723"/>
                    </a:lnTo>
                    <a:lnTo>
                      <a:pt x="800" y="740"/>
                    </a:lnTo>
                    <a:lnTo>
                      <a:pt x="830" y="721"/>
                    </a:lnTo>
                    <a:lnTo>
                      <a:pt x="821" y="704"/>
                    </a:lnTo>
                    <a:moveTo>
                      <a:pt x="887" y="666"/>
                    </a:moveTo>
                    <a:lnTo>
                      <a:pt x="854" y="685"/>
                    </a:lnTo>
                    <a:lnTo>
                      <a:pt x="863" y="702"/>
                    </a:lnTo>
                    <a:lnTo>
                      <a:pt x="897" y="683"/>
                    </a:lnTo>
                    <a:lnTo>
                      <a:pt x="887" y="666"/>
                    </a:lnTo>
                    <a:moveTo>
                      <a:pt x="953" y="626"/>
                    </a:moveTo>
                    <a:lnTo>
                      <a:pt x="920" y="645"/>
                    </a:lnTo>
                    <a:lnTo>
                      <a:pt x="930" y="662"/>
                    </a:lnTo>
                    <a:lnTo>
                      <a:pt x="963" y="643"/>
                    </a:lnTo>
                    <a:lnTo>
                      <a:pt x="953" y="626"/>
                    </a:lnTo>
                    <a:moveTo>
                      <a:pt x="1020" y="588"/>
                    </a:moveTo>
                    <a:lnTo>
                      <a:pt x="986" y="607"/>
                    </a:lnTo>
                    <a:lnTo>
                      <a:pt x="996" y="624"/>
                    </a:lnTo>
                    <a:lnTo>
                      <a:pt x="1029" y="603"/>
                    </a:lnTo>
                    <a:lnTo>
                      <a:pt x="1020" y="588"/>
                    </a:lnTo>
                    <a:moveTo>
                      <a:pt x="1086" y="548"/>
                    </a:moveTo>
                    <a:lnTo>
                      <a:pt x="1053" y="567"/>
                    </a:lnTo>
                    <a:lnTo>
                      <a:pt x="1062" y="584"/>
                    </a:lnTo>
                    <a:lnTo>
                      <a:pt x="1095" y="565"/>
                    </a:lnTo>
                    <a:lnTo>
                      <a:pt x="1086" y="548"/>
                    </a:lnTo>
                    <a:moveTo>
                      <a:pt x="1150" y="508"/>
                    </a:moveTo>
                    <a:lnTo>
                      <a:pt x="1116" y="529"/>
                    </a:lnTo>
                    <a:lnTo>
                      <a:pt x="1128" y="546"/>
                    </a:lnTo>
                    <a:lnTo>
                      <a:pt x="1159" y="525"/>
                    </a:lnTo>
                    <a:lnTo>
                      <a:pt x="1150" y="508"/>
                    </a:lnTo>
                    <a:moveTo>
                      <a:pt x="1216" y="470"/>
                    </a:moveTo>
                    <a:lnTo>
                      <a:pt x="1183" y="489"/>
                    </a:lnTo>
                    <a:lnTo>
                      <a:pt x="1192" y="506"/>
                    </a:lnTo>
                    <a:lnTo>
                      <a:pt x="1225" y="487"/>
                    </a:lnTo>
                    <a:lnTo>
                      <a:pt x="1216" y="470"/>
                    </a:lnTo>
                    <a:moveTo>
                      <a:pt x="1282" y="430"/>
                    </a:moveTo>
                    <a:lnTo>
                      <a:pt x="1249" y="451"/>
                    </a:lnTo>
                    <a:lnTo>
                      <a:pt x="1258" y="468"/>
                    </a:lnTo>
                    <a:lnTo>
                      <a:pt x="1291" y="447"/>
                    </a:lnTo>
                    <a:lnTo>
                      <a:pt x="1282" y="430"/>
                    </a:lnTo>
                    <a:moveTo>
                      <a:pt x="1348" y="392"/>
                    </a:moveTo>
                    <a:lnTo>
                      <a:pt x="1315" y="411"/>
                    </a:lnTo>
                    <a:lnTo>
                      <a:pt x="1325" y="428"/>
                    </a:lnTo>
                    <a:lnTo>
                      <a:pt x="1358" y="409"/>
                    </a:lnTo>
                    <a:lnTo>
                      <a:pt x="1348" y="392"/>
                    </a:lnTo>
                    <a:moveTo>
                      <a:pt x="1414" y="352"/>
                    </a:moveTo>
                    <a:lnTo>
                      <a:pt x="1381" y="373"/>
                    </a:lnTo>
                    <a:lnTo>
                      <a:pt x="1391" y="387"/>
                    </a:lnTo>
                    <a:lnTo>
                      <a:pt x="1424" y="368"/>
                    </a:lnTo>
                    <a:lnTo>
                      <a:pt x="1414" y="352"/>
                    </a:lnTo>
                    <a:moveTo>
                      <a:pt x="1478" y="314"/>
                    </a:moveTo>
                    <a:lnTo>
                      <a:pt x="1445" y="333"/>
                    </a:lnTo>
                    <a:lnTo>
                      <a:pt x="1457" y="350"/>
                    </a:lnTo>
                    <a:lnTo>
                      <a:pt x="1488" y="331"/>
                    </a:lnTo>
                    <a:lnTo>
                      <a:pt x="1478" y="314"/>
                    </a:lnTo>
                    <a:moveTo>
                      <a:pt x="1544" y="274"/>
                    </a:moveTo>
                    <a:lnTo>
                      <a:pt x="1511" y="295"/>
                    </a:lnTo>
                    <a:lnTo>
                      <a:pt x="1521" y="309"/>
                    </a:lnTo>
                    <a:lnTo>
                      <a:pt x="1554" y="290"/>
                    </a:lnTo>
                    <a:lnTo>
                      <a:pt x="1544" y="274"/>
                    </a:lnTo>
                    <a:moveTo>
                      <a:pt x="1611" y="236"/>
                    </a:moveTo>
                    <a:lnTo>
                      <a:pt x="1578" y="255"/>
                    </a:lnTo>
                    <a:lnTo>
                      <a:pt x="1587" y="272"/>
                    </a:lnTo>
                    <a:lnTo>
                      <a:pt x="1620" y="253"/>
                    </a:lnTo>
                    <a:lnTo>
                      <a:pt x="1611" y="236"/>
                    </a:lnTo>
                    <a:moveTo>
                      <a:pt x="1677" y="196"/>
                    </a:moveTo>
                    <a:lnTo>
                      <a:pt x="1644" y="215"/>
                    </a:lnTo>
                    <a:lnTo>
                      <a:pt x="1653" y="231"/>
                    </a:lnTo>
                    <a:lnTo>
                      <a:pt x="1686" y="212"/>
                    </a:lnTo>
                    <a:lnTo>
                      <a:pt x="1677" y="196"/>
                    </a:lnTo>
                    <a:moveTo>
                      <a:pt x="1743" y="158"/>
                    </a:moveTo>
                    <a:lnTo>
                      <a:pt x="1710" y="177"/>
                    </a:lnTo>
                    <a:lnTo>
                      <a:pt x="1719" y="194"/>
                    </a:lnTo>
                    <a:lnTo>
                      <a:pt x="1752" y="172"/>
                    </a:lnTo>
                    <a:lnTo>
                      <a:pt x="1743" y="158"/>
                    </a:lnTo>
                    <a:moveTo>
                      <a:pt x="1807" y="118"/>
                    </a:moveTo>
                    <a:lnTo>
                      <a:pt x="1774" y="137"/>
                    </a:lnTo>
                    <a:lnTo>
                      <a:pt x="1783" y="153"/>
                    </a:lnTo>
                    <a:lnTo>
                      <a:pt x="1816" y="134"/>
                    </a:lnTo>
                    <a:lnTo>
                      <a:pt x="1807" y="118"/>
                    </a:lnTo>
                    <a:moveTo>
                      <a:pt x="1873" y="80"/>
                    </a:moveTo>
                    <a:lnTo>
                      <a:pt x="1840" y="99"/>
                    </a:lnTo>
                    <a:lnTo>
                      <a:pt x="1849" y="116"/>
                    </a:lnTo>
                    <a:lnTo>
                      <a:pt x="1883" y="94"/>
                    </a:lnTo>
                    <a:lnTo>
                      <a:pt x="1873" y="80"/>
                    </a:lnTo>
                    <a:moveTo>
                      <a:pt x="1939" y="40"/>
                    </a:moveTo>
                    <a:lnTo>
                      <a:pt x="1906" y="59"/>
                    </a:lnTo>
                    <a:lnTo>
                      <a:pt x="1916" y="75"/>
                    </a:lnTo>
                    <a:lnTo>
                      <a:pt x="1949" y="56"/>
                    </a:lnTo>
                    <a:lnTo>
                      <a:pt x="1939" y="40"/>
                    </a:lnTo>
                    <a:moveTo>
                      <a:pt x="2005" y="0"/>
                    </a:moveTo>
                    <a:lnTo>
                      <a:pt x="1972" y="21"/>
                    </a:lnTo>
                    <a:lnTo>
                      <a:pt x="1982" y="37"/>
                    </a:lnTo>
                    <a:lnTo>
                      <a:pt x="2015" y="16"/>
                    </a:lnTo>
                    <a:lnTo>
                      <a:pt x="20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9" name="Freeform 17">
                <a:extLst>
                  <a:ext uri="{FF2B5EF4-FFF2-40B4-BE49-F238E27FC236}">
                    <a16:creationId xmlns:a16="http://schemas.microsoft.com/office/drawing/2014/main" id="{A9E7D70A-084B-68B0-A3F8-F0374B0F691E}"/>
                  </a:ext>
                </a:extLst>
              </p:cNvPr>
              <p:cNvSpPr>
                <a:spLocks noEditPoints="1"/>
              </p:cNvSpPr>
              <p:nvPr/>
            </p:nvSpPr>
            <p:spPr bwMode="auto">
              <a:xfrm>
                <a:off x="4571489" y="3434742"/>
                <a:ext cx="216187" cy="2081212"/>
              </a:xfrm>
              <a:custGeom>
                <a:avLst/>
                <a:gdLst>
                  <a:gd name="T0" fmla="*/ 216187 w 260"/>
                  <a:gd name="T1" fmla="*/ 2079549 h 2503"/>
                  <a:gd name="T2" fmla="*/ 192905 w 260"/>
                  <a:gd name="T3" fmla="*/ 2004715 h 2503"/>
                  <a:gd name="T4" fmla="*/ 208704 w 260"/>
                  <a:gd name="T5" fmla="*/ 2003052 h 2503"/>
                  <a:gd name="T6" fmla="*/ 190411 w 260"/>
                  <a:gd name="T7" fmla="*/ 1973119 h 2503"/>
                  <a:gd name="T8" fmla="*/ 187085 w 260"/>
                  <a:gd name="T9" fmla="*/ 1942354 h 2503"/>
                  <a:gd name="T10" fmla="*/ 200389 w 260"/>
                  <a:gd name="T11" fmla="*/ 1908263 h 2503"/>
                  <a:gd name="T12" fmla="*/ 174613 w 260"/>
                  <a:gd name="T13" fmla="*/ 1815968 h 2503"/>
                  <a:gd name="T14" fmla="*/ 190411 w 260"/>
                  <a:gd name="T15" fmla="*/ 1815968 h 2503"/>
                  <a:gd name="T16" fmla="*/ 172950 w 260"/>
                  <a:gd name="T17" fmla="*/ 1786866 h 2503"/>
                  <a:gd name="T18" fmla="*/ 168792 w 260"/>
                  <a:gd name="T19" fmla="*/ 1755269 h 2503"/>
                  <a:gd name="T20" fmla="*/ 182927 w 260"/>
                  <a:gd name="T21" fmla="*/ 1722010 h 2503"/>
                  <a:gd name="T22" fmla="*/ 157151 w 260"/>
                  <a:gd name="T23" fmla="*/ 1629715 h 2503"/>
                  <a:gd name="T24" fmla="*/ 172950 w 260"/>
                  <a:gd name="T25" fmla="*/ 1627220 h 2503"/>
                  <a:gd name="T26" fmla="*/ 155488 w 260"/>
                  <a:gd name="T27" fmla="*/ 1598118 h 2503"/>
                  <a:gd name="T28" fmla="*/ 151331 w 260"/>
                  <a:gd name="T29" fmla="*/ 1566522 h 2503"/>
                  <a:gd name="T30" fmla="*/ 162972 w 260"/>
                  <a:gd name="T31" fmla="*/ 1533262 h 2503"/>
                  <a:gd name="T32" fmla="*/ 139690 w 260"/>
                  <a:gd name="T33" fmla="*/ 1440967 h 2503"/>
                  <a:gd name="T34" fmla="*/ 155488 w 260"/>
                  <a:gd name="T35" fmla="*/ 1440967 h 2503"/>
                  <a:gd name="T36" fmla="*/ 135533 w 260"/>
                  <a:gd name="T37" fmla="*/ 1409370 h 2503"/>
                  <a:gd name="T38" fmla="*/ 133870 w 260"/>
                  <a:gd name="T39" fmla="*/ 1379437 h 2503"/>
                  <a:gd name="T40" fmla="*/ 145510 w 260"/>
                  <a:gd name="T41" fmla="*/ 1346177 h 2503"/>
                  <a:gd name="T42" fmla="*/ 121397 w 260"/>
                  <a:gd name="T43" fmla="*/ 1253882 h 2503"/>
                  <a:gd name="T44" fmla="*/ 137196 w 260"/>
                  <a:gd name="T45" fmla="*/ 1252219 h 2503"/>
                  <a:gd name="T46" fmla="*/ 118071 w 260"/>
                  <a:gd name="T47" fmla="*/ 1222286 h 2503"/>
                  <a:gd name="T48" fmla="*/ 115577 w 260"/>
                  <a:gd name="T49" fmla="*/ 1190689 h 2503"/>
                  <a:gd name="T50" fmla="*/ 128049 w 260"/>
                  <a:gd name="T51" fmla="*/ 1157430 h 2503"/>
                  <a:gd name="T52" fmla="*/ 102273 w 260"/>
                  <a:gd name="T53" fmla="*/ 1065135 h 2503"/>
                  <a:gd name="T54" fmla="*/ 118071 w 260"/>
                  <a:gd name="T55" fmla="*/ 1063472 h 2503"/>
                  <a:gd name="T56" fmla="*/ 99779 w 260"/>
                  <a:gd name="T57" fmla="*/ 1033538 h 2503"/>
                  <a:gd name="T58" fmla="*/ 96453 w 260"/>
                  <a:gd name="T59" fmla="*/ 1001942 h 2503"/>
                  <a:gd name="T60" fmla="*/ 109756 w 260"/>
                  <a:gd name="T61" fmla="*/ 971177 h 2503"/>
                  <a:gd name="T62" fmla="*/ 84812 w 260"/>
                  <a:gd name="T63" fmla="*/ 878882 h 2503"/>
                  <a:gd name="T64" fmla="*/ 99779 w 260"/>
                  <a:gd name="T65" fmla="*/ 876387 h 2503"/>
                  <a:gd name="T66" fmla="*/ 82317 w 260"/>
                  <a:gd name="T67" fmla="*/ 847285 h 2503"/>
                  <a:gd name="T68" fmla="*/ 78160 w 260"/>
                  <a:gd name="T69" fmla="*/ 815689 h 2503"/>
                  <a:gd name="T70" fmla="*/ 92295 w 260"/>
                  <a:gd name="T71" fmla="*/ 782429 h 2503"/>
                  <a:gd name="T72" fmla="*/ 66519 w 260"/>
                  <a:gd name="T73" fmla="*/ 690134 h 2503"/>
                  <a:gd name="T74" fmla="*/ 82317 w 260"/>
                  <a:gd name="T75" fmla="*/ 687640 h 2503"/>
                  <a:gd name="T76" fmla="*/ 64856 w 260"/>
                  <a:gd name="T77" fmla="*/ 658538 h 2503"/>
                  <a:gd name="T78" fmla="*/ 60699 w 260"/>
                  <a:gd name="T79" fmla="*/ 626941 h 2503"/>
                  <a:gd name="T80" fmla="*/ 72339 w 260"/>
                  <a:gd name="T81" fmla="*/ 595345 h 2503"/>
                  <a:gd name="T82" fmla="*/ 49058 w 260"/>
                  <a:gd name="T83" fmla="*/ 503050 h 2503"/>
                  <a:gd name="T84" fmla="*/ 64856 w 260"/>
                  <a:gd name="T85" fmla="*/ 501387 h 2503"/>
                  <a:gd name="T86" fmla="*/ 44900 w 260"/>
                  <a:gd name="T87" fmla="*/ 471453 h 2503"/>
                  <a:gd name="T88" fmla="*/ 43237 w 260"/>
                  <a:gd name="T89" fmla="*/ 439857 h 2503"/>
                  <a:gd name="T90" fmla="*/ 54878 w 260"/>
                  <a:gd name="T91" fmla="*/ 406597 h 2503"/>
                  <a:gd name="T92" fmla="*/ 31597 w 260"/>
                  <a:gd name="T93" fmla="*/ 314302 h 2503"/>
                  <a:gd name="T94" fmla="*/ 47395 w 260"/>
                  <a:gd name="T95" fmla="*/ 312639 h 2503"/>
                  <a:gd name="T96" fmla="*/ 27439 w 260"/>
                  <a:gd name="T97" fmla="*/ 282706 h 2503"/>
                  <a:gd name="T98" fmla="*/ 25776 w 260"/>
                  <a:gd name="T99" fmla="*/ 251109 h 2503"/>
                  <a:gd name="T100" fmla="*/ 37417 w 260"/>
                  <a:gd name="T101" fmla="*/ 217850 h 2503"/>
                  <a:gd name="T102" fmla="*/ 13304 w 260"/>
                  <a:gd name="T103" fmla="*/ 125555 h 2503"/>
                  <a:gd name="T104" fmla="*/ 27439 w 260"/>
                  <a:gd name="T105" fmla="*/ 125555 h 2503"/>
                  <a:gd name="T106" fmla="*/ 9978 w 260"/>
                  <a:gd name="T107" fmla="*/ 96452 h 2503"/>
                  <a:gd name="T108" fmla="*/ 5820 w 260"/>
                  <a:gd name="T109" fmla="*/ 64856 h 2503"/>
                  <a:gd name="T110" fmla="*/ 19956 w 260"/>
                  <a:gd name="T111" fmla="*/ 31597 h 25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0" h="2503">
                    <a:moveTo>
                      <a:pt x="239" y="2487"/>
                    </a:moveTo>
                    <a:lnTo>
                      <a:pt x="241" y="2503"/>
                    </a:lnTo>
                    <a:lnTo>
                      <a:pt x="260" y="2501"/>
                    </a:lnTo>
                    <a:lnTo>
                      <a:pt x="258" y="2485"/>
                    </a:lnTo>
                    <a:lnTo>
                      <a:pt x="239" y="2487"/>
                    </a:lnTo>
                    <a:close/>
                    <a:moveTo>
                      <a:pt x="232" y="2411"/>
                    </a:moveTo>
                    <a:lnTo>
                      <a:pt x="236" y="2449"/>
                    </a:lnTo>
                    <a:lnTo>
                      <a:pt x="255" y="2447"/>
                    </a:lnTo>
                    <a:lnTo>
                      <a:pt x="251" y="2409"/>
                    </a:lnTo>
                    <a:lnTo>
                      <a:pt x="232" y="2411"/>
                    </a:lnTo>
                    <a:close/>
                    <a:moveTo>
                      <a:pt x="225" y="2336"/>
                    </a:moveTo>
                    <a:lnTo>
                      <a:pt x="229" y="2373"/>
                    </a:lnTo>
                    <a:lnTo>
                      <a:pt x="248" y="2371"/>
                    </a:lnTo>
                    <a:lnTo>
                      <a:pt x="243" y="2333"/>
                    </a:lnTo>
                    <a:lnTo>
                      <a:pt x="225" y="2336"/>
                    </a:lnTo>
                    <a:close/>
                    <a:moveTo>
                      <a:pt x="217" y="2260"/>
                    </a:moveTo>
                    <a:lnTo>
                      <a:pt x="222" y="2298"/>
                    </a:lnTo>
                    <a:lnTo>
                      <a:pt x="241" y="2295"/>
                    </a:lnTo>
                    <a:lnTo>
                      <a:pt x="236" y="2260"/>
                    </a:lnTo>
                    <a:lnTo>
                      <a:pt x="217" y="2260"/>
                    </a:lnTo>
                    <a:close/>
                    <a:moveTo>
                      <a:pt x="210" y="2184"/>
                    </a:moveTo>
                    <a:lnTo>
                      <a:pt x="215" y="2222"/>
                    </a:lnTo>
                    <a:lnTo>
                      <a:pt x="234" y="2222"/>
                    </a:lnTo>
                    <a:lnTo>
                      <a:pt x="229" y="2184"/>
                    </a:lnTo>
                    <a:lnTo>
                      <a:pt x="210" y="2184"/>
                    </a:lnTo>
                    <a:close/>
                    <a:moveTo>
                      <a:pt x="203" y="2111"/>
                    </a:moveTo>
                    <a:lnTo>
                      <a:pt x="208" y="2149"/>
                    </a:lnTo>
                    <a:lnTo>
                      <a:pt x="227" y="2146"/>
                    </a:lnTo>
                    <a:lnTo>
                      <a:pt x="222" y="2109"/>
                    </a:lnTo>
                    <a:lnTo>
                      <a:pt x="203" y="2111"/>
                    </a:lnTo>
                    <a:close/>
                    <a:moveTo>
                      <a:pt x="196" y="2035"/>
                    </a:moveTo>
                    <a:lnTo>
                      <a:pt x="201" y="2073"/>
                    </a:lnTo>
                    <a:lnTo>
                      <a:pt x="220" y="2071"/>
                    </a:lnTo>
                    <a:lnTo>
                      <a:pt x="215" y="2033"/>
                    </a:lnTo>
                    <a:lnTo>
                      <a:pt x="196" y="2035"/>
                    </a:lnTo>
                    <a:close/>
                    <a:moveTo>
                      <a:pt x="189" y="1960"/>
                    </a:moveTo>
                    <a:lnTo>
                      <a:pt x="194" y="1997"/>
                    </a:lnTo>
                    <a:lnTo>
                      <a:pt x="213" y="1995"/>
                    </a:lnTo>
                    <a:lnTo>
                      <a:pt x="208" y="1957"/>
                    </a:lnTo>
                    <a:lnTo>
                      <a:pt x="189" y="1960"/>
                    </a:lnTo>
                    <a:close/>
                    <a:moveTo>
                      <a:pt x="182" y="1884"/>
                    </a:moveTo>
                    <a:lnTo>
                      <a:pt x="187" y="1922"/>
                    </a:lnTo>
                    <a:lnTo>
                      <a:pt x="203" y="1919"/>
                    </a:lnTo>
                    <a:lnTo>
                      <a:pt x="201" y="1882"/>
                    </a:lnTo>
                    <a:lnTo>
                      <a:pt x="182" y="1884"/>
                    </a:lnTo>
                    <a:close/>
                    <a:moveTo>
                      <a:pt x="175" y="1808"/>
                    </a:moveTo>
                    <a:lnTo>
                      <a:pt x="177" y="1846"/>
                    </a:lnTo>
                    <a:lnTo>
                      <a:pt x="196" y="1844"/>
                    </a:lnTo>
                    <a:lnTo>
                      <a:pt x="194" y="1806"/>
                    </a:lnTo>
                    <a:lnTo>
                      <a:pt x="175" y="1808"/>
                    </a:lnTo>
                    <a:close/>
                    <a:moveTo>
                      <a:pt x="168" y="1733"/>
                    </a:moveTo>
                    <a:lnTo>
                      <a:pt x="170" y="1771"/>
                    </a:lnTo>
                    <a:lnTo>
                      <a:pt x="189" y="1771"/>
                    </a:lnTo>
                    <a:lnTo>
                      <a:pt x="187" y="1733"/>
                    </a:lnTo>
                    <a:lnTo>
                      <a:pt x="168" y="1733"/>
                    </a:lnTo>
                    <a:close/>
                    <a:moveTo>
                      <a:pt x="161" y="1659"/>
                    </a:moveTo>
                    <a:lnTo>
                      <a:pt x="163" y="1695"/>
                    </a:lnTo>
                    <a:lnTo>
                      <a:pt x="182" y="1695"/>
                    </a:lnTo>
                    <a:lnTo>
                      <a:pt x="180" y="1657"/>
                    </a:lnTo>
                    <a:lnTo>
                      <a:pt x="161" y="1659"/>
                    </a:lnTo>
                    <a:close/>
                    <a:moveTo>
                      <a:pt x="154" y="1584"/>
                    </a:moveTo>
                    <a:lnTo>
                      <a:pt x="156" y="1622"/>
                    </a:lnTo>
                    <a:lnTo>
                      <a:pt x="175" y="1619"/>
                    </a:lnTo>
                    <a:lnTo>
                      <a:pt x="173" y="1581"/>
                    </a:lnTo>
                    <a:lnTo>
                      <a:pt x="154" y="1584"/>
                    </a:lnTo>
                    <a:close/>
                    <a:moveTo>
                      <a:pt x="146" y="1508"/>
                    </a:moveTo>
                    <a:lnTo>
                      <a:pt x="149" y="1546"/>
                    </a:lnTo>
                    <a:lnTo>
                      <a:pt x="168" y="1544"/>
                    </a:lnTo>
                    <a:lnTo>
                      <a:pt x="165" y="1506"/>
                    </a:lnTo>
                    <a:lnTo>
                      <a:pt x="146" y="1508"/>
                    </a:lnTo>
                    <a:close/>
                    <a:moveTo>
                      <a:pt x="139" y="1432"/>
                    </a:moveTo>
                    <a:lnTo>
                      <a:pt x="142" y="1470"/>
                    </a:lnTo>
                    <a:lnTo>
                      <a:pt x="161" y="1468"/>
                    </a:lnTo>
                    <a:lnTo>
                      <a:pt x="158" y="1430"/>
                    </a:lnTo>
                    <a:lnTo>
                      <a:pt x="139" y="1432"/>
                    </a:lnTo>
                    <a:close/>
                    <a:moveTo>
                      <a:pt x="132" y="1357"/>
                    </a:moveTo>
                    <a:lnTo>
                      <a:pt x="135" y="1395"/>
                    </a:lnTo>
                    <a:lnTo>
                      <a:pt x="154" y="1392"/>
                    </a:lnTo>
                    <a:lnTo>
                      <a:pt x="149" y="1354"/>
                    </a:lnTo>
                    <a:lnTo>
                      <a:pt x="132" y="1357"/>
                    </a:lnTo>
                    <a:close/>
                    <a:moveTo>
                      <a:pt x="123" y="1281"/>
                    </a:moveTo>
                    <a:lnTo>
                      <a:pt x="128" y="1319"/>
                    </a:lnTo>
                    <a:lnTo>
                      <a:pt x="146" y="1317"/>
                    </a:lnTo>
                    <a:lnTo>
                      <a:pt x="142" y="1279"/>
                    </a:lnTo>
                    <a:lnTo>
                      <a:pt x="123" y="1281"/>
                    </a:lnTo>
                    <a:close/>
                    <a:moveTo>
                      <a:pt x="116" y="1205"/>
                    </a:moveTo>
                    <a:lnTo>
                      <a:pt x="120" y="1243"/>
                    </a:lnTo>
                    <a:lnTo>
                      <a:pt x="139" y="1243"/>
                    </a:lnTo>
                    <a:lnTo>
                      <a:pt x="135" y="1205"/>
                    </a:lnTo>
                    <a:lnTo>
                      <a:pt x="116" y="1205"/>
                    </a:lnTo>
                    <a:close/>
                    <a:moveTo>
                      <a:pt x="109" y="1132"/>
                    </a:moveTo>
                    <a:lnTo>
                      <a:pt x="113" y="1168"/>
                    </a:lnTo>
                    <a:lnTo>
                      <a:pt x="132" y="1168"/>
                    </a:lnTo>
                    <a:lnTo>
                      <a:pt x="128" y="1130"/>
                    </a:lnTo>
                    <a:lnTo>
                      <a:pt x="109" y="1132"/>
                    </a:lnTo>
                    <a:close/>
                    <a:moveTo>
                      <a:pt x="102" y="1057"/>
                    </a:moveTo>
                    <a:lnTo>
                      <a:pt x="106" y="1094"/>
                    </a:lnTo>
                    <a:lnTo>
                      <a:pt x="125" y="1092"/>
                    </a:lnTo>
                    <a:lnTo>
                      <a:pt x="120" y="1054"/>
                    </a:lnTo>
                    <a:lnTo>
                      <a:pt x="102" y="1057"/>
                    </a:lnTo>
                    <a:close/>
                    <a:moveTo>
                      <a:pt x="94" y="981"/>
                    </a:moveTo>
                    <a:lnTo>
                      <a:pt x="99" y="1019"/>
                    </a:lnTo>
                    <a:lnTo>
                      <a:pt x="118" y="1016"/>
                    </a:lnTo>
                    <a:lnTo>
                      <a:pt x="113" y="979"/>
                    </a:lnTo>
                    <a:lnTo>
                      <a:pt x="94" y="981"/>
                    </a:lnTo>
                    <a:close/>
                    <a:moveTo>
                      <a:pt x="87" y="905"/>
                    </a:moveTo>
                    <a:lnTo>
                      <a:pt x="92" y="943"/>
                    </a:lnTo>
                    <a:lnTo>
                      <a:pt x="111" y="941"/>
                    </a:lnTo>
                    <a:lnTo>
                      <a:pt x="106" y="903"/>
                    </a:lnTo>
                    <a:lnTo>
                      <a:pt x="87" y="905"/>
                    </a:lnTo>
                    <a:close/>
                    <a:moveTo>
                      <a:pt x="80" y="830"/>
                    </a:moveTo>
                    <a:lnTo>
                      <a:pt x="85" y="867"/>
                    </a:lnTo>
                    <a:lnTo>
                      <a:pt x="104" y="865"/>
                    </a:lnTo>
                    <a:lnTo>
                      <a:pt x="99" y="827"/>
                    </a:lnTo>
                    <a:lnTo>
                      <a:pt x="80" y="830"/>
                    </a:lnTo>
                    <a:close/>
                    <a:moveTo>
                      <a:pt x="73" y="754"/>
                    </a:moveTo>
                    <a:lnTo>
                      <a:pt x="78" y="792"/>
                    </a:lnTo>
                    <a:lnTo>
                      <a:pt x="97" y="789"/>
                    </a:lnTo>
                    <a:lnTo>
                      <a:pt x="92" y="754"/>
                    </a:lnTo>
                    <a:lnTo>
                      <a:pt x="73" y="754"/>
                    </a:lnTo>
                    <a:close/>
                    <a:moveTo>
                      <a:pt x="66" y="678"/>
                    </a:moveTo>
                    <a:lnTo>
                      <a:pt x="68" y="716"/>
                    </a:lnTo>
                    <a:lnTo>
                      <a:pt x="87" y="716"/>
                    </a:lnTo>
                    <a:lnTo>
                      <a:pt x="85" y="678"/>
                    </a:lnTo>
                    <a:lnTo>
                      <a:pt x="66" y="678"/>
                    </a:lnTo>
                    <a:close/>
                    <a:moveTo>
                      <a:pt x="59" y="605"/>
                    </a:moveTo>
                    <a:lnTo>
                      <a:pt x="61" y="640"/>
                    </a:lnTo>
                    <a:lnTo>
                      <a:pt x="80" y="640"/>
                    </a:lnTo>
                    <a:lnTo>
                      <a:pt x="78" y="603"/>
                    </a:lnTo>
                    <a:lnTo>
                      <a:pt x="59" y="605"/>
                    </a:lnTo>
                    <a:close/>
                    <a:moveTo>
                      <a:pt x="52" y="529"/>
                    </a:moveTo>
                    <a:lnTo>
                      <a:pt x="54" y="567"/>
                    </a:lnTo>
                    <a:lnTo>
                      <a:pt x="73" y="565"/>
                    </a:lnTo>
                    <a:lnTo>
                      <a:pt x="71" y="527"/>
                    </a:lnTo>
                    <a:lnTo>
                      <a:pt x="52" y="529"/>
                    </a:lnTo>
                    <a:close/>
                    <a:moveTo>
                      <a:pt x="45" y="454"/>
                    </a:moveTo>
                    <a:lnTo>
                      <a:pt x="47" y="491"/>
                    </a:lnTo>
                    <a:lnTo>
                      <a:pt x="66" y="489"/>
                    </a:lnTo>
                    <a:lnTo>
                      <a:pt x="64" y="451"/>
                    </a:lnTo>
                    <a:lnTo>
                      <a:pt x="45" y="454"/>
                    </a:lnTo>
                    <a:close/>
                    <a:moveTo>
                      <a:pt x="38" y="378"/>
                    </a:moveTo>
                    <a:lnTo>
                      <a:pt x="40" y="416"/>
                    </a:lnTo>
                    <a:lnTo>
                      <a:pt x="59" y="413"/>
                    </a:lnTo>
                    <a:lnTo>
                      <a:pt x="57" y="376"/>
                    </a:lnTo>
                    <a:lnTo>
                      <a:pt x="38" y="378"/>
                    </a:lnTo>
                    <a:close/>
                    <a:moveTo>
                      <a:pt x="31" y="302"/>
                    </a:moveTo>
                    <a:lnTo>
                      <a:pt x="33" y="340"/>
                    </a:lnTo>
                    <a:lnTo>
                      <a:pt x="52" y="338"/>
                    </a:lnTo>
                    <a:lnTo>
                      <a:pt x="50" y="300"/>
                    </a:lnTo>
                    <a:lnTo>
                      <a:pt x="31" y="302"/>
                    </a:lnTo>
                    <a:close/>
                    <a:moveTo>
                      <a:pt x="24" y="227"/>
                    </a:moveTo>
                    <a:lnTo>
                      <a:pt x="26" y="265"/>
                    </a:lnTo>
                    <a:lnTo>
                      <a:pt x="45" y="262"/>
                    </a:lnTo>
                    <a:lnTo>
                      <a:pt x="42" y="227"/>
                    </a:lnTo>
                    <a:lnTo>
                      <a:pt x="24" y="227"/>
                    </a:lnTo>
                    <a:close/>
                    <a:moveTo>
                      <a:pt x="16" y="151"/>
                    </a:moveTo>
                    <a:lnTo>
                      <a:pt x="19" y="189"/>
                    </a:lnTo>
                    <a:lnTo>
                      <a:pt x="38" y="189"/>
                    </a:lnTo>
                    <a:lnTo>
                      <a:pt x="33" y="151"/>
                    </a:lnTo>
                    <a:lnTo>
                      <a:pt x="16" y="151"/>
                    </a:lnTo>
                    <a:close/>
                    <a:moveTo>
                      <a:pt x="7" y="78"/>
                    </a:moveTo>
                    <a:lnTo>
                      <a:pt x="12" y="116"/>
                    </a:lnTo>
                    <a:lnTo>
                      <a:pt x="31" y="113"/>
                    </a:lnTo>
                    <a:lnTo>
                      <a:pt x="26" y="75"/>
                    </a:lnTo>
                    <a:lnTo>
                      <a:pt x="7" y="78"/>
                    </a:lnTo>
                    <a:close/>
                    <a:moveTo>
                      <a:pt x="0" y="2"/>
                    </a:moveTo>
                    <a:lnTo>
                      <a:pt x="5" y="40"/>
                    </a:lnTo>
                    <a:lnTo>
                      <a:pt x="24" y="38"/>
                    </a:lnTo>
                    <a:lnTo>
                      <a:pt x="19" y="0"/>
                    </a:lnTo>
                    <a:lnTo>
                      <a:pt x="0" y="2"/>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30" name="Freeform 18">
                <a:extLst>
                  <a:ext uri="{FF2B5EF4-FFF2-40B4-BE49-F238E27FC236}">
                    <a16:creationId xmlns:a16="http://schemas.microsoft.com/office/drawing/2014/main" id="{667B8A42-72F1-B17C-12A4-E2B0FFF3856E}"/>
                  </a:ext>
                </a:extLst>
              </p:cNvPr>
              <p:cNvSpPr>
                <a:spLocks noEditPoints="1"/>
              </p:cNvSpPr>
              <p:nvPr/>
            </p:nvSpPr>
            <p:spPr bwMode="auto">
              <a:xfrm>
                <a:off x="5283242" y="3593557"/>
                <a:ext cx="1250557" cy="888860"/>
              </a:xfrm>
              <a:custGeom>
                <a:avLst/>
                <a:gdLst>
                  <a:gd name="T0" fmla="*/ 9978 w 1504"/>
                  <a:gd name="T1" fmla="*/ 0 h 1069"/>
                  <a:gd name="T2" fmla="*/ 7483 w 1504"/>
                  <a:gd name="T3" fmla="*/ 17461 h 1069"/>
                  <a:gd name="T4" fmla="*/ 66519 w 1504"/>
                  <a:gd name="T5" fmla="*/ 41574 h 1069"/>
                  <a:gd name="T6" fmla="*/ 33259 w 1504"/>
                  <a:gd name="T7" fmla="*/ 35754 h 1069"/>
                  <a:gd name="T8" fmla="*/ 66519 w 1504"/>
                  <a:gd name="T9" fmla="*/ 41574 h 1069"/>
                  <a:gd name="T10" fmla="*/ 92295 w 1504"/>
                  <a:gd name="T11" fmla="*/ 59036 h 1069"/>
                  <a:gd name="T12" fmla="*/ 109756 w 1504"/>
                  <a:gd name="T13" fmla="*/ 90632 h 1069"/>
                  <a:gd name="T14" fmla="*/ 171286 w 1504"/>
                  <a:gd name="T15" fmla="*/ 113914 h 1069"/>
                  <a:gd name="T16" fmla="*/ 135532 w 1504"/>
                  <a:gd name="T17" fmla="*/ 108093 h 1069"/>
                  <a:gd name="T18" fmla="*/ 171286 w 1504"/>
                  <a:gd name="T19" fmla="*/ 113914 h 1069"/>
                  <a:gd name="T20" fmla="*/ 196231 w 1504"/>
                  <a:gd name="T21" fmla="*/ 132206 h 1069"/>
                  <a:gd name="T22" fmla="*/ 212029 w 1504"/>
                  <a:gd name="T23" fmla="*/ 162972 h 1069"/>
                  <a:gd name="T24" fmla="*/ 272728 w 1504"/>
                  <a:gd name="T25" fmla="*/ 187085 h 1069"/>
                  <a:gd name="T26" fmla="*/ 237805 w 1504"/>
                  <a:gd name="T27" fmla="*/ 181264 h 1069"/>
                  <a:gd name="T28" fmla="*/ 272728 w 1504"/>
                  <a:gd name="T29" fmla="*/ 187085 h 1069"/>
                  <a:gd name="T30" fmla="*/ 298504 w 1504"/>
                  <a:gd name="T31" fmla="*/ 204546 h 1069"/>
                  <a:gd name="T32" fmla="*/ 315965 w 1504"/>
                  <a:gd name="T33" fmla="*/ 236142 h 1069"/>
                  <a:gd name="T34" fmla="*/ 375001 w 1504"/>
                  <a:gd name="T35" fmla="*/ 259424 h 1069"/>
                  <a:gd name="T36" fmla="*/ 341741 w 1504"/>
                  <a:gd name="T37" fmla="*/ 253604 h 1069"/>
                  <a:gd name="T38" fmla="*/ 375001 w 1504"/>
                  <a:gd name="T39" fmla="*/ 259424 h 1069"/>
                  <a:gd name="T40" fmla="*/ 400777 w 1504"/>
                  <a:gd name="T41" fmla="*/ 277717 h 1069"/>
                  <a:gd name="T42" fmla="*/ 418238 w 1504"/>
                  <a:gd name="T43" fmla="*/ 308482 h 1069"/>
                  <a:gd name="T44" fmla="*/ 479768 w 1504"/>
                  <a:gd name="T45" fmla="*/ 332595 h 1069"/>
                  <a:gd name="T46" fmla="*/ 444014 w 1504"/>
                  <a:gd name="T47" fmla="*/ 326775 h 1069"/>
                  <a:gd name="T48" fmla="*/ 479768 w 1504"/>
                  <a:gd name="T49" fmla="*/ 332595 h 1069"/>
                  <a:gd name="T50" fmla="*/ 504713 w 1504"/>
                  <a:gd name="T51" fmla="*/ 350056 h 1069"/>
                  <a:gd name="T52" fmla="*/ 520511 w 1504"/>
                  <a:gd name="T53" fmla="*/ 381653 h 1069"/>
                  <a:gd name="T54" fmla="*/ 582041 w 1504"/>
                  <a:gd name="T55" fmla="*/ 403271 h 1069"/>
                  <a:gd name="T56" fmla="*/ 546287 w 1504"/>
                  <a:gd name="T57" fmla="*/ 399114 h 1069"/>
                  <a:gd name="T58" fmla="*/ 582041 w 1504"/>
                  <a:gd name="T59" fmla="*/ 403271 h 1069"/>
                  <a:gd name="T60" fmla="*/ 606986 w 1504"/>
                  <a:gd name="T61" fmla="*/ 423227 h 1069"/>
                  <a:gd name="T62" fmla="*/ 622784 w 1504"/>
                  <a:gd name="T63" fmla="*/ 452329 h 1069"/>
                  <a:gd name="T64" fmla="*/ 684314 w 1504"/>
                  <a:gd name="T65" fmla="*/ 475611 h 1069"/>
                  <a:gd name="T66" fmla="*/ 648560 w 1504"/>
                  <a:gd name="T67" fmla="*/ 472285 h 1069"/>
                  <a:gd name="T68" fmla="*/ 684314 w 1504"/>
                  <a:gd name="T69" fmla="*/ 475611 h 1069"/>
                  <a:gd name="T70" fmla="*/ 709259 w 1504"/>
                  <a:gd name="T71" fmla="*/ 495566 h 1069"/>
                  <a:gd name="T72" fmla="*/ 727551 w 1504"/>
                  <a:gd name="T73" fmla="*/ 524669 h 1069"/>
                  <a:gd name="T74" fmla="*/ 786587 w 1504"/>
                  <a:gd name="T75" fmla="*/ 548782 h 1069"/>
                  <a:gd name="T76" fmla="*/ 752496 w 1504"/>
                  <a:gd name="T77" fmla="*/ 544624 h 1069"/>
                  <a:gd name="T78" fmla="*/ 786587 w 1504"/>
                  <a:gd name="T79" fmla="*/ 548782 h 1069"/>
                  <a:gd name="T80" fmla="*/ 814026 w 1504"/>
                  <a:gd name="T81" fmla="*/ 566243 h 1069"/>
                  <a:gd name="T82" fmla="*/ 829824 w 1504"/>
                  <a:gd name="T83" fmla="*/ 597839 h 1069"/>
                  <a:gd name="T84" fmla="*/ 890523 w 1504"/>
                  <a:gd name="T85" fmla="*/ 621121 h 1069"/>
                  <a:gd name="T86" fmla="*/ 854769 w 1504"/>
                  <a:gd name="T87" fmla="*/ 615301 h 1069"/>
                  <a:gd name="T88" fmla="*/ 890523 w 1504"/>
                  <a:gd name="T89" fmla="*/ 621121 h 1069"/>
                  <a:gd name="T90" fmla="*/ 916299 w 1504"/>
                  <a:gd name="T91" fmla="*/ 639414 h 1069"/>
                  <a:gd name="T92" fmla="*/ 932097 w 1504"/>
                  <a:gd name="T93" fmla="*/ 670179 h 1069"/>
                  <a:gd name="T94" fmla="*/ 992796 w 1504"/>
                  <a:gd name="T95" fmla="*/ 694292 h 1069"/>
                  <a:gd name="T96" fmla="*/ 957042 w 1504"/>
                  <a:gd name="T97" fmla="*/ 688472 h 1069"/>
                  <a:gd name="T98" fmla="*/ 992796 w 1504"/>
                  <a:gd name="T99" fmla="*/ 694292 h 1069"/>
                  <a:gd name="T100" fmla="*/ 1018572 w 1504"/>
                  <a:gd name="T101" fmla="*/ 711753 h 1069"/>
                  <a:gd name="T102" fmla="*/ 1036033 w 1504"/>
                  <a:gd name="T103" fmla="*/ 743350 h 1069"/>
                  <a:gd name="T104" fmla="*/ 1095069 w 1504"/>
                  <a:gd name="T105" fmla="*/ 766631 h 1069"/>
                  <a:gd name="T106" fmla="*/ 1061809 w 1504"/>
                  <a:gd name="T107" fmla="*/ 760811 h 1069"/>
                  <a:gd name="T108" fmla="*/ 1095069 w 1504"/>
                  <a:gd name="T109" fmla="*/ 766631 h 1069"/>
                  <a:gd name="T110" fmla="*/ 1120845 w 1504"/>
                  <a:gd name="T111" fmla="*/ 784924 h 1069"/>
                  <a:gd name="T112" fmla="*/ 1138306 w 1504"/>
                  <a:gd name="T113" fmla="*/ 815689 h 1069"/>
                  <a:gd name="T114" fmla="*/ 1199005 w 1504"/>
                  <a:gd name="T115" fmla="*/ 839802 h 1069"/>
                  <a:gd name="T116" fmla="*/ 1164082 w 1504"/>
                  <a:gd name="T117" fmla="*/ 833982 h 1069"/>
                  <a:gd name="T118" fmla="*/ 1199005 w 1504"/>
                  <a:gd name="T119" fmla="*/ 839802 h 1069"/>
                  <a:gd name="T120" fmla="*/ 1224781 w 1504"/>
                  <a:gd name="T121" fmla="*/ 857263 h 1069"/>
                  <a:gd name="T122" fmla="*/ 1240579 w 1504"/>
                  <a:gd name="T123" fmla="*/ 888860 h 10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04" h="1069">
                    <a:moveTo>
                      <a:pt x="19" y="7"/>
                    </a:moveTo>
                    <a:lnTo>
                      <a:pt x="12" y="0"/>
                    </a:lnTo>
                    <a:lnTo>
                      <a:pt x="0" y="17"/>
                    </a:lnTo>
                    <a:lnTo>
                      <a:pt x="9" y="21"/>
                    </a:lnTo>
                    <a:lnTo>
                      <a:pt x="19" y="7"/>
                    </a:lnTo>
                    <a:close/>
                    <a:moveTo>
                      <a:pt x="80" y="50"/>
                    </a:moveTo>
                    <a:lnTo>
                      <a:pt x="49" y="29"/>
                    </a:lnTo>
                    <a:lnTo>
                      <a:pt x="40" y="43"/>
                    </a:lnTo>
                    <a:lnTo>
                      <a:pt x="71" y="66"/>
                    </a:lnTo>
                    <a:lnTo>
                      <a:pt x="80" y="50"/>
                    </a:lnTo>
                    <a:close/>
                    <a:moveTo>
                      <a:pt x="144" y="92"/>
                    </a:moveTo>
                    <a:lnTo>
                      <a:pt x="111" y="71"/>
                    </a:lnTo>
                    <a:lnTo>
                      <a:pt x="101" y="88"/>
                    </a:lnTo>
                    <a:lnTo>
                      <a:pt x="132" y="109"/>
                    </a:lnTo>
                    <a:lnTo>
                      <a:pt x="144" y="92"/>
                    </a:lnTo>
                    <a:close/>
                    <a:moveTo>
                      <a:pt x="206" y="137"/>
                    </a:moveTo>
                    <a:lnTo>
                      <a:pt x="175" y="116"/>
                    </a:lnTo>
                    <a:lnTo>
                      <a:pt x="163" y="130"/>
                    </a:lnTo>
                    <a:lnTo>
                      <a:pt x="194" y="152"/>
                    </a:lnTo>
                    <a:lnTo>
                      <a:pt x="206" y="137"/>
                    </a:lnTo>
                    <a:close/>
                    <a:moveTo>
                      <a:pt x="267" y="180"/>
                    </a:moveTo>
                    <a:lnTo>
                      <a:pt x="236" y="159"/>
                    </a:lnTo>
                    <a:lnTo>
                      <a:pt x="224" y="175"/>
                    </a:lnTo>
                    <a:lnTo>
                      <a:pt x="255" y="196"/>
                    </a:lnTo>
                    <a:lnTo>
                      <a:pt x="267" y="180"/>
                    </a:lnTo>
                    <a:close/>
                    <a:moveTo>
                      <a:pt x="328" y="225"/>
                    </a:moveTo>
                    <a:lnTo>
                      <a:pt x="298" y="204"/>
                    </a:lnTo>
                    <a:lnTo>
                      <a:pt x="286" y="218"/>
                    </a:lnTo>
                    <a:lnTo>
                      <a:pt x="317" y="239"/>
                    </a:lnTo>
                    <a:lnTo>
                      <a:pt x="328" y="225"/>
                    </a:lnTo>
                    <a:close/>
                    <a:moveTo>
                      <a:pt x="390" y="267"/>
                    </a:moveTo>
                    <a:lnTo>
                      <a:pt x="359" y="246"/>
                    </a:lnTo>
                    <a:lnTo>
                      <a:pt x="347" y="263"/>
                    </a:lnTo>
                    <a:lnTo>
                      <a:pt x="380" y="284"/>
                    </a:lnTo>
                    <a:lnTo>
                      <a:pt x="390" y="267"/>
                    </a:lnTo>
                    <a:close/>
                    <a:moveTo>
                      <a:pt x="451" y="312"/>
                    </a:moveTo>
                    <a:lnTo>
                      <a:pt x="421" y="289"/>
                    </a:lnTo>
                    <a:lnTo>
                      <a:pt x="411" y="305"/>
                    </a:lnTo>
                    <a:lnTo>
                      <a:pt x="442" y="326"/>
                    </a:lnTo>
                    <a:lnTo>
                      <a:pt x="451" y="312"/>
                    </a:lnTo>
                    <a:close/>
                    <a:moveTo>
                      <a:pt x="513" y="355"/>
                    </a:moveTo>
                    <a:lnTo>
                      <a:pt x="482" y="334"/>
                    </a:lnTo>
                    <a:lnTo>
                      <a:pt x="473" y="348"/>
                    </a:lnTo>
                    <a:lnTo>
                      <a:pt x="503" y="371"/>
                    </a:lnTo>
                    <a:lnTo>
                      <a:pt x="513" y="355"/>
                    </a:lnTo>
                    <a:close/>
                    <a:moveTo>
                      <a:pt x="577" y="400"/>
                    </a:moveTo>
                    <a:lnTo>
                      <a:pt x="544" y="376"/>
                    </a:lnTo>
                    <a:lnTo>
                      <a:pt x="534" y="393"/>
                    </a:lnTo>
                    <a:lnTo>
                      <a:pt x="565" y="414"/>
                    </a:lnTo>
                    <a:lnTo>
                      <a:pt x="577" y="400"/>
                    </a:lnTo>
                    <a:close/>
                    <a:moveTo>
                      <a:pt x="638" y="442"/>
                    </a:moveTo>
                    <a:lnTo>
                      <a:pt x="607" y="421"/>
                    </a:lnTo>
                    <a:lnTo>
                      <a:pt x="596" y="435"/>
                    </a:lnTo>
                    <a:lnTo>
                      <a:pt x="626" y="459"/>
                    </a:lnTo>
                    <a:lnTo>
                      <a:pt x="638" y="442"/>
                    </a:lnTo>
                    <a:close/>
                    <a:moveTo>
                      <a:pt x="700" y="485"/>
                    </a:moveTo>
                    <a:lnTo>
                      <a:pt x="669" y="464"/>
                    </a:lnTo>
                    <a:lnTo>
                      <a:pt x="657" y="480"/>
                    </a:lnTo>
                    <a:lnTo>
                      <a:pt x="688" y="501"/>
                    </a:lnTo>
                    <a:lnTo>
                      <a:pt x="700" y="485"/>
                    </a:lnTo>
                    <a:close/>
                    <a:moveTo>
                      <a:pt x="761" y="530"/>
                    </a:moveTo>
                    <a:lnTo>
                      <a:pt x="730" y="509"/>
                    </a:lnTo>
                    <a:lnTo>
                      <a:pt x="719" y="523"/>
                    </a:lnTo>
                    <a:lnTo>
                      <a:pt x="749" y="544"/>
                    </a:lnTo>
                    <a:lnTo>
                      <a:pt x="761" y="530"/>
                    </a:lnTo>
                    <a:close/>
                    <a:moveTo>
                      <a:pt x="823" y="572"/>
                    </a:moveTo>
                    <a:lnTo>
                      <a:pt x="792" y="551"/>
                    </a:lnTo>
                    <a:lnTo>
                      <a:pt x="780" y="568"/>
                    </a:lnTo>
                    <a:lnTo>
                      <a:pt x="813" y="589"/>
                    </a:lnTo>
                    <a:lnTo>
                      <a:pt x="823" y="572"/>
                    </a:lnTo>
                    <a:close/>
                    <a:moveTo>
                      <a:pt x="884" y="617"/>
                    </a:moveTo>
                    <a:lnTo>
                      <a:pt x="853" y="596"/>
                    </a:lnTo>
                    <a:lnTo>
                      <a:pt x="844" y="610"/>
                    </a:lnTo>
                    <a:lnTo>
                      <a:pt x="875" y="631"/>
                    </a:lnTo>
                    <a:lnTo>
                      <a:pt x="884" y="617"/>
                    </a:lnTo>
                    <a:close/>
                    <a:moveTo>
                      <a:pt x="946" y="660"/>
                    </a:moveTo>
                    <a:lnTo>
                      <a:pt x="915" y="639"/>
                    </a:lnTo>
                    <a:lnTo>
                      <a:pt x="905" y="655"/>
                    </a:lnTo>
                    <a:lnTo>
                      <a:pt x="936" y="676"/>
                    </a:lnTo>
                    <a:lnTo>
                      <a:pt x="946" y="660"/>
                    </a:lnTo>
                    <a:close/>
                    <a:moveTo>
                      <a:pt x="1009" y="705"/>
                    </a:moveTo>
                    <a:lnTo>
                      <a:pt x="979" y="681"/>
                    </a:lnTo>
                    <a:lnTo>
                      <a:pt x="967" y="698"/>
                    </a:lnTo>
                    <a:lnTo>
                      <a:pt x="998" y="719"/>
                    </a:lnTo>
                    <a:lnTo>
                      <a:pt x="1009" y="705"/>
                    </a:lnTo>
                    <a:close/>
                    <a:moveTo>
                      <a:pt x="1071" y="747"/>
                    </a:moveTo>
                    <a:lnTo>
                      <a:pt x="1040" y="726"/>
                    </a:lnTo>
                    <a:lnTo>
                      <a:pt x="1028" y="740"/>
                    </a:lnTo>
                    <a:lnTo>
                      <a:pt x="1059" y="764"/>
                    </a:lnTo>
                    <a:lnTo>
                      <a:pt x="1071" y="747"/>
                    </a:lnTo>
                    <a:close/>
                    <a:moveTo>
                      <a:pt x="1132" y="792"/>
                    </a:moveTo>
                    <a:lnTo>
                      <a:pt x="1102" y="769"/>
                    </a:lnTo>
                    <a:lnTo>
                      <a:pt x="1090" y="785"/>
                    </a:lnTo>
                    <a:lnTo>
                      <a:pt x="1121" y="806"/>
                    </a:lnTo>
                    <a:lnTo>
                      <a:pt x="1132" y="792"/>
                    </a:lnTo>
                    <a:close/>
                    <a:moveTo>
                      <a:pt x="1194" y="835"/>
                    </a:moveTo>
                    <a:lnTo>
                      <a:pt x="1163" y="814"/>
                    </a:lnTo>
                    <a:lnTo>
                      <a:pt x="1151" y="828"/>
                    </a:lnTo>
                    <a:lnTo>
                      <a:pt x="1182" y="851"/>
                    </a:lnTo>
                    <a:lnTo>
                      <a:pt x="1194" y="835"/>
                    </a:lnTo>
                    <a:close/>
                    <a:moveTo>
                      <a:pt x="1255" y="877"/>
                    </a:moveTo>
                    <a:lnTo>
                      <a:pt x="1225" y="856"/>
                    </a:lnTo>
                    <a:lnTo>
                      <a:pt x="1215" y="873"/>
                    </a:lnTo>
                    <a:lnTo>
                      <a:pt x="1246" y="894"/>
                    </a:lnTo>
                    <a:lnTo>
                      <a:pt x="1255" y="877"/>
                    </a:lnTo>
                    <a:close/>
                    <a:moveTo>
                      <a:pt x="1317" y="922"/>
                    </a:moveTo>
                    <a:lnTo>
                      <a:pt x="1286" y="901"/>
                    </a:lnTo>
                    <a:lnTo>
                      <a:pt x="1277" y="915"/>
                    </a:lnTo>
                    <a:lnTo>
                      <a:pt x="1307" y="936"/>
                    </a:lnTo>
                    <a:lnTo>
                      <a:pt x="1317" y="922"/>
                    </a:lnTo>
                    <a:close/>
                    <a:moveTo>
                      <a:pt x="1381" y="965"/>
                    </a:moveTo>
                    <a:lnTo>
                      <a:pt x="1348" y="944"/>
                    </a:lnTo>
                    <a:lnTo>
                      <a:pt x="1338" y="960"/>
                    </a:lnTo>
                    <a:lnTo>
                      <a:pt x="1369" y="981"/>
                    </a:lnTo>
                    <a:lnTo>
                      <a:pt x="1381" y="965"/>
                    </a:lnTo>
                    <a:close/>
                    <a:moveTo>
                      <a:pt x="1442" y="1010"/>
                    </a:moveTo>
                    <a:lnTo>
                      <a:pt x="1411" y="988"/>
                    </a:lnTo>
                    <a:lnTo>
                      <a:pt x="1400" y="1003"/>
                    </a:lnTo>
                    <a:lnTo>
                      <a:pt x="1430" y="1024"/>
                    </a:lnTo>
                    <a:lnTo>
                      <a:pt x="1442" y="1010"/>
                    </a:lnTo>
                    <a:close/>
                    <a:moveTo>
                      <a:pt x="1504" y="1052"/>
                    </a:moveTo>
                    <a:lnTo>
                      <a:pt x="1473" y="1031"/>
                    </a:lnTo>
                    <a:lnTo>
                      <a:pt x="1461" y="1048"/>
                    </a:lnTo>
                    <a:lnTo>
                      <a:pt x="1492" y="1069"/>
                    </a:lnTo>
                    <a:lnTo>
                      <a:pt x="1504" y="1052"/>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31" name="Freeform 19">
                <a:extLst>
                  <a:ext uri="{FF2B5EF4-FFF2-40B4-BE49-F238E27FC236}">
                    <a16:creationId xmlns:a16="http://schemas.microsoft.com/office/drawing/2014/main" id="{EFB540B2-D2F4-F26A-0B19-985A1DE81091}"/>
                  </a:ext>
                </a:extLst>
              </p:cNvPr>
              <p:cNvSpPr>
                <a:spLocks noEditPoints="1"/>
              </p:cNvSpPr>
              <p:nvPr/>
            </p:nvSpPr>
            <p:spPr bwMode="auto">
              <a:xfrm>
                <a:off x="5283242" y="3593557"/>
                <a:ext cx="1250557" cy="888860"/>
              </a:xfrm>
              <a:custGeom>
                <a:avLst/>
                <a:gdLst>
                  <a:gd name="T0" fmla="*/ 9978 w 1504"/>
                  <a:gd name="T1" fmla="*/ 0 h 1069"/>
                  <a:gd name="T2" fmla="*/ 7483 w 1504"/>
                  <a:gd name="T3" fmla="*/ 17461 h 1069"/>
                  <a:gd name="T4" fmla="*/ 66519 w 1504"/>
                  <a:gd name="T5" fmla="*/ 41574 h 1069"/>
                  <a:gd name="T6" fmla="*/ 33259 w 1504"/>
                  <a:gd name="T7" fmla="*/ 35754 h 1069"/>
                  <a:gd name="T8" fmla="*/ 66519 w 1504"/>
                  <a:gd name="T9" fmla="*/ 41574 h 1069"/>
                  <a:gd name="T10" fmla="*/ 92295 w 1504"/>
                  <a:gd name="T11" fmla="*/ 59036 h 1069"/>
                  <a:gd name="T12" fmla="*/ 109756 w 1504"/>
                  <a:gd name="T13" fmla="*/ 90632 h 1069"/>
                  <a:gd name="T14" fmla="*/ 171286 w 1504"/>
                  <a:gd name="T15" fmla="*/ 113914 h 1069"/>
                  <a:gd name="T16" fmla="*/ 135532 w 1504"/>
                  <a:gd name="T17" fmla="*/ 108093 h 1069"/>
                  <a:gd name="T18" fmla="*/ 171286 w 1504"/>
                  <a:gd name="T19" fmla="*/ 113914 h 1069"/>
                  <a:gd name="T20" fmla="*/ 196231 w 1504"/>
                  <a:gd name="T21" fmla="*/ 132206 h 1069"/>
                  <a:gd name="T22" fmla="*/ 212029 w 1504"/>
                  <a:gd name="T23" fmla="*/ 162972 h 1069"/>
                  <a:gd name="T24" fmla="*/ 272728 w 1504"/>
                  <a:gd name="T25" fmla="*/ 187085 h 1069"/>
                  <a:gd name="T26" fmla="*/ 237805 w 1504"/>
                  <a:gd name="T27" fmla="*/ 181264 h 1069"/>
                  <a:gd name="T28" fmla="*/ 272728 w 1504"/>
                  <a:gd name="T29" fmla="*/ 187085 h 1069"/>
                  <a:gd name="T30" fmla="*/ 298504 w 1504"/>
                  <a:gd name="T31" fmla="*/ 204546 h 1069"/>
                  <a:gd name="T32" fmla="*/ 315965 w 1504"/>
                  <a:gd name="T33" fmla="*/ 236142 h 1069"/>
                  <a:gd name="T34" fmla="*/ 375001 w 1504"/>
                  <a:gd name="T35" fmla="*/ 259424 h 1069"/>
                  <a:gd name="T36" fmla="*/ 341741 w 1504"/>
                  <a:gd name="T37" fmla="*/ 253604 h 1069"/>
                  <a:gd name="T38" fmla="*/ 375001 w 1504"/>
                  <a:gd name="T39" fmla="*/ 259424 h 1069"/>
                  <a:gd name="T40" fmla="*/ 400777 w 1504"/>
                  <a:gd name="T41" fmla="*/ 277717 h 1069"/>
                  <a:gd name="T42" fmla="*/ 418238 w 1504"/>
                  <a:gd name="T43" fmla="*/ 308482 h 1069"/>
                  <a:gd name="T44" fmla="*/ 479768 w 1504"/>
                  <a:gd name="T45" fmla="*/ 332595 h 1069"/>
                  <a:gd name="T46" fmla="*/ 444014 w 1504"/>
                  <a:gd name="T47" fmla="*/ 326775 h 1069"/>
                  <a:gd name="T48" fmla="*/ 479768 w 1504"/>
                  <a:gd name="T49" fmla="*/ 332595 h 1069"/>
                  <a:gd name="T50" fmla="*/ 504713 w 1504"/>
                  <a:gd name="T51" fmla="*/ 350056 h 1069"/>
                  <a:gd name="T52" fmla="*/ 520511 w 1504"/>
                  <a:gd name="T53" fmla="*/ 381653 h 1069"/>
                  <a:gd name="T54" fmla="*/ 582041 w 1504"/>
                  <a:gd name="T55" fmla="*/ 403271 h 1069"/>
                  <a:gd name="T56" fmla="*/ 546287 w 1504"/>
                  <a:gd name="T57" fmla="*/ 399114 h 1069"/>
                  <a:gd name="T58" fmla="*/ 582041 w 1504"/>
                  <a:gd name="T59" fmla="*/ 403271 h 1069"/>
                  <a:gd name="T60" fmla="*/ 606986 w 1504"/>
                  <a:gd name="T61" fmla="*/ 423227 h 1069"/>
                  <a:gd name="T62" fmla="*/ 622784 w 1504"/>
                  <a:gd name="T63" fmla="*/ 452329 h 1069"/>
                  <a:gd name="T64" fmla="*/ 684314 w 1504"/>
                  <a:gd name="T65" fmla="*/ 475611 h 1069"/>
                  <a:gd name="T66" fmla="*/ 648560 w 1504"/>
                  <a:gd name="T67" fmla="*/ 472285 h 1069"/>
                  <a:gd name="T68" fmla="*/ 684314 w 1504"/>
                  <a:gd name="T69" fmla="*/ 475611 h 1069"/>
                  <a:gd name="T70" fmla="*/ 709259 w 1504"/>
                  <a:gd name="T71" fmla="*/ 495566 h 1069"/>
                  <a:gd name="T72" fmla="*/ 727551 w 1504"/>
                  <a:gd name="T73" fmla="*/ 524669 h 1069"/>
                  <a:gd name="T74" fmla="*/ 786587 w 1504"/>
                  <a:gd name="T75" fmla="*/ 548782 h 1069"/>
                  <a:gd name="T76" fmla="*/ 752496 w 1504"/>
                  <a:gd name="T77" fmla="*/ 544624 h 1069"/>
                  <a:gd name="T78" fmla="*/ 786587 w 1504"/>
                  <a:gd name="T79" fmla="*/ 548782 h 1069"/>
                  <a:gd name="T80" fmla="*/ 814026 w 1504"/>
                  <a:gd name="T81" fmla="*/ 566243 h 1069"/>
                  <a:gd name="T82" fmla="*/ 829824 w 1504"/>
                  <a:gd name="T83" fmla="*/ 597839 h 1069"/>
                  <a:gd name="T84" fmla="*/ 890523 w 1504"/>
                  <a:gd name="T85" fmla="*/ 621121 h 1069"/>
                  <a:gd name="T86" fmla="*/ 854769 w 1504"/>
                  <a:gd name="T87" fmla="*/ 615301 h 1069"/>
                  <a:gd name="T88" fmla="*/ 890523 w 1504"/>
                  <a:gd name="T89" fmla="*/ 621121 h 1069"/>
                  <a:gd name="T90" fmla="*/ 916299 w 1504"/>
                  <a:gd name="T91" fmla="*/ 639414 h 1069"/>
                  <a:gd name="T92" fmla="*/ 932097 w 1504"/>
                  <a:gd name="T93" fmla="*/ 670179 h 1069"/>
                  <a:gd name="T94" fmla="*/ 992796 w 1504"/>
                  <a:gd name="T95" fmla="*/ 694292 h 1069"/>
                  <a:gd name="T96" fmla="*/ 957042 w 1504"/>
                  <a:gd name="T97" fmla="*/ 688472 h 1069"/>
                  <a:gd name="T98" fmla="*/ 992796 w 1504"/>
                  <a:gd name="T99" fmla="*/ 694292 h 1069"/>
                  <a:gd name="T100" fmla="*/ 1018572 w 1504"/>
                  <a:gd name="T101" fmla="*/ 711753 h 1069"/>
                  <a:gd name="T102" fmla="*/ 1036033 w 1504"/>
                  <a:gd name="T103" fmla="*/ 743350 h 1069"/>
                  <a:gd name="T104" fmla="*/ 1095069 w 1504"/>
                  <a:gd name="T105" fmla="*/ 766631 h 1069"/>
                  <a:gd name="T106" fmla="*/ 1061809 w 1504"/>
                  <a:gd name="T107" fmla="*/ 760811 h 1069"/>
                  <a:gd name="T108" fmla="*/ 1095069 w 1504"/>
                  <a:gd name="T109" fmla="*/ 766631 h 1069"/>
                  <a:gd name="T110" fmla="*/ 1120845 w 1504"/>
                  <a:gd name="T111" fmla="*/ 784924 h 1069"/>
                  <a:gd name="T112" fmla="*/ 1138306 w 1504"/>
                  <a:gd name="T113" fmla="*/ 815689 h 1069"/>
                  <a:gd name="T114" fmla="*/ 1199005 w 1504"/>
                  <a:gd name="T115" fmla="*/ 839802 h 1069"/>
                  <a:gd name="T116" fmla="*/ 1164082 w 1504"/>
                  <a:gd name="T117" fmla="*/ 833982 h 1069"/>
                  <a:gd name="T118" fmla="*/ 1199005 w 1504"/>
                  <a:gd name="T119" fmla="*/ 839802 h 1069"/>
                  <a:gd name="T120" fmla="*/ 1224781 w 1504"/>
                  <a:gd name="T121" fmla="*/ 857263 h 1069"/>
                  <a:gd name="T122" fmla="*/ 1240579 w 1504"/>
                  <a:gd name="T123" fmla="*/ 888860 h 10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04" h="1069">
                    <a:moveTo>
                      <a:pt x="19" y="7"/>
                    </a:moveTo>
                    <a:lnTo>
                      <a:pt x="12" y="0"/>
                    </a:lnTo>
                    <a:lnTo>
                      <a:pt x="0" y="17"/>
                    </a:lnTo>
                    <a:lnTo>
                      <a:pt x="9" y="21"/>
                    </a:lnTo>
                    <a:lnTo>
                      <a:pt x="19" y="7"/>
                    </a:lnTo>
                    <a:moveTo>
                      <a:pt x="80" y="50"/>
                    </a:moveTo>
                    <a:lnTo>
                      <a:pt x="49" y="29"/>
                    </a:lnTo>
                    <a:lnTo>
                      <a:pt x="40" y="43"/>
                    </a:lnTo>
                    <a:lnTo>
                      <a:pt x="71" y="66"/>
                    </a:lnTo>
                    <a:lnTo>
                      <a:pt x="80" y="50"/>
                    </a:lnTo>
                    <a:moveTo>
                      <a:pt x="144" y="92"/>
                    </a:moveTo>
                    <a:lnTo>
                      <a:pt x="111" y="71"/>
                    </a:lnTo>
                    <a:lnTo>
                      <a:pt x="101" y="88"/>
                    </a:lnTo>
                    <a:lnTo>
                      <a:pt x="132" y="109"/>
                    </a:lnTo>
                    <a:lnTo>
                      <a:pt x="144" y="92"/>
                    </a:lnTo>
                    <a:moveTo>
                      <a:pt x="206" y="137"/>
                    </a:moveTo>
                    <a:lnTo>
                      <a:pt x="175" y="116"/>
                    </a:lnTo>
                    <a:lnTo>
                      <a:pt x="163" y="130"/>
                    </a:lnTo>
                    <a:lnTo>
                      <a:pt x="194" y="152"/>
                    </a:lnTo>
                    <a:lnTo>
                      <a:pt x="206" y="137"/>
                    </a:lnTo>
                    <a:moveTo>
                      <a:pt x="267" y="180"/>
                    </a:moveTo>
                    <a:lnTo>
                      <a:pt x="236" y="159"/>
                    </a:lnTo>
                    <a:lnTo>
                      <a:pt x="224" y="175"/>
                    </a:lnTo>
                    <a:lnTo>
                      <a:pt x="255" y="196"/>
                    </a:lnTo>
                    <a:lnTo>
                      <a:pt x="267" y="180"/>
                    </a:lnTo>
                    <a:moveTo>
                      <a:pt x="328" y="225"/>
                    </a:moveTo>
                    <a:lnTo>
                      <a:pt x="298" y="204"/>
                    </a:lnTo>
                    <a:lnTo>
                      <a:pt x="286" y="218"/>
                    </a:lnTo>
                    <a:lnTo>
                      <a:pt x="317" y="239"/>
                    </a:lnTo>
                    <a:lnTo>
                      <a:pt x="328" y="225"/>
                    </a:lnTo>
                    <a:moveTo>
                      <a:pt x="390" y="267"/>
                    </a:moveTo>
                    <a:lnTo>
                      <a:pt x="359" y="246"/>
                    </a:lnTo>
                    <a:lnTo>
                      <a:pt x="347" y="263"/>
                    </a:lnTo>
                    <a:lnTo>
                      <a:pt x="380" y="284"/>
                    </a:lnTo>
                    <a:lnTo>
                      <a:pt x="390" y="267"/>
                    </a:lnTo>
                    <a:moveTo>
                      <a:pt x="451" y="312"/>
                    </a:moveTo>
                    <a:lnTo>
                      <a:pt x="421" y="289"/>
                    </a:lnTo>
                    <a:lnTo>
                      <a:pt x="411" y="305"/>
                    </a:lnTo>
                    <a:lnTo>
                      <a:pt x="442" y="326"/>
                    </a:lnTo>
                    <a:lnTo>
                      <a:pt x="451" y="312"/>
                    </a:lnTo>
                    <a:moveTo>
                      <a:pt x="513" y="355"/>
                    </a:moveTo>
                    <a:lnTo>
                      <a:pt x="482" y="334"/>
                    </a:lnTo>
                    <a:lnTo>
                      <a:pt x="473" y="348"/>
                    </a:lnTo>
                    <a:lnTo>
                      <a:pt x="503" y="371"/>
                    </a:lnTo>
                    <a:lnTo>
                      <a:pt x="513" y="355"/>
                    </a:lnTo>
                    <a:moveTo>
                      <a:pt x="577" y="400"/>
                    </a:moveTo>
                    <a:lnTo>
                      <a:pt x="544" y="376"/>
                    </a:lnTo>
                    <a:lnTo>
                      <a:pt x="534" y="393"/>
                    </a:lnTo>
                    <a:lnTo>
                      <a:pt x="565" y="414"/>
                    </a:lnTo>
                    <a:lnTo>
                      <a:pt x="577" y="400"/>
                    </a:lnTo>
                    <a:moveTo>
                      <a:pt x="638" y="442"/>
                    </a:moveTo>
                    <a:lnTo>
                      <a:pt x="607" y="421"/>
                    </a:lnTo>
                    <a:lnTo>
                      <a:pt x="596" y="435"/>
                    </a:lnTo>
                    <a:lnTo>
                      <a:pt x="626" y="459"/>
                    </a:lnTo>
                    <a:lnTo>
                      <a:pt x="638" y="442"/>
                    </a:lnTo>
                    <a:moveTo>
                      <a:pt x="700" y="485"/>
                    </a:moveTo>
                    <a:lnTo>
                      <a:pt x="669" y="464"/>
                    </a:lnTo>
                    <a:lnTo>
                      <a:pt x="657" y="480"/>
                    </a:lnTo>
                    <a:lnTo>
                      <a:pt x="688" y="501"/>
                    </a:lnTo>
                    <a:lnTo>
                      <a:pt x="700" y="485"/>
                    </a:lnTo>
                    <a:moveTo>
                      <a:pt x="761" y="530"/>
                    </a:moveTo>
                    <a:lnTo>
                      <a:pt x="730" y="509"/>
                    </a:lnTo>
                    <a:lnTo>
                      <a:pt x="719" y="523"/>
                    </a:lnTo>
                    <a:lnTo>
                      <a:pt x="749" y="544"/>
                    </a:lnTo>
                    <a:lnTo>
                      <a:pt x="761" y="530"/>
                    </a:lnTo>
                    <a:moveTo>
                      <a:pt x="823" y="572"/>
                    </a:moveTo>
                    <a:lnTo>
                      <a:pt x="792" y="551"/>
                    </a:lnTo>
                    <a:lnTo>
                      <a:pt x="780" y="568"/>
                    </a:lnTo>
                    <a:lnTo>
                      <a:pt x="813" y="589"/>
                    </a:lnTo>
                    <a:lnTo>
                      <a:pt x="823" y="572"/>
                    </a:lnTo>
                    <a:moveTo>
                      <a:pt x="884" y="617"/>
                    </a:moveTo>
                    <a:lnTo>
                      <a:pt x="853" y="596"/>
                    </a:lnTo>
                    <a:lnTo>
                      <a:pt x="844" y="610"/>
                    </a:lnTo>
                    <a:lnTo>
                      <a:pt x="875" y="631"/>
                    </a:lnTo>
                    <a:lnTo>
                      <a:pt x="884" y="617"/>
                    </a:lnTo>
                    <a:moveTo>
                      <a:pt x="946" y="660"/>
                    </a:moveTo>
                    <a:lnTo>
                      <a:pt x="915" y="639"/>
                    </a:lnTo>
                    <a:lnTo>
                      <a:pt x="905" y="655"/>
                    </a:lnTo>
                    <a:lnTo>
                      <a:pt x="936" y="676"/>
                    </a:lnTo>
                    <a:lnTo>
                      <a:pt x="946" y="660"/>
                    </a:lnTo>
                    <a:moveTo>
                      <a:pt x="1009" y="705"/>
                    </a:moveTo>
                    <a:lnTo>
                      <a:pt x="979" y="681"/>
                    </a:lnTo>
                    <a:lnTo>
                      <a:pt x="967" y="698"/>
                    </a:lnTo>
                    <a:lnTo>
                      <a:pt x="998" y="719"/>
                    </a:lnTo>
                    <a:lnTo>
                      <a:pt x="1009" y="705"/>
                    </a:lnTo>
                    <a:moveTo>
                      <a:pt x="1071" y="747"/>
                    </a:moveTo>
                    <a:lnTo>
                      <a:pt x="1040" y="726"/>
                    </a:lnTo>
                    <a:lnTo>
                      <a:pt x="1028" y="740"/>
                    </a:lnTo>
                    <a:lnTo>
                      <a:pt x="1059" y="764"/>
                    </a:lnTo>
                    <a:lnTo>
                      <a:pt x="1071" y="747"/>
                    </a:lnTo>
                    <a:moveTo>
                      <a:pt x="1132" y="792"/>
                    </a:moveTo>
                    <a:lnTo>
                      <a:pt x="1102" y="769"/>
                    </a:lnTo>
                    <a:lnTo>
                      <a:pt x="1090" y="785"/>
                    </a:lnTo>
                    <a:lnTo>
                      <a:pt x="1121" y="806"/>
                    </a:lnTo>
                    <a:lnTo>
                      <a:pt x="1132" y="792"/>
                    </a:lnTo>
                    <a:moveTo>
                      <a:pt x="1194" y="835"/>
                    </a:moveTo>
                    <a:lnTo>
                      <a:pt x="1163" y="814"/>
                    </a:lnTo>
                    <a:lnTo>
                      <a:pt x="1151" y="828"/>
                    </a:lnTo>
                    <a:lnTo>
                      <a:pt x="1182" y="851"/>
                    </a:lnTo>
                    <a:lnTo>
                      <a:pt x="1194" y="835"/>
                    </a:lnTo>
                    <a:moveTo>
                      <a:pt x="1255" y="877"/>
                    </a:moveTo>
                    <a:lnTo>
                      <a:pt x="1225" y="856"/>
                    </a:lnTo>
                    <a:lnTo>
                      <a:pt x="1215" y="873"/>
                    </a:lnTo>
                    <a:lnTo>
                      <a:pt x="1246" y="894"/>
                    </a:lnTo>
                    <a:lnTo>
                      <a:pt x="1255" y="877"/>
                    </a:lnTo>
                    <a:moveTo>
                      <a:pt x="1317" y="922"/>
                    </a:moveTo>
                    <a:lnTo>
                      <a:pt x="1286" y="901"/>
                    </a:lnTo>
                    <a:lnTo>
                      <a:pt x="1277" y="915"/>
                    </a:lnTo>
                    <a:lnTo>
                      <a:pt x="1307" y="936"/>
                    </a:lnTo>
                    <a:lnTo>
                      <a:pt x="1317" y="922"/>
                    </a:lnTo>
                    <a:moveTo>
                      <a:pt x="1381" y="965"/>
                    </a:moveTo>
                    <a:lnTo>
                      <a:pt x="1348" y="944"/>
                    </a:lnTo>
                    <a:lnTo>
                      <a:pt x="1338" y="960"/>
                    </a:lnTo>
                    <a:lnTo>
                      <a:pt x="1369" y="981"/>
                    </a:lnTo>
                    <a:lnTo>
                      <a:pt x="1381" y="965"/>
                    </a:lnTo>
                    <a:moveTo>
                      <a:pt x="1442" y="1010"/>
                    </a:moveTo>
                    <a:lnTo>
                      <a:pt x="1411" y="988"/>
                    </a:lnTo>
                    <a:lnTo>
                      <a:pt x="1400" y="1003"/>
                    </a:lnTo>
                    <a:lnTo>
                      <a:pt x="1430" y="1024"/>
                    </a:lnTo>
                    <a:lnTo>
                      <a:pt x="1442" y="1010"/>
                    </a:lnTo>
                    <a:moveTo>
                      <a:pt x="1504" y="1052"/>
                    </a:moveTo>
                    <a:lnTo>
                      <a:pt x="1473" y="1031"/>
                    </a:lnTo>
                    <a:lnTo>
                      <a:pt x="1461" y="1048"/>
                    </a:lnTo>
                    <a:lnTo>
                      <a:pt x="1492" y="1069"/>
                    </a:lnTo>
                    <a:lnTo>
                      <a:pt x="1504" y="10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68" name="Freeform 20">
                <a:extLst>
                  <a:ext uri="{FF2B5EF4-FFF2-40B4-BE49-F238E27FC236}">
                    <a16:creationId xmlns:a16="http://schemas.microsoft.com/office/drawing/2014/main" id="{8A489113-6215-ECA8-AA10-8DC583248B52}"/>
                  </a:ext>
                </a:extLst>
              </p:cNvPr>
              <p:cNvSpPr>
                <a:spLocks noEditPoints="1"/>
              </p:cNvSpPr>
              <p:nvPr/>
            </p:nvSpPr>
            <p:spPr bwMode="auto">
              <a:xfrm>
                <a:off x="4978086" y="2367113"/>
                <a:ext cx="1555712" cy="1040190"/>
              </a:xfrm>
              <a:custGeom>
                <a:avLst/>
                <a:gdLst>
                  <a:gd name="T0" fmla="*/ 8315 w 1871"/>
                  <a:gd name="T1" fmla="*/ 1040190 h 1251"/>
                  <a:gd name="T2" fmla="*/ 78991 w 1871"/>
                  <a:gd name="T3" fmla="*/ 975334 h 1251"/>
                  <a:gd name="T4" fmla="*/ 86475 w 1871"/>
                  <a:gd name="T5" fmla="*/ 986975 h 1251"/>
                  <a:gd name="T6" fmla="*/ 104767 w 1871"/>
                  <a:gd name="T7" fmla="*/ 957041 h 1251"/>
                  <a:gd name="T8" fmla="*/ 132206 w 1871"/>
                  <a:gd name="T9" fmla="*/ 939580 h 1251"/>
                  <a:gd name="T10" fmla="*/ 165466 w 1871"/>
                  <a:gd name="T11" fmla="*/ 935423 h 1251"/>
                  <a:gd name="T12" fmla="*/ 236142 w 1871"/>
                  <a:gd name="T13" fmla="*/ 870567 h 1251"/>
                  <a:gd name="T14" fmla="*/ 244457 w 1871"/>
                  <a:gd name="T15" fmla="*/ 882208 h 1251"/>
                  <a:gd name="T16" fmla="*/ 261918 w 1871"/>
                  <a:gd name="T17" fmla="*/ 853105 h 1251"/>
                  <a:gd name="T18" fmla="*/ 289357 w 1871"/>
                  <a:gd name="T19" fmla="*/ 835644 h 1251"/>
                  <a:gd name="T20" fmla="*/ 322617 w 1871"/>
                  <a:gd name="T21" fmla="*/ 831487 h 1251"/>
                  <a:gd name="T22" fmla="*/ 393293 w 1871"/>
                  <a:gd name="T23" fmla="*/ 766631 h 1251"/>
                  <a:gd name="T24" fmla="*/ 401608 w 1871"/>
                  <a:gd name="T25" fmla="*/ 778272 h 1251"/>
                  <a:gd name="T26" fmla="*/ 419069 w 1871"/>
                  <a:gd name="T27" fmla="*/ 749170 h 1251"/>
                  <a:gd name="T28" fmla="*/ 446508 w 1871"/>
                  <a:gd name="T29" fmla="*/ 730877 h 1251"/>
                  <a:gd name="T30" fmla="*/ 479768 w 1871"/>
                  <a:gd name="T31" fmla="*/ 727551 h 1251"/>
                  <a:gd name="T32" fmla="*/ 550444 w 1871"/>
                  <a:gd name="T33" fmla="*/ 660201 h 1251"/>
                  <a:gd name="T34" fmla="*/ 558759 w 1871"/>
                  <a:gd name="T35" fmla="*/ 674336 h 1251"/>
                  <a:gd name="T36" fmla="*/ 576220 w 1871"/>
                  <a:gd name="T37" fmla="*/ 644402 h 1251"/>
                  <a:gd name="T38" fmla="*/ 601997 w 1871"/>
                  <a:gd name="T39" fmla="*/ 626941 h 1251"/>
                  <a:gd name="T40" fmla="*/ 636919 w 1871"/>
                  <a:gd name="T41" fmla="*/ 622784 h 1251"/>
                  <a:gd name="T42" fmla="*/ 708427 w 1871"/>
                  <a:gd name="T43" fmla="*/ 556265 h 1251"/>
                  <a:gd name="T44" fmla="*/ 715910 w 1871"/>
                  <a:gd name="T45" fmla="*/ 570400 h 1251"/>
                  <a:gd name="T46" fmla="*/ 733371 w 1871"/>
                  <a:gd name="T47" fmla="*/ 538803 h 1251"/>
                  <a:gd name="T48" fmla="*/ 759148 w 1871"/>
                  <a:gd name="T49" fmla="*/ 523005 h 1251"/>
                  <a:gd name="T50" fmla="*/ 794901 w 1871"/>
                  <a:gd name="T51" fmla="*/ 517185 h 1251"/>
                  <a:gd name="T52" fmla="*/ 865578 w 1871"/>
                  <a:gd name="T53" fmla="*/ 452329 h 1251"/>
                  <a:gd name="T54" fmla="*/ 873061 w 1871"/>
                  <a:gd name="T55" fmla="*/ 465633 h 1251"/>
                  <a:gd name="T56" fmla="*/ 890522 w 1871"/>
                  <a:gd name="T57" fmla="*/ 434036 h 1251"/>
                  <a:gd name="T58" fmla="*/ 916299 w 1871"/>
                  <a:gd name="T59" fmla="*/ 419069 h 1251"/>
                  <a:gd name="T60" fmla="*/ 952053 w 1871"/>
                  <a:gd name="T61" fmla="*/ 412417 h 1251"/>
                  <a:gd name="T62" fmla="*/ 1022729 w 1871"/>
                  <a:gd name="T63" fmla="*/ 347561 h 1251"/>
                  <a:gd name="T64" fmla="*/ 1030212 w 1871"/>
                  <a:gd name="T65" fmla="*/ 361697 h 1251"/>
                  <a:gd name="T66" fmla="*/ 1048505 w 1871"/>
                  <a:gd name="T67" fmla="*/ 330100 h 1251"/>
                  <a:gd name="T68" fmla="*/ 1073450 w 1871"/>
                  <a:gd name="T69" fmla="*/ 312639 h 1251"/>
                  <a:gd name="T70" fmla="*/ 1109204 w 1871"/>
                  <a:gd name="T71" fmla="*/ 308482 h 1251"/>
                  <a:gd name="T72" fmla="*/ 1179880 w 1871"/>
                  <a:gd name="T73" fmla="*/ 243626 h 1251"/>
                  <a:gd name="T74" fmla="*/ 1187363 w 1871"/>
                  <a:gd name="T75" fmla="*/ 257761 h 1251"/>
                  <a:gd name="T76" fmla="*/ 1205656 w 1871"/>
                  <a:gd name="T77" fmla="*/ 226164 h 1251"/>
                  <a:gd name="T78" fmla="*/ 1230601 w 1871"/>
                  <a:gd name="T79" fmla="*/ 208703 h 1251"/>
                  <a:gd name="T80" fmla="*/ 1266355 w 1871"/>
                  <a:gd name="T81" fmla="*/ 204546 h 1251"/>
                  <a:gd name="T82" fmla="*/ 1337031 w 1871"/>
                  <a:gd name="T83" fmla="*/ 139690 h 1251"/>
                  <a:gd name="T84" fmla="*/ 1345346 w 1871"/>
                  <a:gd name="T85" fmla="*/ 152994 h 1251"/>
                  <a:gd name="T86" fmla="*/ 1362807 w 1871"/>
                  <a:gd name="T87" fmla="*/ 122229 h 1251"/>
                  <a:gd name="T88" fmla="*/ 1388583 w 1871"/>
                  <a:gd name="T89" fmla="*/ 103936 h 1251"/>
                  <a:gd name="T90" fmla="*/ 1423506 w 1871"/>
                  <a:gd name="T91" fmla="*/ 100610 h 1251"/>
                  <a:gd name="T92" fmla="*/ 1494182 w 1871"/>
                  <a:gd name="T93" fmla="*/ 34922 h 1251"/>
                  <a:gd name="T94" fmla="*/ 1502497 w 1871"/>
                  <a:gd name="T95" fmla="*/ 47395 h 1251"/>
                  <a:gd name="T96" fmla="*/ 1519958 w 1871"/>
                  <a:gd name="T97" fmla="*/ 17461 h 1251"/>
                  <a:gd name="T98" fmla="*/ 1545734 w 1871"/>
                  <a:gd name="T99" fmla="*/ 0 h 12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71" h="1251">
                    <a:moveTo>
                      <a:pt x="31" y="1213"/>
                    </a:moveTo>
                    <a:lnTo>
                      <a:pt x="0" y="1234"/>
                    </a:lnTo>
                    <a:lnTo>
                      <a:pt x="10" y="1251"/>
                    </a:lnTo>
                    <a:lnTo>
                      <a:pt x="43" y="1229"/>
                    </a:lnTo>
                    <a:lnTo>
                      <a:pt x="31" y="1213"/>
                    </a:lnTo>
                    <a:close/>
                    <a:moveTo>
                      <a:pt x="95" y="1173"/>
                    </a:moveTo>
                    <a:lnTo>
                      <a:pt x="64" y="1194"/>
                    </a:lnTo>
                    <a:lnTo>
                      <a:pt x="74" y="1208"/>
                    </a:lnTo>
                    <a:lnTo>
                      <a:pt x="104" y="1187"/>
                    </a:lnTo>
                    <a:lnTo>
                      <a:pt x="95" y="1173"/>
                    </a:lnTo>
                    <a:close/>
                    <a:moveTo>
                      <a:pt x="159" y="1130"/>
                    </a:moveTo>
                    <a:lnTo>
                      <a:pt x="126" y="1151"/>
                    </a:lnTo>
                    <a:lnTo>
                      <a:pt x="137" y="1168"/>
                    </a:lnTo>
                    <a:lnTo>
                      <a:pt x="168" y="1147"/>
                    </a:lnTo>
                    <a:lnTo>
                      <a:pt x="159" y="1130"/>
                    </a:lnTo>
                    <a:close/>
                    <a:moveTo>
                      <a:pt x="220" y="1087"/>
                    </a:moveTo>
                    <a:lnTo>
                      <a:pt x="189" y="1109"/>
                    </a:lnTo>
                    <a:lnTo>
                      <a:pt x="199" y="1125"/>
                    </a:lnTo>
                    <a:lnTo>
                      <a:pt x="232" y="1104"/>
                    </a:lnTo>
                    <a:lnTo>
                      <a:pt x="220" y="1087"/>
                    </a:lnTo>
                    <a:close/>
                    <a:moveTo>
                      <a:pt x="284" y="1047"/>
                    </a:moveTo>
                    <a:lnTo>
                      <a:pt x="253" y="1069"/>
                    </a:lnTo>
                    <a:lnTo>
                      <a:pt x="263" y="1083"/>
                    </a:lnTo>
                    <a:lnTo>
                      <a:pt x="294" y="1061"/>
                    </a:lnTo>
                    <a:lnTo>
                      <a:pt x="284" y="1047"/>
                    </a:lnTo>
                    <a:close/>
                    <a:moveTo>
                      <a:pt x="348" y="1005"/>
                    </a:moveTo>
                    <a:lnTo>
                      <a:pt x="315" y="1026"/>
                    </a:lnTo>
                    <a:lnTo>
                      <a:pt x="327" y="1040"/>
                    </a:lnTo>
                    <a:lnTo>
                      <a:pt x="357" y="1021"/>
                    </a:lnTo>
                    <a:lnTo>
                      <a:pt x="348" y="1005"/>
                    </a:lnTo>
                    <a:close/>
                    <a:moveTo>
                      <a:pt x="409" y="962"/>
                    </a:moveTo>
                    <a:lnTo>
                      <a:pt x="379" y="983"/>
                    </a:lnTo>
                    <a:lnTo>
                      <a:pt x="388" y="1000"/>
                    </a:lnTo>
                    <a:lnTo>
                      <a:pt x="421" y="979"/>
                    </a:lnTo>
                    <a:lnTo>
                      <a:pt x="409" y="962"/>
                    </a:lnTo>
                    <a:close/>
                    <a:moveTo>
                      <a:pt x="473" y="922"/>
                    </a:moveTo>
                    <a:lnTo>
                      <a:pt x="442" y="941"/>
                    </a:lnTo>
                    <a:lnTo>
                      <a:pt x="452" y="957"/>
                    </a:lnTo>
                    <a:lnTo>
                      <a:pt x="483" y="936"/>
                    </a:lnTo>
                    <a:lnTo>
                      <a:pt x="473" y="922"/>
                    </a:lnTo>
                    <a:close/>
                    <a:moveTo>
                      <a:pt x="537" y="879"/>
                    </a:moveTo>
                    <a:lnTo>
                      <a:pt x="504" y="901"/>
                    </a:lnTo>
                    <a:lnTo>
                      <a:pt x="516" y="915"/>
                    </a:lnTo>
                    <a:lnTo>
                      <a:pt x="547" y="896"/>
                    </a:lnTo>
                    <a:lnTo>
                      <a:pt x="537" y="879"/>
                    </a:lnTo>
                    <a:close/>
                    <a:moveTo>
                      <a:pt x="599" y="837"/>
                    </a:moveTo>
                    <a:lnTo>
                      <a:pt x="568" y="858"/>
                    </a:lnTo>
                    <a:lnTo>
                      <a:pt x="577" y="875"/>
                    </a:lnTo>
                    <a:lnTo>
                      <a:pt x="610" y="853"/>
                    </a:lnTo>
                    <a:lnTo>
                      <a:pt x="599" y="837"/>
                    </a:lnTo>
                    <a:close/>
                    <a:moveTo>
                      <a:pt x="662" y="794"/>
                    </a:moveTo>
                    <a:lnTo>
                      <a:pt x="632" y="816"/>
                    </a:lnTo>
                    <a:lnTo>
                      <a:pt x="641" y="832"/>
                    </a:lnTo>
                    <a:lnTo>
                      <a:pt x="672" y="811"/>
                    </a:lnTo>
                    <a:lnTo>
                      <a:pt x="662" y="794"/>
                    </a:lnTo>
                    <a:close/>
                    <a:moveTo>
                      <a:pt x="724" y="754"/>
                    </a:moveTo>
                    <a:lnTo>
                      <a:pt x="693" y="775"/>
                    </a:lnTo>
                    <a:lnTo>
                      <a:pt x="705" y="790"/>
                    </a:lnTo>
                    <a:lnTo>
                      <a:pt x="736" y="768"/>
                    </a:lnTo>
                    <a:lnTo>
                      <a:pt x="724" y="754"/>
                    </a:lnTo>
                    <a:close/>
                    <a:moveTo>
                      <a:pt x="788" y="712"/>
                    </a:moveTo>
                    <a:lnTo>
                      <a:pt x="757" y="733"/>
                    </a:lnTo>
                    <a:lnTo>
                      <a:pt x="766" y="749"/>
                    </a:lnTo>
                    <a:lnTo>
                      <a:pt x="800" y="728"/>
                    </a:lnTo>
                    <a:lnTo>
                      <a:pt x="788" y="712"/>
                    </a:lnTo>
                    <a:close/>
                    <a:moveTo>
                      <a:pt x="852" y="669"/>
                    </a:moveTo>
                    <a:lnTo>
                      <a:pt x="818" y="690"/>
                    </a:lnTo>
                    <a:lnTo>
                      <a:pt x="830" y="707"/>
                    </a:lnTo>
                    <a:lnTo>
                      <a:pt x="861" y="686"/>
                    </a:lnTo>
                    <a:lnTo>
                      <a:pt x="852" y="669"/>
                    </a:lnTo>
                    <a:close/>
                    <a:moveTo>
                      <a:pt x="913" y="629"/>
                    </a:moveTo>
                    <a:lnTo>
                      <a:pt x="882" y="648"/>
                    </a:lnTo>
                    <a:lnTo>
                      <a:pt x="894" y="664"/>
                    </a:lnTo>
                    <a:lnTo>
                      <a:pt x="925" y="643"/>
                    </a:lnTo>
                    <a:lnTo>
                      <a:pt x="913" y="629"/>
                    </a:lnTo>
                    <a:close/>
                    <a:moveTo>
                      <a:pt x="977" y="586"/>
                    </a:moveTo>
                    <a:lnTo>
                      <a:pt x="946" y="608"/>
                    </a:lnTo>
                    <a:lnTo>
                      <a:pt x="956" y="622"/>
                    </a:lnTo>
                    <a:lnTo>
                      <a:pt x="989" y="603"/>
                    </a:lnTo>
                    <a:lnTo>
                      <a:pt x="977" y="586"/>
                    </a:lnTo>
                    <a:close/>
                    <a:moveTo>
                      <a:pt x="1041" y="544"/>
                    </a:moveTo>
                    <a:lnTo>
                      <a:pt x="1008" y="565"/>
                    </a:lnTo>
                    <a:lnTo>
                      <a:pt x="1019" y="582"/>
                    </a:lnTo>
                    <a:lnTo>
                      <a:pt x="1050" y="560"/>
                    </a:lnTo>
                    <a:lnTo>
                      <a:pt x="1041" y="544"/>
                    </a:lnTo>
                    <a:close/>
                    <a:moveTo>
                      <a:pt x="1102" y="504"/>
                    </a:moveTo>
                    <a:lnTo>
                      <a:pt x="1071" y="522"/>
                    </a:lnTo>
                    <a:lnTo>
                      <a:pt x="1083" y="539"/>
                    </a:lnTo>
                    <a:lnTo>
                      <a:pt x="1114" y="518"/>
                    </a:lnTo>
                    <a:lnTo>
                      <a:pt x="1102" y="504"/>
                    </a:lnTo>
                    <a:close/>
                    <a:moveTo>
                      <a:pt x="1166" y="461"/>
                    </a:moveTo>
                    <a:lnTo>
                      <a:pt x="1135" y="482"/>
                    </a:lnTo>
                    <a:lnTo>
                      <a:pt x="1145" y="496"/>
                    </a:lnTo>
                    <a:lnTo>
                      <a:pt x="1178" y="475"/>
                    </a:lnTo>
                    <a:lnTo>
                      <a:pt x="1166" y="461"/>
                    </a:lnTo>
                    <a:close/>
                    <a:moveTo>
                      <a:pt x="1230" y="418"/>
                    </a:moveTo>
                    <a:lnTo>
                      <a:pt x="1197" y="440"/>
                    </a:lnTo>
                    <a:lnTo>
                      <a:pt x="1209" y="456"/>
                    </a:lnTo>
                    <a:lnTo>
                      <a:pt x="1239" y="435"/>
                    </a:lnTo>
                    <a:lnTo>
                      <a:pt x="1230" y="418"/>
                    </a:lnTo>
                    <a:close/>
                    <a:moveTo>
                      <a:pt x="1291" y="376"/>
                    </a:moveTo>
                    <a:lnTo>
                      <a:pt x="1261" y="397"/>
                    </a:lnTo>
                    <a:lnTo>
                      <a:pt x="1270" y="414"/>
                    </a:lnTo>
                    <a:lnTo>
                      <a:pt x="1303" y="392"/>
                    </a:lnTo>
                    <a:lnTo>
                      <a:pt x="1291" y="376"/>
                    </a:lnTo>
                    <a:close/>
                    <a:moveTo>
                      <a:pt x="1355" y="336"/>
                    </a:moveTo>
                    <a:lnTo>
                      <a:pt x="1324" y="357"/>
                    </a:lnTo>
                    <a:lnTo>
                      <a:pt x="1334" y="371"/>
                    </a:lnTo>
                    <a:lnTo>
                      <a:pt x="1365" y="350"/>
                    </a:lnTo>
                    <a:lnTo>
                      <a:pt x="1355" y="336"/>
                    </a:lnTo>
                    <a:close/>
                    <a:moveTo>
                      <a:pt x="1419" y="293"/>
                    </a:moveTo>
                    <a:lnTo>
                      <a:pt x="1386" y="314"/>
                    </a:lnTo>
                    <a:lnTo>
                      <a:pt x="1398" y="331"/>
                    </a:lnTo>
                    <a:lnTo>
                      <a:pt x="1428" y="310"/>
                    </a:lnTo>
                    <a:lnTo>
                      <a:pt x="1419" y="293"/>
                    </a:lnTo>
                    <a:close/>
                    <a:moveTo>
                      <a:pt x="1480" y="251"/>
                    </a:moveTo>
                    <a:lnTo>
                      <a:pt x="1450" y="272"/>
                    </a:lnTo>
                    <a:lnTo>
                      <a:pt x="1459" y="288"/>
                    </a:lnTo>
                    <a:lnTo>
                      <a:pt x="1492" y="267"/>
                    </a:lnTo>
                    <a:lnTo>
                      <a:pt x="1480" y="251"/>
                    </a:lnTo>
                    <a:close/>
                    <a:moveTo>
                      <a:pt x="1544" y="210"/>
                    </a:moveTo>
                    <a:lnTo>
                      <a:pt x="1514" y="229"/>
                    </a:lnTo>
                    <a:lnTo>
                      <a:pt x="1523" y="246"/>
                    </a:lnTo>
                    <a:lnTo>
                      <a:pt x="1554" y="225"/>
                    </a:lnTo>
                    <a:lnTo>
                      <a:pt x="1544" y="210"/>
                    </a:lnTo>
                    <a:close/>
                    <a:moveTo>
                      <a:pt x="1608" y="168"/>
                    </a:moveTo>
                    <a:lnTo>
                      <a:pt x="1575" y="189"/>
                    </a:lnTo>
                    <a:lnTo>
                      <a:pt x="1587" y="203"/>
                    </a:lnTo>
                    <a:lnTo>
                      <a:pt x="1618" y="184"/>
                    </a:lnTo>
                    <a:lnTo>
                      <a:pt x="1608" y="168"/>
                    </a:lnTo>
                    <a:close/>
                    <a:moveTo>
                      <a:pt x="1670" y="125"/>
                    </a:moveTo>
                    <a:lnTo>
                      <a:pt x="1639" y="147"/>
                    </a:lnTo>
                    <a:lnTo>
                      <a:pt x="1648" y="163"/>
                    </a:lnTo>
                    <a:lnTo>
                      <a:pt x="1681" y="142"/>
                    </a:lnTo>
                    <a:lnTo>
                      <a:pt x="1670" y="125"/>
                    </a:lnTo>
                    <a:close/>
                    <a:moveTo>
                      <a:pt x="1733" y="83"/>
                    </a:moveTo>
                    <a:lnTo>
                      <a:pt x="1703" y="104"/>
                    </a:lnTo>
                    <a:lnTo>
                      <a:pt x="1712" y="121"/>
                    </a:lnTo>
                    <a:lnTo>
                      <a:pt x="1743" y="99"/>
                    </a:lnTo>
                    <a:lnTo>
                      <a:pt x="1733" y="83"/>
                    </a:lnTo>
                    <a:close/>
                    <a:moveTo>
                      <a:pt x="1797" y="42"/>
                    </a:moveTo>
                    <a:lnTo>
                      <a:pt x="1764" y="64"/>
                    </a:lnTo>
                    <a:lnTo>
                      <a:pt x="1776" y="78"/>
                    </a:lnTo>
                    <a:lnTo>
                      <a:pt x="1807" y="57"/>
                    </a:lnTo>
                    <a:lnTo>
                      <a:pt x="1797" y="42"/>
                    </a:lnTo>
                    <a:close/>
                    <a:moveTo>
                      <a:pt x="1859" y="0"/>
                    </a:moveTo>
                    <a:lnTo>
                      <a:pt x="1828" y="21"/>
                    </a:lnTo>
                    <a:lnTo>
                      <a:pt x="1837" y="38"/>
                    </a:lnTo>
                    <a:lnTo>
                      <a:pt x="1871" y="16"/>
                    </a:lnTo>
                    <a:lnTo>
                      <a:pt x="1859" y="0"/>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69" name="Freeform 21">
                <a:extLst>
                  <a:ext uri="{FF2B5EF4-FFF2-40B4-BE49-F238E27FC236}">
                    <a16:creationId xmlns:a16="http://schemas.microsoft.com/office/drawing/2014/main" id="{D7408780-E273-A711-D107-235595F99792}"/>
                  </a:ext>
                </a:extLst>
              </p:cNvPr>
              <p:cNvSpPr>
                <a:spLocks noEditPoints="1"/>
              </p:cNvSpPr>
              <p:nvPr/>
            </p:nvSpPr>
            <p:spPr bwMode="auto">
              <a:xfrm>
                <a:off x="3305134" y="1580526"/>
                <a:ext cx="1979771" cy="1653828"/>
              </a:xfrm>
              <a:custGeom>
                <a:avLst/>
                <a:gdLst>
                  <a:gd name="T0" fmla="*/ 1978108 w 2381"/>
                  <a:gd name="T1" fmla="*/ 14135 h 1989"/>
                  <a:gd name="T2" fmla="*/ 1952332 w 2381"/>
                  <a:gd name="T3" fmla="*/ 70676 h 1989"/>
                  <a:gd name="T4" fmla="*/ 1929050 w 2381"/>
                  <a:gd name="T5" fmla="*/ 129712 h 1989"/>
                  <a:gd name="T6" fmla="*/ 1903274 w 2381"/>
                  <a:gd name="T7" fmla="*/ 187085 h 1989"/>
                  <a:gd name="T8" fmla="*/ 1879993 w 2381"/>
                  <a:gd name="T9" fmla="*/ 246120 h 1989"/>
                  <a:gd name="T10" fmla="*/ 1854216 w 2381"/>
                  <a:gd name="T11" fmla="*/ 302661 h 1989"/>
                  <a:gd name="T12" fmla="*/ 1830103 w 2381"/>
                  <a:gd name="T13" fmla="*/ 361697 h 1989"/>
                  <a:gd name="T14" fmla="*/ 1805159 w 2381"/>
                  <a:gd name="T15" fmla="*/ 419070 h 1989"/>
                  <a:gd name="T16" fmla="*/ 1781046 w 2381"/>
                  <a:gd name="T17" fmla="*/ 478105 h 1989"/>
                  <a:gd name="T18" fmla="*/ 1756101 w 2381"/>
                  <a:gd name="T19" fmla="*/ 534646 h 1989"/>
                  <a:gd name="T20" fmla="*/ 1731988 w 2381"/>
                  <a:gd name="T21" fmla="*/ 593682 h 1989"/>
                  <a:gd name="T22" fmla="*/ 1707043 w 2381"/>
                  <a:gd name="T23" fmla="*/ 651054 h 1989"/>
                  <a:gd name="T24" fmla="*/ 1682930 w 2381"/>
                  <a:gd name="T25" fmla="*/ 710090 h 1989"/>
                  <a:gd name="T26" fmla="*/ 1659648 w 2381"/>
                  <a:gd name="T27" fmla="*/ 766631 h 1989"/>
                  <a:gd name="T28" fmla="*/ 1633872 w 2381"/>
                  <a:gd name="T29" fmla="*/ 825667 h 1989"/>
                  <a:gd name="T30" fmla="*/ 1610591 w 2381"/>
                  <a:gd name="T31" fmla="*/ 883039 h 1989"/>
                  <a:gd name="T32" fmla="*/ 1584815 w 2381"/>
                  <a:gd name="T33" fmla="*/ 939581 h 1989"/>
                  <a:gd name="T34" fmla="*/ 1561533 w 2381"/>
                  <a:gd name="T35" fmla="*/ 998616 h 1989"/>
                  <a:gd name="T36" fmla="*/ 1535757 w 2381"/>
                  <a:gd name="T37" fmla="*/ 1055989 h 1989"/>
                  <a:gd name="T38" fmla="*/ 1511644 w 2381"/>
                  <a:gd name="T39" fmla="*/ 1115024 h 1989"/>
                  <a:gd name="T40" fmla="*/ 1486699 w 2381"/>
                  <a:gd name="T41" fmla="*/ 1171565 h 1989"/>
                  <a:gd name="T42" fmla="*/ 1462586 w 2381"/>
                  <a:gd name="T43" fmla="*/ 1230601 h 1989"/>
                  <a:gd name="T44" fmla="*/ 1437641 w 2381"/>
                  <a:gd name="T45" fmla="*/ 1287974 h 1989"/>
                  <a:gd name="T46" fmla="*/ 1413528 w 2381"/>
                  <a:gd name="T47" fmla="*/ 1347009 h 1989"/>
                  <a:gd name="T48" fmla="*/ 1387752 w 2381"/>
                  <a:gd name="T49" fmla="*/ 1403550 h 1989"/>
                  <a:gd name="T50" fmla="*/ 1364470 w 2381"/>
                  <a:gd name="T51" fmla="*/ 1462586 h 1989"/>
                  <a:gd name="T52" fmla="*/ 1341189 w 2381"/>
                  <a:gd name="T53" fmla="*/ 1519959 h 1989"/>
                  <a:gd name="T54" fmla="*/ 1315413 w 2381"/>
                  <a:gd name="T55" fmla="*/ 1578994 h 1989"/>
                  <a:gd name="T56" fmla="*/ 1292131 w 2381"/>
                  <a:gd name="T57" fmla="*/ 1635535 h 1989"/>
                  <a:gd name="T58" fmla="*/ 1243073 w 2381"/>
                  <a:gd name="T59" fmla="*/ 1629715 h 1989"/>
                  <a:gd name="T60" fmla="*/ 1199836 w 2381"/>
                  <a:gd name="T61" fmla="*/ 1584815 h 1989"/>
                  <a:gd name="T62" fmla="*/ 1155767 w 2381"/>
                  <a:gd name="T63" fmla="*/ 1537420 h 1989"/>
                  <a:gd name="T64" fmla="*/ 1112530 w 2381"/>
                  <a:gd name="T65" fmla="*/ 1492519 h 1989"/>
                  <a:gd name="T66" fmla="*/ 1069293 w 2381"/>
                  <a:gd name="T67" fmla="*/ 1445125 h 1989"/>
                  <a:gd name="T68" fmla="*/ 1028550 w 2381"/>
                  <a:gd name="T69" fmla="*/ 1400224 h 1989"/>
                  <a:gd name="T70" fmla="*/ 985312 w 2381"/>
                  <a:gd name="T71" fmla="*/ 1354493 h 1989"/>
                  <a:gd name="T72" fmla="*/ 942075 w 2381"/>
                  <a:gd name="T73" fmla="*/ 1307098 h 1989"/>
                  <a:gd name="T74" fmla="*/ 898838 w 2381"/>
                  <a:gd name="T75" fmla="*/ 1262198 h 1989"/>
                  <a:gd name="T76" fmla="*/ 857263 w 2381"/>
                  <a:gd name="T77" fmla="*/ 1214803 h 1989"/>
                  <a:gd name="T78" fmla="*/ 814026 w 2381"/>
                  <a:gd name="T79" fmla="*/ 1169902 h 1989"/>
                  <a:gd name="T80" fmla="*/ 770789 w 2381"/>
                  <a:gd name="T81" fmla="*/ 1122508 h 1989"/>
                  <a:gd name="T82" fmla="*/ 727551 w 2381"/>
                  <a:gd name="T83" fmla="*/ 1077607 h 1989"/>
                  <a:gd name="T84" fmla="*/ 684314 w 2381"/>
                  <a:gd name="T85" fmla="*/ 1031876 h 1989"/>
                  <a:gd name="T86" fmla="*/ 642740 w 2381"/>
                  <a:gd name="T87" fmla="*/ 985312 h 1989"/>
                  <a:gd name="T88" fmla="*/ 599502 w 2381"/>
                  <a:gd name="T89" fmla="*/ 939581 h 1989"/>
                  <a:gd name="T90" fmla="*/ 556265 w 2381"/>
                  <a:gd name="T91" fmla="*/ 893017 h 1989"/>
                  <a:gd name="T92" fmla="*/ 513028 w 2381"/>
                  <a:gd name="T93" fmla="*/ 847285 h 1989"/>
                  <a:gd name="T94" fmla="*/ 472285 w 2381"/>
                  <a:gd name="T95" fmla="*/ 799891 h 1989"/>
                  <a:gd name="T96" fmla="*/ 429047 w 2381"/>
                  <a:gd name="T97" fmla="*/ 754990 h 1989"/>
                  <a:gd name="T98" fmla="*/ 385810 w 2381"/>
                  <a:gd name="T99" fmla="*/ 707596 h 1989"/>
                  <a:gd name="T100" fmla="*/ 342573 w 2381"/>
                  <a:gd name="T101" fmla="*/ 662695 h 1989"/>
                  <a:gd name="T102" fmla="*/ 299335 w 2381"/>
                  <a:gd name="T103" fmla="*/ 617795 h 1989"/>
                  <a:gd name="T104" fmla="*/ 257761 w 2381"/>
                  <a:gd name="T105" fmla="*/ 570400 h 1989"/>
                  <a:gd name="T106" fmla="*/ 214524 w 2381"/>
                  <a:gd name="T107" fmla="*/ 524668 h 1989"/>
                  <a:gd name="T108" fmla="*/ 171286 w 2381"/>
                  <a:gd name="T109" fmla="*/ 478105 h 1989"/>
                  <a:gd name="T110" fmla="*/ 128049 w 2381"/>
                  <a:gd name="T111" fmla="*/ 432373 h 1989"/>
                  <a:gd name="T112" fmla="*/ 84812 w 2381"/>
                  <a:gd name="T113" fmla="*/ 385810 h 1989"/>
                  <a:gd name="T114" fmla="*/ 43237 w 2381"/>
                  <a:gd name="T115" fmla="*/ 340078 h 1989"/>
                  <a:gd name="T116" fmla="*/ 0 w 2381"/>
                  <a:gd name="T117" fmla="*/ 292683 h 19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81" h="1989">
                    <a:moveTo>
                      <a:pt x="2379" y="17"/>
                    </a:moveTo>
                    <a:lnTo>
                      <a:pt x="2381" y="10"/>
                    </a:lnTo>
                    <a:lnTo>
                      <a:pt x="2365" y="0"/>
                    </a:lnTo>
                    <a:lnTo>
                      <a:pt x="2360" y="10"/>
                    </a:lnTo>
                    <a:lnTo>
                      <a:pt x="2379" y="17"/>
                    </a:lnTo>
                    <a:close/>
                    <a:moveTo>
                      <a:pt x="2348" y="85"/>
                    </a:moveTo>
                    <a:lnTo>
                      <a:pt x="2362" y="52"/>
                    </a:lnTo>
                    <a:lnTo>
                      <a:pt x="2346" y="43"/>
                    </a:lnTo>
                    <a:lnTo>
                      <a:pt x="2332" y="78"/>
                    </a:lnTo>
                    <a:lnTo>
                      <a:pt x="2348" y="85"/>
                    </a:lnTo>
                    <a:close/>
                    <a:moveTo>
                      <a:pt x="2320" y="156"/>
                    </a:moveTo>
                    <a:lnTo>
                      <a:pt x="2334" y="121"/>
                    </a:lnTo>
                    <a:lnTo>
                      <a:pt x="2315" y="114"/>
                    </a:lnTo>
                    <a:lnTo>
                      <a:pt x="2301" y="149"/>
                    </a:lnTo>
                    <a:lnTo>
                      <a:pt x="2320" y="156"/>
                    </a:lnTo>
                    <a:close/>
                    <a:moveTo>
                      <a:pt x="2289" y="225"/>
                    </a:moveTo>
                    <a:lnTo>
                      <a:pt x="2303" y="192"/>
                    </a:lnTo>
                    <a:lnTo>
                      <a:pt x="2287" y="182"/>
                    </a:lnTo>
                    <a:lnTo>
                      <a:pt x="2272" y="218"/>
                    </a:lnTo>
                    <a:lnTo>
                      <a:pt x="2289" y="225"/>
                    </a:lnTo>
                    <a:close/>
                    <a:moveTo>
                      <a:pt x="2261" y="296"/>
                    </a:moveTo>
                    <a:lnTo>
                      <a:pt x="2275" y="260"/>
                    </a:lnTo>
                    <a:lnTo>
                      <a:pt x="2258" y="253"/>
                    </a:lnTo>
                    <a:lnTo>
                      <a:pt x="2242" y="289"/>
                    </a:lnTo>
                    <a:lnTo>
                      <a:pt x="2261" y="296"/>
                    </a:lnTo>
                    <a:close/>
                    <a:moveTo>
                      <a:pt x="2230" y="364"/>
                    </a:moveTo>
                    <a:lnTo>
                      <a:pt x="2244" y="331"/>
                    </a:lnTo>
                    <a:lnTo>
                      <a:pt x="2227" y="322"/>
                    </a:lnTo>
                    <a:lnTo>
                      <a:pt x="2213" y="357"/>
                    </a:lnTo>
                    <a:lnTo>
                      <a:pt x="2230" y="364"/>
                    </a:lnTo>
                    <a:close/>
                    <a:moveTo>
                      <a:pt x="2201" y="435"/>
                    </a:moveTo>
                    <a:lnTo>
                      <a:pt x="2216" y="400"/>
                    </a:lnTo>
                    <a:lnTo>
                      <a:pt x="2199" y="393"/>
                    </a:lnTo>
                    <a:lnTo>
                      <a:pt x="2183" y="428"/>
                    </a:lnTo>
                    <a:lnTo>
                      <a:pt x="2201" y="435"/>
                    </a:lnTo>
                    <a:close/>
                    <a:moveTo>
                      <a:pt x="2171" y="504"/>
                    </a:moveTo>
                    <a:lnTo>
                      <a:pt x="2187" y="468"/>
                    </a:lnTo>
                    <a:lnTo>
                      <a:pt x="2168" y="461"/>
                    </a:lnTo>
                    <a:lnTo>
                      <a:pt x="2154" y="497"/>
                    </a:lnTo>
                    <a:lnTo>
                      <a:pt x="2171" y="504"/>
                    </a:lnTo>
                    <a:close/>
                    <a:moveTo>
                      <a:pt x="2142" y="575"/>
                    </a:moveTo>
                    <a:lnTo>
                      <a:pt x="2157" y="539"/>
                    </a:lnTo>
                    <a:lnTo>
                      <a:pt x="2140" y="532"/>
                    </a:lnTo>
                    <a:lnTo>
                      <a:pt x="2123" y="568"/>
                    </a:lnTo>
                    <a:lnTo>
                      <a:pt x="2142" y="575"/>
                    </a:lnTo>
                    <a:close/>
                    <a:moveTo>
                      <a:pt x="2112" y="643"/>
                    </a:moveTo>
                    <a:lnTo>
                      <a:pt x="2128" y="608"/>
                    </a:lnTo>
                    <a:lnTo>
                      <a:pt x="2109" y="601"/>
                    </a:lnTo>
                    <a:lnTo>
                      <a:pt x="2095" y="636"/>
                    </a:lnTo>
                    <a:lnTo>
                      <a:pt x="2112" y="643"/>
                    </a:lnTo>
                    <a:close/>
                    <a:moveTo>
                      <a:pt x="2083" y="714"/>
                    </a:moveTo>
                    <a:lnTo>
                      <a:pt x="2097" y="679"/>
                    </a:lnTo>
                    <a:lnTo>
                      <a:pt x="2081" y="672"/>
                    </a:lnTo>
                    <a:lnTo>
                      <a:pt x="2067" y="705"/>
                    </a:lnTo>
                    <a:lnTo>
                      <a:pt x="2083" y="714"/>
                    </a:lnTo>
                    <a:close/>
                    <a:moveTo>
                      <a:pt x="2053" y="783"/>
                    </a:moveTo>
                    <a:lnTo>
                      <a:pt x="2069" y="747"/>
                    </a:lnTo>
                    <a:lnTo>
                      <a:pt x="2050" y="740"/>
                    </a:lnTo>
                    <a:lnTo>
                      <a:pt x="2036" y="776"/>
                    </a:lnTo>
                    <a:lnTo>
                      <a:pt x="2053" y="783"/>
                    </a:lnTo>
                    <a:close/>
                    <a:moveTo>
                      <a:pt x="2024" y="854"/>
                    </a:moveTo>
                    <a:lnTo>
                      <a:pt x="2038" y="818"/>
                    </a:lnTo>
                    <a:lnTo>
                      <a:pt x="2022" y="811"/>
                    </a:lnTo>
                    <a:lnTo>
                      <a:pt x="2008" y="844"/>
                    </a:lnTo>
                    <a:lnTo>
                      <a:pt x="2024" y="854"/>
                    </a:lnTo>
                    <a:close/>
                    <a:moveTo>
                      <a:pt x="1996" y="922"/>
                    </a:moveTo>
                    <a:lnTo>
                      <a:pt x="2010" y="887"/>
                    </a:lnTo>
                    <a:lnTo>
                      <a:pt x="1991" y="880"/>
                    </a:lnTo>
                    <a:lnTo>
                      <a:pt x="1977" y="915"/>
                    </a:lnTo>
                    <a:lnTo>
                      <a:pt x="1996" y="922"/>
                    </a:lnTo>
                    <a:close/>
                    <a:moveTo>
                      <a:pt x="1965" y="993"/>
                    </a:moveTo>
                    <a:lnTo>
                      <a:pt x="1979" y="958"/>
                    </a:lnTo>
                    <a:lnTo>
                      <a:pt x="1963" y="951"/>
                    </a:lnTo>
                    <a:lnTo>
                      <a:pt x="1948" y="984"/>
                    </a:lnTo>
                    <a:lnTo>
                      <a:pt x="1965" y="993"/>
                    </a:lnTo>
                    <a:close/>
                    <a:moveTo>
                      <a:pt x="1937" y="1062"/>
                    </a:moveTo>
                    <a:lnTo>
                      <a:pt x="1951" y="1026"/>
                    </a:lnTo>
                    <a:lnTo>
                      <a:pt x="1932" y="1019"/>
                    </a:lnTo>
                    <a:lnTo>
                      <a:pt x="1918" y="1055"/>
                    </a:lnTo>
                    <a:lnTo>
                      <a:pt x="1937" y="1062"/>
                    </a:lnTo>
                    <a:close/>
                    <a:moveTo>
                      <a:pt x="1906" y="1130"/>
                    </a:moveTo>
                    <a:lnTo>
                      <a:pt x="1920" y="1097"/>
                    </a:lnTo>
                    <a:lnTo>
                      <a:pt x="1904" y="1090"/>
                    </a:lnTo>
                    <a:lnTo>
                      <a:pt x="1889" y="1123"/>
                    </a:lnTo>
                    <a:lnTo>
                      <a:pt x="1906" y="1130"/>
                    </a:lnTo>
                    <a:close/>
                    <a:moveTo>
                      <a:pt x="1878" y="1201"/>
                    </a:moveTo>
                    <a:lnTo>
                      <a:pt x="1892" y="1166"/>
                    </a:lnTo>
                    <a:lnTo>
                      <a:pt x="1875" y="1159"/>
                    </a:lnTo>
                    <a:lnTo>
                      <a:pt x="1859" y="1194"/>
                    </a:lnTo>
                    <a:lnTo>
                      <a:pt x="1878" y="1201"/>
                    </a:lnTo>
                    <a:close/>
                    <a:moveTo>
                      <a:pt x="1847" y="1270"/>
                    </a:moveTo>
                    <a:lnTo>
                      <a:pt x="1861" y="1237"/>
                    </a:lnTo>
                    <a:lnTo>
                      <a:pt x="1844" y="1230"/>
                    </a:lnTo>
                    <a:lnTo>
                      <a:pt x="1830" y="1263"/>
                    </a:lnTo>
                    <a:lnTo>
                      <a:pt x="1847" y="1270"/>
                    </a:lnTo>
                    <a:close/>
                    <a:moveTo>
                      <a:pt x="1818" y="1341"/>
                    </a:moveTo>
                    <a:lnTo>
                      <a:pt x="1833" y="1305"/>
                    </a:lnTo>
                    <a:lnTo>
                      <a:pt x="1816" y="1298"/>
                    </a:lnTo>
                    <a:lnTo>
                      <a:pt x="1800" y="1334"/>
                    </a:lnTo>
                    <a:lnTo>
                      <a:pt x="1818" y="1341"/>
                    </a:lnTo>
                    <a:close/>
                    <a:moveTo>
                      <a:pt x="1788" y="1409"/>
                    </a:moveTo>
                    <a:lnTo>
                      <a:pt x="1804" y="1376"/>
                    </a:lnTo>
                    <a:lnTo>
                      <a:pt x="1785" y="1367"/>
                    </a:lnTo>
                    <a:lnTo>
                      <a:pt x="1771" y="1402"/>
                    </a:lnTo>
                    <a:lnTo>
                      <a:pt x="1788" y="1409"/>
                    </a:lnTo>
                    <a:close/>
                    <a:moveTo>
                      <a:pt x="1759" y="1480"/>
                    </a:moveTo>
                    <a:lnTo>
                      <a:pt x="1774" y="1445"/>
                    </a:lnTo>
                    <a:lnTo>
                      <a:pt x="1757" y="1438"/>
                    </a:lnTo>
                    <a:lnTo>
                      <a:pt x="1740" y="1473"/>
                    </a:lnTo>
                    <a:lnTo>
                      <a:pt x="1759" y="1480"/>
                    </a:lnTo>
                    <a:close/>
                    <a:moveTo>
                      <a:pt x="1729" y="1549"/>
                    </a:moveTo>
                    <a:lnTo>
                      <a:pt x="1745" y="1516"/>
                    </a:lnTo>
                    <a:lnTo>
                      <a:pt x="1726" y="1506"/>
                    </a:lnTo>
                    <a:lnTo>
                      <a:pt x="1712" y="1542"/>
                    </a:lnTo>
                    <a:lnTo>
                      <a:pt x="1729" y="1549"/>
                    </a:lnTo>
                    <a:close/>
                    <a:moveTo>
                      <a:pt x="1700" y="1620"/>
                    </a:moveTo>
                    <a:lnTo>
                      <a:pt x="1714" y="1584"/>
                    </a:lnTo>
                    <a:lnTo>
                      <a:pt x="1698" y="1577"/>
                    </a:lnTo>
                    <a:lnTo>
                      <a:pt x="1684" y="1613"/>
                    </a:lnTo>
                    <a:lnTo>
                      <a:pt x="1700" y="1620"/>
                    </a:lnTo>
                    <a:close/>
                    <a:moveTo>
                      <a:pt x="1669" y="1688"/>
                    </a:moveTo>
                    <a:lnTo>
                      <a:pt x="1686" y="1655"/>
                    </a:lnTo>
                    <a:lnTo>
                      <a:pt x="1667" y="1646"/>
                    </a:lnTo>
                    <a:lnTo>
                      <a:pt x="1653" y="1681"/>
                    </a:lnTo>
                    <a:lnTo>
                      <a:pt x="1669" y="1688"/>
                    </a:lnTo>
                    <a:close/>
                    <a:moveTo>
                      <a:pt x="1641" y="1759"/>
                    </a:moveTo>
                    <a:lnTo>
                      <a:pt x="1655" y="1724"/>
                    </a:lnTo>
                    <a:lnTo>
                      <a:pt x="1639" y="1717"/>
                    </a:lnTo>
                    <a:lnTo>
                      <a:pt x="1625" y="1752"/>
                    </a:lnTo>
                    <a:lnTo>
                      <a:pt x="1641" y="1759"/>
                    </a:lnTo>
                    <a:close/>
                    <a:moveTo>
                      <a:pt x="1613" y="1828"/>
                    </a:moveTo>
                    <a:lnTo>
                      <a:pt x="1627" y="1792"/>
                    </a:lnTo>
                    <a:lnTo>
                      <a:pt x="1608" y="1785"/>
                    </a:lnTo>
                    <a:lnTo>
                      <a:pt x="1594" y="1821"/>
                    </a:lnTo>
                    <a:lnTo>
                      <a:pt x="1613" y="1828"/>
                    </a:lnTo>
                    <a:close/>
                    <a:moveTo>
                      <a:pt x="1582" y="1899"/>
                    </a:moveTo>
                    <a:lnTo>
                      <a:pt x="1596" y="1863"/>
                    </a:lnTo>
                    <a:lnTo>
                      <a:pt x="1580" y="1856"/>
                    </a:lnTo>
                    <a:lnTo>
                      <a:pt x="1565" y="1892"/>
                    </a:lnTo>
                    <a:lnTo>
                      <a:pt x="1582" y="1899"/>
                    </a:lnTo>
                    <a:close/>
                    <a:moveTo>
                      <a:pt x="1554" y="1967"/>
                    </a:moveTo>
                    <a:lnTo>
                      <a:pt x="1568" y="1932"/>
                    </a:lnTo>
                    <a:lnTo>
                      <a:pt x="1549" y="1925"/>
                    </a:lnTo>
                    <a:lnTo>
                      <a:pt x="1535" y="1960"/>
                    </a:lnTo>
                    <a:lnTo>
                      <a:pt x="1554" y="1967"/>
                    </a:lnTo>
                    <a:close/>
                    <a:moveTo>
                      <a:pt x="1495" y="1960"/>
                    </a:moveTo>
                    <a:lnTo>
                      <a:pt x="1521" y="1989"/>
                    </a:lnTo>
                    <a:lnTo>
                      <a:pt x="1532" y="1977"/>
                    </a:lnTo>
                    <a:lnTo>
                      <a:pt x="1506" y="1948"/>
                    </a:lnTo>
                    <a:lnTo>
                      <a:pt x="1495" y="1960"/>
                    </a:lnTo>
                    <a:close/>
                    <a:moveTo>
                      <a:pt x="1443" y="1906"/>
                    </a:moveTo>
                    <a:lnTo>
                      <a:pt x="1469" y="1934"/>
                    </a:lnTo>
                    <a:lnTo>
                      <a:pt x="1483" y="1920"/>
                    </a:lnTo>
                    <a:lnTo>
                      <a:pt x="1457" y="1892"/>
                    </a:lnTo>
                    <a:lnTo>
                      <a:pt x="1443" y="1906"/>
                    </a:lnTo>
                    <a:close/>
                    <a:moveTo>
                      <a:pt x="1390" y="1849"/>
                    </a:moveTo>
                    <a:lnTo>
                      <a:pt x="1417" y="1877"/>
                    </a:lnTo>
                    <a:lnTo>
                      <a:pt x="1431" y="1866"/>
                    </a:lnTo>
                    <a:lnTo>
                      <a:pt x="1405" y="1837"/>
                    </a:lnTo>
                    <a:lnTo>
                      <a:pt x="1390" y="1849"/>
                    </a:lnTo>
                    <a:close/>
                    <a:moveTo>
                      <a:pt x="1338" y="1795"/>
                    </a:moveTo>
                    <a:lnTo>
                      <a:pt x="1364" y="1823"/>
                    </a:lnTo>
                    <a:lnTo>
                      <a:pt x="1379" y="1809"/>
                    </a:lnTo>
                    <a:lnTo>
                      <a:pt x="1353" y="1781"/>
                    </a:lnTo>
                    <a:lnTo>
                      <a:pt x="1338" y="1795"/>
                    </a:lnTo>
                    <a:close/>
                    <a:moveTo>
                      <a:pt x="1286" y="1738"/>
                    </a:moveTo>
                    <a:lnTo>
                      <a:pt x="1312" y="1766"/>
                    </a:lnTo>
                    <a:lnTo>
                      <a:pt x="1327" y="1754"/>
                    </a:lnTo>
                    <a:lnTo>
                      <a:pt x="1301" y="1726"/>
                    </a:lnTo>
                    <a:lnTo>
                      <a:pt x="1286" y="1738"/>
                    </a:lnTo>
                    <a:close/>
                    <a:moveTo>
                      <a:pt x="1237" y="1684"/>
                    </a:moveTo>
                    <a:lnTo>
                      <a:pt x="1263" y="1712"/>
                    </a:lnTo>
                    <a:lnTo>
                      <a:pt x="1275" y="1698"/>
                    </a:lnTo>
                    <a:lnTo>
                      <a:pt x="1251" y="1672"/>
                    </a:lnTo>
                    <a:lnTo>
                      <a:pt x="1237" y="1684"/>
                    </a:lnTo>
                    <a:close/>
                    <a:moveTo>
                      <a:pt x="1185" y="1629"/>
                    </a:moveTo>
                    <a:lnTo>
                      <a:pt x="1211" y="1655"/>
                    </a:lnTo>
                    <a:lnTo>
                      <a:pt x="1225" y="1643"/>
                    </a:lnTo>
                    <a:lnTo>
                      <a:pt x="1199" y="1615"/>
                    </a:lnTo>
                    <a:lnTo>
                      <a:pt x="1185" y="1629"/>
                    </a:lnTo>
                    <a:close/>
                    <a:moveTo>
                      <a:pt x="1133" y="1572"/>
                    </a:moveTo>
                    <a:lnTo>
                      <a:pt x="1159" y="1601"/>
                    </a:lnTo>
                    <a:lnTo>
                      <a:pt x="1173" y="1587"/>
                    </a:lnTo>
                    <a:lnTo>
                      <a:pt x="1147" y="1561"/>
                    </a:lnTo>
                    <a:lnTo>
                      <a:pt x="1133" y="1572"/>
                    </a:lnTo>
                    <a:close/>
                    <a:moveTo>
                      <a:pt x="1081" y="1518"/>
                    </a:moveTo>
                    <a:lnTo>
                      <a:pt x="1107" y="1544"/>
                    </a:lnTo>
                    <a:lnTo>
                      <a:pt x="1121" y="1532"/>
                    </a:lnTo>
                    <a:lnTo>
                      <a:pt x="1095" y="1504"/>
                    </a:lnTo>
                    <a:lnTo>
                      <a:pt x="1081" y="1518"/>
                    </a:lnTo>
                    <a:close/>
                    <a:moveTo>
                      <a:pt x="1031" y="1461"/>
                    </a:moveTo>
                    <a:lnTo>
                      <a:pt x="1055" y="1490"/>
                    </a:lnTo>
                    <a:lnTo>
                      <a:pt x="1069" y="1478"/>
                    </a:lnTo>
                    <a:lnTo>
                      <a:pt x="1043" y="1450"/>
                    </a:lnTo>
                    <a:lnTo>
                      <a:pt x="1031" y="1461"/>
                    </a:lnTo>
                    <a:close/>
                    <a:moveTo>
                      <a:pt x="979" y="1407"/>
                    </a:moveTo>
                    <a:lnTo>
                      <a:pt x="1005" y="1435"/>
                    </a:lnTo>
                    <a:lnTo>
                      <a:pt x="1019" y="1421"/>
                    </a:lnTo>
                    <a:lnTo>
                      <a:pt x="993" y="1393"/>
                    </a:lnTo>
                    <a:lnTo>
                      <a:pt x="979" y="1407"/>
                    </a:lnTo>
                    <a:close/>
                    <a:moveTo>
                      <a:pt x="927" y="1350"/>
                    </a:moveTo>
                    <a:lnTo>
                      <a:pt x="953" y="1379"/>
                    </a:lnTo>
                    <a:lnTo>
                      <a:pt x="967" y="1367"/>
                    </a:lnTo>
                    <a:lnTo>
                      <a:pt x="941" y="1338"/>
                    </a:lnTo>
                    <a:lnTo>
                      <a:pt x="927" y="1350"/>
                    </a:lnTo>
                    <a:close/>
                    <a:moveTo>
                      <a:pt x="875" y="1296"/>
                    </a:moveTo>
                    <a:lnTo>
                      <a:pt x="901" y="1324"/>
                    </a:lnTo>
                    <a:lnTo>
                      <a:pt x="915" y="1310"/>
                    </a:lnTo>
                    <a:lnTo>
                      <a:pt x="889" y="1282"/>
                    </a:lnTo>
                    <a:lnTo>
                      <a:pt x="875" y="1296"/>
                    </a:lnTo>
                    <a:close/>
                    <a:moveTo>
                      <a:pt x="823" y="1241"/>
                    </a:moveTo>
                    <a:lnTo>
                      <a:pt x="849" y="1267"/>
                    </a:lnTo>
                    <a:lnTo>
                      <a:pt x="863" y="1256"/>
                    </a:lnTo>
                    <a:lnTo>
                      <a:pt x="837" y="1227"/>
                    </a:lnTo>
                    <a:lnTo>
                      <a:pt x="823" y="1241"/>
                    </a:lnTo>
                    <a:close/>
                    <a:moveTo>
                      <a:pt x="773" y="1185"/>
                    </a:moveTo>
                    <a:lnTo>
                      <a:pt x="799" y="1213"/>
                    </a:lnTo>
                    <a:lnTo>
                      <a:pt x="811" y="1199"/>
                    </a:lnTo>
                    <a:lnTo>
                      <a:pt x="788" y="1173"/>
                    </a:lnTo>
                    <a:lnTo>
                      <a:pt x="773" y="1185"/>
                    </a:lnTo>
                    <a:close/>
                    <a:moveTo>
                      <a:pt x="721" y="1130"/>
                    </a:moveTo>
                    <a:lnTo>
                      <a:pt x="747" y="1156"/>
                    </a:lnTo>
                    <a:lnTo>
                      <a:pt x="762" y="1145"/>
                    </a:lnTo>
                    <a:lnTo>
                      <a:pt x="736" y="1116"/>
                    </a:lnTo>
                    <a:lnTo>
                      <a:pt x="721" y="1130"/>
                    </a:lnTo>
                    <a:close/>
                    <a:moveTo>
                      <a:pt x="669" y="1074"/>
                    </a:moveTo>
                    <a:lnTo>
                      <a:pt x="695" y="1102"/>
                    </a:lnTo>
                    <a:lnTo>
                      <a:pt x="710" y="1088"/>
                    </a:lnTo>
                    <a:lnTo>
                      <a:pt x="684" y="1062"/>
                    </a:lnTo>
                    <a:lnTo>
                      <a:pt x="669" y="1074"/>
                    </a:lnTo>
                    <a:close/>
                    <a:moveTo>
                      <a:pt x="617" y="1019"/>
                    </a:moveTo>
                    <a:lnTo>
                      <a:pt x="643" y="1045"/>
                    </a:lnTo>
                    <a:lnTo>
                      <a:pt x="658" y="1033"/>
                    </a:lnTo>
                    <a:lnTo>
                      <a:pt x="632" y="1005"/>
                    </a:lnTo>
                    <a:lnTo>
                      <a:pt x="617" y="1019"/>
                    </a:lnTo>
                    <a:close/>
                    <a:moveTo>
                      <a:pt x="568" y="962"/>
                    </a:moveTo>
                    <a:lnTo>
                      <a:pt x="591" y="991"/>
                    </a:lnTo>
                    <a:lnTo>
                      <a:pt x="606" y="979"/>
                    </a:lnTo>
                    <a:lnTo>
                      <a:pt x="580" y="951"/>
                    </a:lnTo>
                    <a:lnTo>
                      <a:pt x="568" y="962"/>
                    </a:lnTo>
                    <a:close/>
                    <a:moveTo>
                      <a:pt x="516" y="908"/>
                    </a:moveTo>
                    <a:lnTo>
                      <a:pt x="542" y="936"/>
                    </a:lnTo>
                    <a:lnTo>
                      <a:pt x="553" y="922"/>
                    </a:lnTo>
                    <a:lnTo>
                      <a:pt x="530" y="894"/>
                    </a:lnTo>
                    <a:lnTo>
                      <a:pt x="516" y="908"/>
                    </a:lnTo>
                    <a:close/>
                    <a:moveTo>
                      <a:pt x="464" y="851"/>
                    </a:moveTo>
                    <a:lnTo>
                      <a:pt x="490" y="880"/>
                    </a:lnTo>
                    <a:lnTo>
                      <a:pt x="504" y="868"/>
                    </a:lnTo>
                    <a:lnTo>
                      <a:pt x="478" y="840"/>
                    </a:lnTo>
                    <a:lnTo>
                      <a:pt x="464" y="851"/>
                    </a:lnTo>
                    <a:close/>
                    <a:moveTo>
                      <a:pt x="412" y="797"/>
                    </a:moveTo>
                    <a:lnTo>
                      <a:pt x="438" y="825"/>
                    </a:lnTo>
                    <a:lnTo>
                      <a:pt x="452" y="811"/>
                    </a:lnTo>
                    <a:lnTo>
                      <a:pt x="426" y="785"/>
                    </a:lnTo>
                    <a:lnTo>
                      <a:pt x="412" y="797"/>
                    </a:lnTo>
                    <a:close/>
                    <a:moveTo>
                      <a:pt x="360" y="743"/>
                    </a:moveTo>
                    <a:lnTo>
                      <a:pt x="386" y="769"/>
                    </a:lnTo>
                    <a:lnTo>
                      <a:pt x="400" y="757"/>
                    </a:lnTo>
                    <a:lnTo>
                      <a:pt x="374" y="728"/>
                    </a:lnTo>
                    <a:lnTo>
                      <a:pt x="360" y="743"/>
                    </a:lnTo>
                    <a:close/>
                    <a:moveTo>
                      <a:pt x="310" y="686"/>
                    </a:moveTo>
                    <a:lnTo>
                      <a:pt x="334" y="714"/>
                    </a:lnTo>
                    <a:lnTo>
                      <a:pt x="348" y="700"/>
                    </a:lnTo>
                    <a:lnTo>
                      <a:pt x="322" y="674"/>
                    </a:lnTo>
                    <a:lnTo>
                      <a:pt x="310" y="686"/>
                    </a:lnTo>
                    <a:close/>
                    <a:moveTo>
                      <a:pt x="258" y="631"/>
                    </a:moveTo>
                    <a:lnTo>
                      <a:pt x="284" y="657"/>
                    </a:lnTo>
                    <a:lnTo>
                      <a:pt x="298" y="646"/>
                    </a:lnTo>
                    <a:lnTo>
                      <a:pt x="272" y="617"/>
                    </a:lnTo>
                    <a:lnTo>
                      <a:pt x="258" y="631"/>
                    </a:lnTo>
                    <a:close/>
                    <a:moveTo>
                      <a:pt x="206" y="575"/>
                    </a:moveTo>
                    <a:lnTo>
                      <a:pt x="232" y="603"/>
                    </a:lnTo>
                    <a:lnTo>
                      <a:pt x="246" y="589"/>
                    </a:lnTo>
                    <a:lnTo>
                      <a:pt x="220" y="563"/>
                    </a:lnTo>
                    <a:lnTo>
                      <a:pt x="206" y="575"/>
                    </a:lnTo>
                    <a:close/>
                    <a:moveTo>
                      <a:pt x="154" y="520"/>
                    </a:moveTo>
                    <a:lnTo>
                      <a:pt x="180" y="546"/>
                    </a:lnTo>
                    <a:lnTo>
                      <a:pt x="194" y="535"/>
                    </a:lnTo>
                    <a:lnTo>
                      <a:pt x="168" y="506"/>
                    </a:lnTo>
                    <a:lnTo>
                      <a:pt x="154" y="520"/>
                    </a:lnTo>
                    <a:close/>
                    <a:moveTo>
                      <a:pt x="102" y="464"/>
                    </a:moveTo>
                    <a:lnTo>
                      <a:pt x="128" y="492"/>
                    </a:lnTo>
                    <a:lnTo>
                      <a:pt x="142" y="480"/>
                    </a:lnTo>
                    <a:lnTo>
                      <a:pt x="116" y="452"/>
                    </a:lnTo>
                    <a:lnTo>
                      <a:pt x="102" y="464"/>
                    </a:lnTo>
                    <a:close/>
                    <a:moveTo>
                      <a:pt x="52" y="409"/>
                    </a:moveTo>
                    <a:lnTo>
                      <a:pt x="78" y="438"/>
                    </a:lnTo>
                    <a:lnTo>
                      <a:pt x="90" y="423"/>
                    </a:lnTo>
                    <a:lnTo>
                      <a:pt x="66" y="395"/>
                    </a:lnTo>
                    <a:lnTo>
                      <a:pt x="52" y="409"/>
                    </a:lnTo>
                    <a:close/>
                    <a:moveTo>
                      <a:pt x="0" y="352"/>
                    </a:moveTo>
                    <a:lnTo>
                      <a:pt x="26" y="381"/>
                    </a:lnTo>
                    <a:lnTo>
                      <a:pt x="40" y="369"/>
                    </a:lnTo>
                    <a:lnTo>
                      <a:pt x="14" y="341"/>
                    </a:lnTo>
                    <a:lnTo>
                      <a:pt x="0" y="352"/>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0" name="Freeform 22">
                <a:extLst>
                  <a:ext uri="{FF2B5EF4-FFF2-40B4-BE49-F238E27FC236}">
                    <a16:creationId xmlns:a16="http://schemas.microsoft.com/office/drawing/2014/main" id="{5618AE51-F10E-BC3C-7F1C-9BCD6ADA4B37}"/>
                  </a:ext>
                </a:extLst>
              </p:cNvPr>
              <p:cNvSpPr>
                <a:spLocks noEditPoints="1"/>
              </p:cNvSpPr>
              <p:nvPr/>
            </p:nvSpPr>
            <p:spPr bwMode="auto">
              <a:xfrm>
                <a:off x="3407407" y="828031"/>
                <a:ext cx="4292136" cy="5219244"/>
              </a:xfrm>
              <a:custGeom>
                <a:avLst/>
                <a:gdLst>
                  <a:gd name="T0" fmla="*/ 1533262 w 5162"/>
                  <a:gd name="T1" fmla="*/ 4723678 h 6277"/>
                  <a:gd name="T2" fmla="*/ 1716189 w 5162"/>
                  <a:gd name="T3" fmla="*/ 4772735 h 6277"/>
                  <a:gd name="T4" fmla="*/ 1897453 w 5162"/>
                  <a:gd name="T5" fmla="*/ 4821793 h 6277"/>
                  <a:gd name="T6" fmla="*/ 2080381 w 5162"/>
                  <a:gd name="T7" fmla="*/ 4873345 h 6277"/>
                  <a:gd name="T8" fmla="*/ 2263308 w 5162"/>
                  <a:gd name="T9" fmla="*/ 4922403 h 6277"/>
                  <a:gd name="T10" fmla="*/ 2443740 w 5162"/>
                  <a:gd name="T11" fmla="*/ 4971461 h 6277"/>
                  <a:gd name="T12" fmla="*/ 2626667 w 5162"/>
                  <a:gd name="T13" fmla="*/ 5022182 h 6277"/>
                  <a:gd name="T14" fmla="*/ 2809595 w 5162"/>
                  <a:gd name="T15" fmla="*/ 5071239 h 6277"/>
                  <a:gd name="T16" fmla="*/ 2990027 w 5162"/>
                  <a:gd name="T17" fmla="*/ 5121129 h 6277"/>
                  <a:gd name="T18" fmla="*/ 3172954 w 5162"/>
                  <a:gd name="T19" fmla="*/ 5170186 h 6277"/>
                  <a:gd name="T20" fmla="*/ 3271901 w 5162"/>
                  <a:gd name="T21" fmla="*/ 5199288 h 6277"/>
                  <a:gd name="T22" fmla="*/ 3247788 w 5162"/>
                  <a:gd name="T23" fmla="*/ 5010541 h 6277"/>
                  <a:gd name="T24" fmla="*/ 3222012 w 5162"/>
                  <a:gd name="T25" fmla="*/ 4824288 h 6277"/>
                  <a:gd name="T26" fmla="*/ 3197068 w 5162"/>
                  <a:gd name="T27" fmla="*/ 4637203 h 6277"/>
                  <a:gd name="T28" fmla="*/ 3171291 w 5162"/>
                  <a:gd name="T29" fmla="*/ 4450119 h 6277"/>
                  <a:gd name="T30" fmla="*/ 3145515 w 5162"/>
                  <a:gd name="T31" fmla="*/ 4263865 h 6277"/>
                  <a:gd name="T32" fmla="*/ 3119739 w 5162"/>
                  <a:gd name="T33" fmla="*/ 4076781 h 6277"/>
                  <a:gd name="T34" fmla="*/ 3094795 w 5162"/>
                  <a:gd name="T35" fmla="*/ 3890528 h 6277"/>
                  <a:gd name="T36" fmla="*/ 3070682 w 5162"/>
                  <a:gd name="T37" fmla="*/ 3703443 h 6277"/>
                  <a:gd name="T38" fmla="*/ 3126391 w 5162"/>
                  <a:gd name="T39" fmla="*/ 3530494 h 6277"/>
                  <a:gd name="T40" fmla="*/ 3240305 w 5162"/>
                  <a:gd name="T41" fmla="*/ 3379163 h 6277"/>
                  <a:gd name="T42" fmla="*/ 3354219 w 5162"/>
                  <a:gd name="T43" fmla="*/ 3229496 h 6277"/>
                  <a:gd name="T44" fmla="*/ 3466469 w 5162"/>
                  <a:gd name="T45" fmla="*/ 3078165 h 6277"/>
                  <a:gd name="T46" fmla="*/ 3580383 w 5162"/>
                  <a:gd name="T47" fmla="*/ 2928497 h 6277"/>
                  <a:gd name="T48" fmla="*/ 3694297 w 5162"/>
                  <a:gd name="T49" fmla="*/ 2777167 h 6277"/>
                  <a:gd name="T50" fmla="*/ 3808211 w 5162"/>
                  <a:gd name="T51" fmla="*/ 2628330 h 6277"/>
                  <a:gd name="T52" fmla="*/ 3922124 w 5162"/>
                  <a:gd name="T53" fmla="*/ 2477000 h 6277"/>
                  <a:gd name="T54" fmla="*/ 4036038 w 5162"/>
                  <a:gd name="T55" fmla="*/ 2325669 h 6277"/>
                  <a:gd name="T56" fmla="*/ 4149952 w 5162"/>
                  <a:gd name="T57" fmla="*/ 2176002 h 6277"/>
                  <a:gd name="T58" fmla="*/ 4264697 w 5162"/>
                  <a:gd name="T59" fmla="*/ 2024671 h 6277"/>
                  <a:gd name="T60" fmla="*/ 4213145 w 5162"/>
                  <a:gd name="T61" fmla="*/ 1863362 h 6277"/>
                  <a:gd name="T62" fmla="*/ 4136648 w 5162"/>
                  <a:gd name="T63" fmla="*/ 1690413 h 6277"/>
                  <a:gd name="T64" fmla="*/ 4060151 w 5162"/>
                  <a:gd name="T65" fmla="*/ 1519127 h 6277"/>
                  <a:gd name="T66" fmla="*/ 3982823 w 5162"/>
                  <a:gd name="T67" fmla="*/ 1346177 h 6277"/>
                  <a:gd name="T68" fmla="*/ 3906326 w 5162"/>
                  <a:gd name="T69" fmla="*/ 1173228 h 6277"/>
                  <a:gd name="T70" fmla="*/ 3829829 w 5162"/>
                  <a:gd name="T71" fmla="*/ 1001942 h 6277"/>
                  <a:gd name="T72" fmla="*/ 3753332 w 5162"/>
                  <a:gd name="T73" fmla="*/ 828993 h 6277"/>
                  <a:gd name="T74" fmla="*/ 3676836 w 5162"/>
                  <a:gd name="T75" fmla="*/ 656043 h 6277"/>
                  <a:gd name="T76" fmla="*/ 3599507 w 5162"/>
                  <a:gd name="T77" fmla="*/ 483094 h 6277"/>
                  <a:gd name="T78" fmla="*/ 3542966 w 5162"/>
                  <a:gd name="T79" fmla="*/ 318460 h 6277"/>
                  <a:gd name="T80" fmla="*/ 3364196 w 5162"/>
                  <a:gd name="T81" fmla="*/ 300167 h 6277"/>
                  <a:gd name="T82" fmla="*/ 3175449 w 5162"/>
                  <a:gd name="T83" fmla="*/ 281043 h 6277"/>
                  <a:gd name="T84" fmla="*/ 2988364 w 5162"/>
                  <a:gd name="T85" fmla="*/ 261087 h 6277"/>
                  <a:gd name="T86" fmla="*/ 2799617 w 5162"/>
                  <a:gd name="T87" fmla="*/ 243626 h 6277"/>
                  <a:gd name="T88" fmla="*/ 2612532 w 5162"/>
                  <a:gd name="T89" fmla="*/ 223670 h 6277"/>
                  <a:gd name="T90" fmla="*/ 2423785 w 5162"/>
                  <a:gd name="T91" fmla="*/ 206209 h 6277"/>
                  <a:gd name="T92" fmla="*/ 2237532 w 5162"/>
                  <a:gd name="T93" fmla="*/ 186253 h 6277"/>
                  <a:gd name="T94" fmla="*/ 2048784 w 5162"/>
                  <a:gd name="T95" fmla="*/ 167129 h 6277"/>
                  <a:gd name="T96" fmla="*/ 1861699 w 5162"/>
                  <a:gd name="T97" fmla="*/ 148836 h 6277"/>
                  <a:gd name="T98" fmla="*/ 1672952 w 5162"/>
                  <a:gd name="T99" fmla="*/ 129712 h 6277"/>
                  <a:gd name="T100" fmla="*/ 1484204 w 5162"/>
                  <a:gd name="T101" fmla="*/ 111419 h 6277"/>
                  <a:gd name="T102" fmla="*/ 1297951 w 5162"/>
                  <a:gd name="T103" fmla="*/ 92295 h 6277"/>
                  <a:gd name="T104" fmla="*/ 1109204 w 5162"/>
                  <a:gd name="T105" fmla="*/ 72339 h 6277"/>
                  <a:gd name="T106" fmla="*/ 922119 w 5162"/>
                  <a:gd name="T107" fmla="*/ 54878 h 6277"/>
                  <a:gd name="T108" fmla="*/ 733372 w 5162"/>
                  <a:gd name="T109" fmla="*/ 34922 h 6277"/>
                  <a:gd name="T110" fmla="*/ 546287 w 5162"/>
                  <a:gd name="T111" fmla="*/ 15798 h 6277"/>
                  <a:gd name="T112" fmla="*/ 361697 w 5162"/>
                  <a:gd name="T113" fmla="*/ 21619 h 6277"/>
                  <a:gd name="T114" fmla="*/ 302661 w 5162"/>
                  <a:gd name="T115" fmla="*/ 200388 h 6277"/>
                  <a:gd name="T116" fmla="*/ 243626 w 5162"/>
                  <a:gd name="T117" fmla="*/ 380821 h 6277"/>
                  <a:gd name="T118" fmla="*/ 184590 w 5162"/>
                  <a:gd name="T119" fmla="*/ 560422 h 6277"/>
                  <a:gd name="T120" fmla="*/ 128049 w 5162"/>
                  <a:gd name="T121" fmla="*/ 739192 h 6277"/>
                  <a:gd name="T122" fmla="*/ 69013 w 5162"/>
                  <a:gd name="T123" fmla="*/ 917962 h 6277"/>
                  <a:gd name="T124" fmla="*/ 9978 w 5162"/>
                  <a:gd name="T125" fmla="*/ 1096731 h 62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162" h="6277">
                    <a:moveTo>
                      <a:pt x="1698" y="5641"/>
                    </a:moveTo>
                    <a:lnTo>
                      <a:pt x="1662" y="5631"/>
                    </a:lnTo>
                    <a:lnTo>
                      <a:pt x="1658" y="5650"/>
                    </a:lnTo>
                    <a:lnTo>
                      <a:pt x="1693" y="5660"/>
                    </a:lnTo>
                    <a:lnTo>
                      <a:pt x="1698" y="5641"/>
                    </a:lnTo>
                    <a:close/>
                    <a:moveTo>
                      <a:pt x="1771" y="5662"/>
                    </a:moveTo>
                    <a:lnTo>
                      <a:pt x="1736" y="5650"/>
                    </a:lnTo>
                    <a:lnTo>
                      <a:pt x="1731" y="5669"/>
                    </a:lnTo>
                    <a:lnTo>
                      <a:pt x="1766" y="5679"/>
                    </a:lnTo>
                    <a:lnTo>
                      <a:pt x="1771" y="5662"/>
                    </a:lnTo>
                    <a:close/>
                    <a:moveTo>
                      <a:pt x="1844" y="5681"/>
                    </a:moveTo>
                    <a:lnTo>
                      <a:pt x="1809" y="5672"/>
                    </a:lnTo>
                    <a:lnTo>
                      <a:pt x="1804" y="5688"/>
                    </a:lnTo>
                    <a:lnTo>
                      <a:pt x="1840" y="5700"/>
                    </a:lnTo>
                    <a:lnTo>
                      <a:pt x="1844" y="5681"/>
                    </a:lnTo>
                    <a:close/>
                    <a:moveTo>
                      <a:pt x="1918" y="5700"/>
                    </a:moveTo>
                    <a:lnTo>
                      <a:pt x="1882" y="5690"/>
                    </a:lnTo>
                    <a:lnTo>
                      <a:pt x="1878" y="5709"/>
                    </a:lnTo>
                    <a:lnTo>
                      <a:pt x="1913" y="5719"/>
                    </a:lnTo>
                    <a:lnTo>
                      <a:pt x="1918" y="5700"/>
                    </a:lnTo>
                    <a:close/>
                    <a:moveTo>
                      <a:pt x="1991" y="5721"/>
                    </a:moveTo>
                    <a:lnTo>
                      <a:pt x="1956" y="5712"/>
                    </a:lnTo>
                    <a:lnTo>
                      <a:pt x="1948" y="5728"/>
                    </a:lnTo>
                    <a:lnTo>
                      <a:pt x="1986" y="5740"/>
                    </a:lnTo>
                    <a:lnTo>
                      <a:pt x="1991" y="5721"/>
                    </a:lnTo>
                    <a:close/>
                    <a:moveTo>
                      <a:pt x="2064" y="5740"/>
                    </a:moveTo>
                    <a:lnTo>
                      <a:pt x="2026" y="5731"/>
                    </a:lnTo>
                    <a:lnTo>
                      <a:pt x="2022" y="5750"/>
                    </a:lnTo>
                    <a:lnTo>
                      <a:pt x="2060" y="5759"/>
                    </a:lnTo>
                    <a:lnTo>
                      <a:pt x="2064" y="5740"/>
                    </a:lnTo>
                    <a:close/>
                    <a:moveTo>
                      <a:pt x="2138" y="5761"/>
                    </a:moveTo>
                    <a:lnTo>
                      <a:pt x="2100" y="5750"/>
                    </a:lnTo>
                    <a:lnTo>
                      <a:pt x="2095" y="5768"/>
                    </a:lnTo>
                    <a:lnTo>
                      <a:pt x="2133" y="5778"/>
                    </a:lnTo>
                    <a:lnTo>
                      <a:pt x="2138" y="5761"/>
                    </a:lnTo>
                    <a:close/>
                    <a:moveTo>
                      <a:pt x="2211" y="5780"/>
                    </a:moveTo>
                    <a:lnTo>
                      <a:pt x="2173" y="5771"/>
                    </a:lnTo>
                    <a:lnTo>
                      <a:pt x="2168" y="5790"/>
                    </a:lnTo>
                    <a:lnTo>
                      <a:pt x="2204" y="5799"/>
                    </a:lnTo>
                    <a:lnTo>
                      <a:pt x="2211" y="5780"/>
                    </a:lnTo>
                    <a:close/>
                    <a:moveTo>
                      <a:pt x="2282" y="5799"/>
                    </a:moveTo>
                    <a:lnTo>
                      <a:pt x="2246" y="5790"/>
                    </a:lnTo>
                    <a:lnTo>
                      <a:pt x="2242" y="5809"/>
                    </a:lnTo>
                    <a:lnTo>
                      <a:pt x="2277" y="5818"/>
                    </a:lnTo>
                    <a:lnTo>
                      <a:pt x="2282" y="5799"/>
                    </a:lnTo>
                    <a:close/>
                    <a:moveTo>
                      <a:pt x="2355" y="5820"/>
                    </a:moveTo>
                    <a:lnTo>
                      <a:pt x="2320" y="5811"/>
                    </a:lnTo>
                    <a:lnTo>
                      <a:pt x="2315" y="5828"/>
                    </a:lnTo>
                    <a:lnTo>
                      <a:pt x="2350" y="5839"/>
                    </a:lnTo>
                    <a:lnTo>
                      <a:pt x="2355" y="5820"/>
                    </a:lnTo>
                    <a:close/>
                    <a:moveTo>
                      <a:pt x="2428" y="5839"/>
                    </a:moveTo>
                    <a:lnTo>
                      <a:pt x="2393" y="5830"/>
                    </a:lnTo>
                    <a:lnTo>
                      <a:pt x="2388" y="5849"/>
                    </a:lnTo>
                    <a:lnTo>
                      <a:pt x="2424" y="5858"/>
                    </a:lnTo>
                    <a:lnTo>
                      <a:pt x="2428" y="5839"/>
                    </a:lnTo>
                    <a:close/>
                    <a:moveTo>
                      <a:pt x="2502" y="5861"/>
                    </a:moveTo>
                    <a:lnTo>
                      <a:pt x="2466" y="5851"/>
                    </a:lnTo>
                    <a:lnTo>
                      <a:pt x="2462" y="5868"/>
                    </a:lnTo>
                    <a:lnTo>
                      <a:pt x="2497" y="5877"/>
                    </a:lnTo>
                    <a:lnTo>
                      <a:pt x="2502" y="5861"/>
                    </a:lnTo>
                    <a:close/>
                    <a:moveTo>
                      <a:pt x="2575" y="5880"/>
                    </a:moveTo>
                    <a:lnTo>
                      <a:pt x="2537" y="5870"/>
                    </a:lnTo>
                    <a:lnTo>
                      <a:pt x="2532" y="5889"/>
                    </a:lnTo>
                    <a:lnTo>
                      <a:pt x="2570" y="5899"/>
                    </a:lnTo>
                    <a:lnTo>
                      <a:pt x="2575" y="5880"/>
                    </a:lnTo>
                    <a:close/>
                    <a:moveTo>
                      <a:pt x="2648" y="5901"/>
                    </a:moveTo>
                    <a:lnTo>
                      <a:pt x="2610" y="5889"/>
                    </a:lnTo>
                    <a:lnTo>
                      <a:pt x="2606" y="5908"/>
                    </a:lnTo>
                    <a:lnTo>
                      <a:pt x="2644" y="5917"/>
                    </a:lnTo>
                    <a:lnTo>
                      <a:pt x="2648" y="5901"/>
                    </a:lnTo>
                    <a:close/>
                    <a:moveTo>
                      <a:pt x="2722" y="5920"/>
                    </a:moveTo>
                    <a:lnTo>
                      <a:pt x="2684" y="5910"/>
                    </a:lnTo>
                    <a:lnTo>
                      <a:pt x="2679" y="5929"/>
                    </a:lnTo>
                    <a:lnTo>
                      <a:pt x="2717" y="5939"/>
                    </a:lnTo>
                    <a:lnTo>
                      <a:pt x="2722" y="5920"/>
                    </a:lnTo>
                    <a:close/>
                    <a:moveTo>
                      <a:pt x="2795" y="5939"/>
                    </a:moveTo>
                    <a:lnTo>
                      <a:pt x="2757" y="5929"/>
                    </a:lnTo>
                    <a:lnTo>
                      <a:pt x="2752" y="5948"/>
                    </a:lnTo>
                    <a:lnTo>
                      <a:pt x="2788" y="5958"/>
                    </a:lnTo>
                    <a:lnTo>
                      <a:pt x="2795" y="5939"/>
                    </a:lnTo>
                    <a:close/>
                    <a:moveTo>
                      <a:pt x="2866" y="5960"/>
                    </a:moveTo>
                    <a:lnTo>
                      <a:pt x="2830" y="5951"/>
                    </a:lnTo>
                    <a:lnTo>
                      <a:pt x="2826" y="5967"/>
                    </a:lnTo>
                    <a:lnTo>
                      <a:pt x="2861" y="5979"/>
                    </a:lnTo>
                    <a:lnTo>
                      <a:pt x="2866" y="5960"/>
                    </a:lnTo>
                    <a:close/>
                    <a:moveTo>
                      <a:pt x="2939" y="5979"/>
                    </a:moveTo>
                    <a:lnTo>
                      <a:pt x="2904" y="5969"/>
                    </a:lnTo>
                    <a:lnTo>
                      <a:pt x="2899" y="5988"/>
                    </a:lnTo>
                    <a:lnTo>
                      <a:pt x="2934" y="5998"/>
                    </a:lnTo>
                    <a:lnTo>
                      <a:pt x="2939" y="5979"/>
                    </a:lnTo>
                    <a:close/>
                    <a:moveTo>
                      <a:pt x="3012" y="6000"/>
                    </a:moveTo>
                    <a:lnTo>
                      <a:pt x="2977" y="5988"/>
                    </a:lnTo>
                    <a:lnTo>
                      <a:pt x="2972" y="6007"/>
                    </a:lnTo>
                    <a:lnTo>
                      <a:pt x="3008" y="6017"/>
                    </a:lnTo>
                    <a:lnTo>
                      <a:pt x="3012" y="6000"/>
                    </a:lnTo>
                    <a:close/>
                    <a:moveTo>
                      <a:pt x="3086" y="6019"/>
                    </a:moveTo>
                    <a:lnTo>
                      <a:pt x="3050" y="6010"/>
                    </a:lnTo>
                    <a:lnTo>
                      <a:pt x="3043" y="6029"/>
                    </a:lnTo>
                    <a:lnTo>
                      <a:pt x="3081" y="6038"/>
                    </a:lnTo>
                    <a:lnTo>
                      <a:pt x="3086" y="6019"/>
                    </a:lnTo>
                    <a:close/>
                    <a:moveTo>
                      <a:pt x="3159" y="6040"/>
                    </a:moveTo>
                    <a:lnTo>
                      <a:pt x="3121" y="6029"/>
                    </a:lnTo>
                    <a:lnTo>
                      <a:pt x="3116" y="6047"/>
                    </a:lnTo>
                    <a:lnTo>
                      <a:pt x="3154" y="6057"/>
                    </a:lnTo>
                    <a:lnTo>
                      <a:pt x="3159" y="6040"/>
                    </a:lnTo>
                    <a:close/>
                    <a:moveTo>
                      <a:pt x="3232" y="6059"/>
                    </a:moveTo>
                    <a:lnTo>
                      <a:pt x="3194" y="6050"/>
                    </a:lnTo>
                    <a:lnTo>
                      <a:pt x="3190" y="6066"/>
                    </a:lnTo>
                    <a:lnTo>
                      <a:pt x="3228" y="6078"/>
                    </a:lnTo>
                    <a:lnTo>
                      <a:pt x="3232" y="6059"/>
                    </a:lnTo>
                    <a:close/>
                    <a:moveTo>
                      <a:pt x="3306" y="6078"/>
                    </a:moveTo>
                    <a:lnTo>
                      <a:pt x="3268" y="6069"/>
                    </a:lnTo>
                    <a:lnTo>
                      <a:pt x="3263" y="6088"/>
                    </a:lnTo>
                    <a:lnTo>
                      <a:pt x="3301" y="6097"/>
                    </a:lnTo>
                    <a:lnTo>
                      <a:pt x="3306" y="6078"/>
                    </a:lnTo>
                    <a:close/>
                    <a:moveTo>
                      <a:pt x="3379" y="6099"/>
                    </a:moveTo>
                    <a:lnTo>
                      <a:pt x="3341" y="6090"/>
                    </a:lnTo>
                    <a:lnTo>
                      <a:pt x="3336" y="6107"/>
                    </a:lnTo>
                    <a:lnTo>
                      <a:pt x="3372" y="6116"/>
                    </a:lnTo>
                    <a:lnTo>
                      <a:pt x="3379" y="6099"/>
                    </a:lnTo>
                    <a:close/>
                    <a:moveTo>
                      <a:pt x="3450" y="6118"/>
                    </a:moveTo>
                    <a:lnTo>
                      <a:pt x="3414" y="6109"/>
                    </a:lnTo>
                    <a:lnTo>
                      <a:pt x="3410" y="6128"/>
                    </a:lnTo>
                    <a:lnTo>
                      <a:pt x="3445" y="6137"/>
                    </a:lnTo>
                    <a:lnTo>
                      <a:pt x="3450" y="6118"/>
                    </a:lnTo>
                    <a:close/>
                    <a:moveTo>
                      <a:pt x="3523" y="6140"/>
                    </a:moveTo>
                    <a:lnTo>
                      <a:pt x="3488" y="6128"/>
                    </a:lnTo>
                    <a:lnTo>
                      <a:pt x="3483" y="6147"/>
                    </a:lnTo>
                    <a:lnTo>
                      <a:pt x="3518" y="6156"/>
                    </a:lnTo>
                    <a:lnTo>
                      <a:pt x="3523" y="6140"/>
                    </a:lnTo>
                    <a:close/>
                    <a:moveTo>
                      <a:pt x="3596" y="6159"/>
                    </a:moveTo>
                    <a:lnTo>
                      <a:pt x="3561" y="6149"/>
                    </a:lnTo>
                    <a:lnTo>
                      <a:pt x="3556" y="6168"/>
                    </a:lnTo>
                    <a:lnTo>
                      <a:pt x="3592" y="6177"/>
                    </a:lnTo>
                    <a:lnTo>
                      <a:pt x="3596" y="6159"/>
                    </a:lnTo>
                    <a:close/>
                    <a:moveTo>
                      <a:pt x="3670" y="6177"/>
                    </a:moveTo>
                    <a:lnTo>
                      <a:pt x="3634" y="6168"/>
                    </a:lnTo>
                    <a:lnTo>
                      <a:pt x="3627" y="6187"/>
                    </a:lnTo>
                    <a:lnTo>
                      <a:pt x="3665" y="6196"/>
                    </a:lnTo>
                    <a:lnTo>
                      <a:pt x="3670" y="6177"/>
                    </a:lnTo>
                    <a:close/>
                    <a:moveTo>
                      <a:pt x="3743" y="6199"/>
                    </a:moveTo>
                    <a:lnTo>
                      <a:pt x="3705" y="6189"/>
                    </a:lnTo>
                    <a:lnTo>
                      <a:pt x="3700" y="6206"/>
                    </a:lnTo>
                    <a:lnTo>
                      <a:pt x="3738" y="6218"/>
                    </a:lnTo>
                    <a:lnTo>
                      <a:pt x="3743" y="6199"/>
                    </a:lnTo>
                    <a:close/>
                    <a:moveTo>
                      <a:pt x="3816" y="6218"/>
                    </a:moveTo>
                    <a:lnTo>
                      <a:pt x="3778" y="6208"/>
                    </a:lnTo>
                    <a:lnTo>
                      <a:pt x="3774" y="6227"/>
                    </a:lnTo>
                    <a:lnTo>
                      <a:pt x="3812" y="6237"/>
                    </a:lnTo>
                    <a:lnTo>
                      <a:pt x="3816" y="6218"/>
                    </a:lnTo>
                    <a:close/>
                    <a:moveTo>
                      <a:pt x="3890" y="6239"/>
                    </a:moveTo>
                    <a:lnTo>
                      <a:pt x="3852" y="6227"/>
                    </a:lnTo>
                    <a:lnTo>
                      <a:pt x="3847" y="6246"/>
                    </a:lnTo>
                    <a:lnTo>
                      <a:pt x="3885" y="6256"/>
                    </a:lnTo>
                    <a:lnTo>
                      <a:pt x="3890" y="6239"/>
                    </a:lnTo>
                    <a:close/>
                    <a:moveTo>
                      <a:pt x="3935" y="6253"/>
                    </a:moveTo>
                    <a:lnTo>
                      <a:pt x="3937" y="6265"/>
                    </a:lnTo>
                    <a:lnTo>
                      <a:pt x="3946" y="6265"/>
                    </a:lnTo>
                    <a:lnTo>
                      <a:pt x="3949" y="6256"/>
                    </a:lnTo>
                    <a:lnTo>
                      <a:pt x="3925" y="6248"/>
                    </a:lnTo>
                    <a:lnTo>
                      <a:pt x="3920" y="6267"/>
                    </a:lnTo>
                    <a:lnTo>
                      <a:pt x="3958" y="6277"/>
                    </a:lnTo>
                    <a:lnTo>
                      <a:pt x="3953" y="6251"/>
                    </a:lnTo>
                    <a:lnTo>
                      <a:pt x="3935" y="6253"/>
                    </a:lnTo>
                    <a:close/>
                    <a:moveTo>
                      <a:pt x="3925" y="6177"/>
                    </a:moveTo>
                    <a:lnTo>
                      <a:pt x="3930" y="6215"/>
                    </a:lnTo>
                    <a:lnTo>
                      <a:pt x="3949" y="6213"/>
                    </a:lnTo>
                    <a:lnTo>
                      <a:pt x="3944" y="6175"/>
                    </a:lnTo>
                    <a:lnTo>
                      <a:pt x="3925" y="6177"/>
                    </a:lnTo>
                    <a:close/>
                    <a:moveTo>
                      <a:pt x="3916" y="6102"/>
                    </a:moveTo>
                    <a:lnTo>
                      <a:pt x="3920" y="6140"/>
                    </a:lnTo>
                    <a:lnTo>
                      <a:pt x="3939" y="6137"/>
                    </a:lnTo>
                    <a:lnTo>
                      <a:pt x="3935" y="6099"/>
                    </a:lnTo>
                    <a:lnTo>
                      <a:pt x="3916" y="6102"/>
                    </a:lnTo>
                    <a:close/>
                    <a:moveTo>
                      <a:pt x="3906" y="6026"/>
                    </a:moveTo>
                    <a:lnTo>
                      <a:pt x="3911" y="6064"/>
                    </a:lnTo>
                    <a:lnTo>
                      <a:pt x="3930" y="6062"/>
                    </a:lnTo>
                    <a:lnTo>
                      <a:pt x="3923" y="6024"/>
                    </a:lnTo>
                    <a:lnTo>
                      <a:pt x="3906" y="6026"/>
                    </a:lnTo>
                    <a:close/>
                    <a:moveTo>
                      <a:pt x="3894" y="5953"/>
                    </a:moveTo>
                    <a:lnTo>
                      <a:pt x="3899" y="5991"/>
                    </a:lnTo>
                    <a:lnTo>
                      <a:pt x="3918" y="5988"/>
                    </a:lnTo>
                    <a:lnTo>
                      <a:pt x="3913" y="5951"/>
                    </a:lnTo>
                    <a:lnTo>
                      <a:pt x="3894" y="5953"/>
                    </a:lnTo>
                    <a:close/>
                    <a:moveTo>
                      <a:pt x="3885" y="5877"/>
                    </a:moveTo>
                    <a:lnTo>
                      <a:pt x="3890" y="5915"/>
                    </a:lnTo>
                    <a:lnTo>
                      <a:pt x="3909" y="5913"/>
                    </a:lnTo>
                    <a:lnTo>
                      <a:pt x="3904" y="5875"/>
                    </a:lnTo>
                    <a:lnTo>
                      <a:pt x="3885" y="5877"/>
                    </a:lnTo>
                    <a:close/>
                    <a:moveTo>
                      <a:pt x="3875" y="5802"/>
                    </a:moveTo>
                    <a:lnTo>
                      <a:pt x="3880" y="5839"/>
                    </a:lnTo>
                    <a:lnTo>
                      <a:pt x="3899" y="5837"/>
                    </a:lnTo>
                    <a:lnTo>
                      <a:pt x="3894" y="5799"/>
                    </a:lnTo>
                    <a:lnTo>
                      <a:pt x="3875" y="5802"/>
                    </a:lnTo>
                    <a:close/>
                    <a:moveTo>
                      <a:pt x="3864" y="5728"/>
                    </a:moveTo>
                    <a:lnTo>
                      <a:pt x="3871" y="5764"/>
                    </a:lnTo>
                    <a:lnTo>
                      <a:pt x="3887" y="5761"/>
                    </a:lnTo>
                    <a:lnTo>
                      <a:pt x="3883" y="5726"/>
                    </a:lnTo>
                    <a:lnTo>
                      <a:pt x="3864" y="5728"/>
                    </a:lnTo>
                    <a:close/>
                    <a:moveTo>
                      <a:pt x="3854" y="5653"/>
                    </a:moveTo>
                    <a:lnTo>
                      <a:pt x="3859" y="5690"/>
                    </a:lnTo>
                    <a:lnTo>
                      <a:pt x="3878" y="5688"/>
                    </a:lnTo>
                    <a:lnTo>
                      <a:pt x="3873" y="5650"/>
                    </a:lnTo>
                    <a:lnTo>
                      <a:pt x="3854" y="5653"/>
                    </a:lnTo>
                    <a:close/>
                    <a:moveTo>
                      <a:pt x="3845" y="5577"/>
                    </a:moveTo>
                    <a:lnTo>
                      <a:pt x="3849" y="5615"/>
                    </a:lnTo>
                    <a:lnTo>
                      <a:pt x="3868" y="5612"/>
                    </a:lnTo>
                    <a:lnTo>
                      <a:pt x="3864" y="5575"/>
                    </a:lnTo>
                    <a:lnTo>
                      <a:pt x="3845" y="5577"/>
                    </a:lnTo>
                    <a:close/>
                    <a:moveTo>
                      <a:pt x="3835" y="5501"/>
                    </a:moveTo>
                    <a:lnTo>
                      <a:pt x="3840" y="5539"/>
                    </a:lnTo>
                    <a:lnTo>
                      <a:pt x="3859" y="5537"/>
                    </a:lnTo>
                    <a:lnTo>
                      <a:pt x="3852" y="5499"/>
                    </a:lnTo>
                    <a:lnTo>
                      <a:pt x="3835" y="5501"/>
                    </a:lnTo>
                    <a:close/>
                    <a:moveTo>
                      <a:pt x="3823" y="5428"/>
                    </a:moveTo>
                    <a:lnTo>
                      <a:pt x="3828" y="5466"/>
                    </a:lnTo>
                    <a:lnTo>
                      <a:pt x="3847" y="5463"/>
                    </a:lnTo>
                    <a:lnTo>
                      <a:pt x="3842" y="5426"/>
                    </a:lnTo>
                    <a:lnTo>
                      <a:pt x="3823" y="5428"/>
                    </a:lnTo>
                    <a:close/>
                    <a:moveTo>
                      <a:pt x="3814" y="5352"/>
                    </a:moveTo>
                    <a:lnTo>
                      <a:pt x="3819" y="5390"/>
                    </a:lnTo>
                    <a:lnTo>
                      <a:pt x="3838" y="5388"/>
                    </a:lnTo>
                    <a:lnTo>
                      <a:pt x="3833" y="5350"/>
                    </a:lnTo>
                    <a:lnTo>
                      <a:pt x="3814" y="5352"/>
                    </a:lnTo>
                    <a:close/>
                    <a:moveTo>
                      <a:pt x="3804" y="5277"/>
                    </a:moveTo>
                    <a:lnTo>
                      <a:pt x="3809" y="5315"/>
                    </a:lnTo>
                    <a:lnTo>
                      <a:pt x="3828" y="5312"/>
                    </a:lnTo>
                    <a:lnTo>
                      <a:pt x="3823" y="5274"/>
                    </a:lnTo>
                    <a:lnTo>
                      <a:pt x="3804" y="5277"/>
                    </a:lnTo>
                    <a:close/>
                    <a:moveTo>
                      <a:pt x="3793" y="5203"/>
                    </a:moveTo>
                    <a:lnTo>
                      <a:pt x="3800" y="5239"/>
                    </a:lnTo>
                    <a:lnTo>
                      <a:pt x="3816" y="5237"/>
                    </a:lnTo>
                    <a:lnTo>
                      <a:pt x="3812" y="5201"/>
                    </a:lnTo>
                    <a:lnTo>
                      <a:pt x="3793" y="5203"/>
                    </a:lnTo>
                    <a:close/>
                    <a:moveTo>
                      <a:pt x="3783" y="5128"/>
                    </a:moveTo>
                    <a:lnTo>
                      <a:pt x="3788" y="5166"/>
                    </a:lnTo>
                    <a:lnTo>
                      <a:pt x="3807" y="5163"/>
                    </a:lnTo>
                    <a:lnTo>
                      <a:pt x="3802" y="5125"/>
                    </a:lnTo>
                    <a:lnTo>
                      <a:pt x="3783" y="5128"/>
                    </a:lnTo>
                    <a:close/>
                    <a:moveTo>
                      <a:pt x="3774" y="5052"/>
                    </a:moveTo>
                    <a:lnTo>
                      <a:pt x="3778" y="5090"/>
                    </a:lnTo>
                    <a:lnTo>
                      <a:pt x="3797" y="5088"/>
                    </a:lnTo>
                    <a:lnTo>
                      <a:pt x="3793" y="5050"/>
                    </a:lnTo>
                    <a:lnTo>
                      <a:pt x="3774" y="5052"/>
                    </a:lnTo>
                    <a:close/>
                    <a:moveTo>
                      <a:pt x="3764" y="4976"/>
                    </a:moveTo>
                    <a:lnTo>
                      <a:pt x="3769" y="5014"/>
                    </a:lnTo>
                    <a:lnTo>
                      <a:pt x="3788" y="5012"/>
                    </a:lnTo>
                    <a:lnTo>
                      <a:pt x="3781" y="4974"/>
                    </a:lnTo>
                    <a:lnTo>
                      <a:pt x="3764" y="4976"/>
                    </a:lnTo>
                    <a:close/>
                    <a:moveTo>
                      <a:pt x="3752" y="4903"/>
                    </a:moveTo>
                    <a:lnTo>
                      <a:pt x="3757" y="4941"/>
                    </a:lnTo>
                    <a:lnTo>
                      <a:pt x="3776" y="4939"/>
                    </a:lnTo>
                    <a:lnTo>
                      <a:pt x="3771" y="4901"/>
                    </a:lnTo>
                    <a:lnTo>
                      <a:pt x="3752" y="4903"/>
                    </a:lnTo>
                    <a:close/>
                    <a:moveTo>
                      <a:pt x="3743" y="4828"/>
                    </a:moveTo>
                    <a:lnTo>
                      <a:pt x="3748" y="4865"/>
                    </a:lnTo>
                    <a:lnTo>
                      <a:pt x="3767" y="4863"/>
                    </a:lnTo>
                    <a:lnTo>
                      <a:pt x="3762" y="4825"/>
                    </a:lnTo>
                    <a:lnTo>
                      <a:pt x="3743" y="4828"/>
                    </a:lnTo>
                    <a:close/>
                    <a:moveTo>
                      <a:pt x="3734" y="4752"/>
                    </a:moveTo>
                    <a:lnTo>
                      <a:pt x="3738" y="4790"/>
                    </a:lnTo>
                    <a:lnTo>
                      <a:pt x="3757" y="4787"/>
                    </a:lnTo>
                    <a:lnTo>
                      <a:pt x="3752" y="4749"/>
                    </a:lnTo>
                    <a:lnTo>
                      <a:pt x="3734" y="4752"/>
                    </a:lnTo>
                    <a:close/>
                    <a:moveTo>
                      <a:pt x="3722" y="4679"/>
                    </a:moveTo>
                    <a:lnTo>
                      <a:pt x="3729" y="4716"/>
                    </a:lnTo>
                    <a:lnTo>
                      <a:pt x="3748" y="4712"/>
                    </a:lnTo>
                    <a:lnTo>
                      <a:pt x="3741" y="4676"/>
                    </a:lnTo>
                    <a:lnTo>
                      <a:pt x="3722" y="4679"/>
                    </a:lnTo>
                    <a:close/>
                    <a:moveTo>
                      <a:pt x="3712" y="4603"/>
                    </a:moveTo>
                    <a:lnTo>
                      <a:pt x="3717" y="4641"/>
                    </a:lnTo>
                    <a:lnTo>
                      <a:pt x="3736" y="4638"/>
                    </a:lnTo>
                    <a:lnTo>
                      <a:pt x="3731" y="4601"/>
                    </a:lnTo>
                    <a:lnTo>
                      <a:pt x="3712" y="4603"/>
                    </a:lnTo>
                    <a:close/>
                    <a:moveTo>
                      <a:pt x="3703" y="4527"/>
                    </a:moveTo>
                    <a:lnTo>
                      <a:pt x="3708" y="4565"/>
                    </a:lnTo>
                    <a:lnTo>
                      <a:pt x="3726" y="4563"/>
                    </a:lnTo>
                    <a:lnTo>
                      <a:pt x="3722" y="4525"/>
                    </a:lnTo>
                    <a:lnTo>
                      <a:pt x="3703" y="4527"/>
                    </a:lnTo>
                    <a:close/>
                    <a:moveTo>
                      <a:pt x="3693" y="4454"/>
                    </a:moveTo>
                    <a:lnTo>
                      <a:pt x="3698" y="4489"/>
                    </a:lnTo>
                    <a:lnTo>
                      <a:pt x="3717" y="4487"/>
                    </a:lnTo>
                    <a:lnTo>
                      <a:pt x="3712" y="4449"/>
                    </a:lnTo>
                    <a:lnTo>
                      <a:pt x="3693" y="4454"/>
                    </a:lnTo>
                    <a:close/>
                    <a:moveTo>
                      <a:pt x="3682" y="4378"/>
                    </a:moveTo>
                    <a:lnTo>
                      <a:pt x="3686" y="4416"/>
                    </a:lnTo>
                    <a:lnTo>
                      <a:pt x="3705" y="4414"/>
                    </a:lnTo>
                    <a:lnTo>
                      <a:pt x="3700" y="4376"/>
                    </a:lnTo>
                    <a:lnTo>
                      <a:pt x="3682" y="4378"/>
                    </a:lnTo>
                    <a:close/>
                    <a:moveTo>
                      <a:pt x="3712" y="4307"/>
                    </a:moveTo>
                    <a:lnTo>
                      <a:pt x="3691" y="4336"/>
                    </a:lnTo>
                    <a:lnTo>
                      <a:pt x="3705" y="4348"/>
                    </a:lnTo>
                    <a:lnTo>
                      <a:pt x="3729" y="4317"/>
                    </a:lnTo>
                    <a:lnTo>
                      <a:pt x="3712" y="4307"/>
                    </a:lnTo>
                    <a:close/>
                    <a:moveTo>
                      <a:pt x="3760" y="4246"/>
                    </a:moveTo>
                    <a:lnTo>
                      <a:pt x="3736" y="4277"/>
                    </a:lnTo>
                    <a:lnTo>
                      <a:pt x="3752" y="4288"/>
                    </a:lnTo>
                    <a:lnTo>
                      <a:pt x="3774" y="4258"/>
                    </a:lnTo>
                    <a:lnTo>
                      <a:pt x="3760" y="4246"/>
                    </a:lnTo>
                    <a:close/>
                    <a:moveTo>
                      <a:pt x="3804" y="4184"/>
                    </a:moveTo>
                    <a:lnTo>
                      <a:pt x="3781" y="4215"/>
                    </a:lnTo>
                    <a:lnTo>
                      <a:pt x="3797" y="4227"/>
                    </a:lnTo>
                    <a:lnTo>
                      <a:pt x="3819" y="4196"/>
                    </a:lnTo>
                    <a:lnTo>
                      <a:pt x="3804" y="4184"/>
                    </a:lnTo>
                    <a:close/>
                    <a:moveTo>
                      <a:pt x="3849" y="4125"/>
                    </a:moveTo>
                    <a:lnTo>
                      <a:pt x="3828" y="4156"/>
                    </a:lnTo>
                    <a:lnTo>
                      <a:pt x="3842" y="4168"/>
                    </a:lnTo>
                    <a:lnTo>
                      <a:pt x="3866" y="4137"/>
                    </a:lnTo>
                    <a:lnTo>
                      <a:pt x="3849" y="4125"/>
                    </a:lnTo>
                    <a:close/>
                    <a:moveTo>
                      <a:pt x="3897" y="4064"/>
                    </a:moveTo>
                    <a:lnTo>
                      <a:pt x="3873" y="4095"/>
                    </a:lnTo>
                    <a:lnTo>
                      <a:pt x="3887" y="4106"/>
                    </a:lnTo>
                    <a:lnTo>
                      <a:pt x="3911" y="4076"/>
                    </a:lnTo>
                    <a:lnTo>
                      <a:pt x="3897" y="4064"/>
                    </a:lnTo>
                    <a:close/>
                    <a:moveTo>
                      <a:pt x="3942" y="4005"/>
                    </a:moveTo>
                    <a:lnTo>
                      <a:pt x="3918" y="4035"/>
                    </a:lnTo>
                    <a:lnTo>
                      <a:pt x="3935" y="4045"/>
                    </a:lnTo>
                    <a:lnTo>
                      <a:pt x="3956" y="4017"/>
                    </a:lnTo>
                    <a:lnTo>
                      <a:pt x="3942" y="4005"/>
                    </a:lnTo>
                    <a:close/>
                    <a:moveTo>
                      <a:pt x="3987" y="3943"/>
                    </a:moveTo>
                    <a:lnTo>
                      <a:pt x="3965" y="3974"/>
                    </a:lnTo>
                    <a:lnTo>
                      <a:pt x="3979" y="3986"/>
                    </a:lnTo>
                    <a:lnTo>
                      <a:pt x="4003" y="3955"/>
                    </a:lnTo>
                    <a:lnTo>
                      <a:pt x="3987" y="3943"/>
                    </a:lnTo>
                    <a:close/>
                    <a:moveTo>
                      <a:pt x="4034" y="3884"/>
                    </a:moveTo>
                    <a:lnTo>
                      <a:pt x="4010" y="3915"/>
                    </a:lnTo>
                    <a:lnTo>
                      <a:pt x="4024" y="3924"/>
                    </a:lnTo>
                    <a:lnTo>
                      <a:pt x="4048" y="3896"/>
                    </a:lnTo>
                    <a:lnTo>
                      <a:pt x="4034" y="3884"/>
                    </a:lnTo>
                    <a:close/>
                    <a:moveTo>
                      <a:pt x="4079" y="3823"/>
                    </a:moveTo>
                    <a:lnTo>
                      <a:pt x="4055" y="3853"/>
                    </a:lnTo>
                    <a:lnTo>
                      <a:pt x="4072" y="3865"/>
                    </a:lnTo>
                    <a:lnTo>
                      <a:pt x="4093" y="3835"/>
                    </a:lnTo>
                    <a:lnTo>
                      <a:pt x="4079" y="3823"/>
                    </a:lnTo>
                    <a:close/>
                    <a:moveTo>
                      <a:pt x="4124" y="3764"/>
                    </a:moveTo>
                    <a:lnTo>
                      <a:pt x="4102" y="3794"/>
                    </a:lnTo>
                    <a:lnTo>
                      <a:pt x="4117" y="3804"/>
                    </a:lnTo>
                    <a:lnTo>
                      <a:pt x="4140" y="3775"/>
                    </a:lnTo>
                    <a:lnTo>
                      <a:pt x="4124" y="3764"/>
                    </a:lnTo>
                    <a:close/>
                    <a:moveTo>
                      <a:pt x="4169" y="3702"/>
                    </a:moveTo>
                    <a:lnTo>
                      <a:pt x="4147" y="3733"/>
                    </a:lnTo>
                    <a:lnTo>
                      <a:pt x="4162" y="3745"/>
                    </a:lnTo>
                    <a:lnTo>
                      <a:pt x="4185" y="3714"/>
                    </a:lnTo>
                    <a:lnTo>
                      <a:pt x="4169" y="3702"/>
                    </a:lnTo>
                    <a:close/>
                    <a:moveTo>
                      <a:pt x="4216" y="3643"/>
                    </a:moveTo>
                    <a:lnTo>
                      <a:pt x="4192" y="3674"/>
                    </a:lnTo>
                    <a:lnTo>
                      <a:pt x="4206" y="3683"/>
                    </a:lnTo>
                    <a:lnTo>
                      <a:pt x="4230" y="3655"/>
                    </a:lnTo>
                    <a:lnTo>
                      <a:pt x="4216" y="3643"/>
                    </a:lnTo>
                    <a:close/>
                    <a:moveTo>
                      <a:pt x="4261" y="3582"/>
                    </a:moveTo>
                    <a:lnTo>
                      <a:pt x="4237" y="3612"/>
                    </a:lnTo>
                    <a:lnTo>
                      <a:pt x="4254" y="3624"/>
                    </a:lnTo>
                    <a:lnTo>
                      <a:pt x="4275" y="3593"/>
                    </a:lnTo>
                    <a:lnTo>
                      <a:pt x="4261" y="3582"/>
                    </a:lnTo>
                    <a:close/>
                    <a:moveTo>
                      <a:pt x="4306" y="3522"/>
                    </a:moveTo>
                    <a:lnTo>
                      <a:pt x="4284" y="3551"/>
                    </a:lnTo>
                    <a:lnTo>
                      <a:pt x="4299" y="3563"/>
                    </a:lnTo>
                    <a:lnTo>
                      <a:pt x="4322" y="3534"/>
                    </a:lnTo>
                    <a:lnTo>
                      <a:pt x="4306" y="3522"/>
                    </a:lnTo>
                    <a:close/>
                    <a:moveTo>
                      <a:pt x="4353" y="3461"/>
                    </a:moveTo>
                    <a:lnTo>
                      <a:pt x="4329" y="3492"/>
                    </a:lnTo>
                    <a:lnTo>
                      <a:pt x="4344" y="3504"/>
                    </a:lnTo>
                    <a:lnTo>
                      <a:pt x="4367" y="3473"/>
                    </a:lnTo>
                    <a:lnTo>
                      <a:pt x="4353" y="3461"/>
                    </a:lnTo>
                    <a:close/>
                    <a:moveTo>
                      <a:pt x="4398" y="3402"/>
                    </a:moveTo>
                    <a:lnTo>
                      <a:pt x="4374" y="3430"/>
                    </a:lnTo>
                    <a:lnTo>
                      <a:pt x="4391" y="3442"/>
                    </a:lnTo>
                    <a:lnTo>
                      <a:pt x="4412" y="3411"/>
                    </a:lnTo>
                    <a:lnTo>
                      <a:pt x="4398" y="3402"/>
                    </a:lnTo>
                    <a:close/>
                    <a:moveTo>
                      <a:pt x="4443" y="3340"/>
                    </a:moveTo>
                    <a:lnTo>
                      <a:pt x="4422" y="3371"/>
                    </a:lnTo>
                    <a:lnTo>
                      <a:pt x="4436" y="3383"/>
                    </a:lnTo>
                    <a:lnTo>
                      <a:pt x="4459" y="3352"/>
                    </a:lnTo>
                    <a:lnTo>
                      <a:pt x="4443" y="3340"/>
                    </a:lnTo>
                    <a:close/>
                    <a:moveTo>
                      <a:pt x="4490" y="3281"/>
                    </a:moveTo>
                    <a:lnTo>
                      <a:pt x="4467" y="3310"/>
                    </a:lnTo>
                    <a:lnTo>
                      <a:pt x="4481" y="3321"/>
                    </a:lnTo>
                    <a:lnTo>
                      <a:pt x="4504" y="3291"/>
                    </a:lnTo>
                    <a:lnTo>
                      <a:pt x="4490" y="3281"/>
                    </a:lnTo>
                    <a:close/>
                    <a:moveTo>
                      <a:pt x="4535" y="3220"/>
                    </a:moveTo>
                    <a:lnTo>
                      <a:pt x="4511" y="3251"/>
                    </a:lnTo>
                    <a:lnTo>
                      <a:pt x="4528" y="3262"/>
                    </a:lnTo>
                    <a:lnTo>
                      <a:pt x="4549" y="3232"/>
                    </a:lnTo>
                    <a:lnTo>
                      <a:pt x="4535" y="3220"/>
                    </a:lnTo>
                    <a:close/>
                    <a:moveTo>
                      <a:pt x="4580" y="3161"/>
                    </a:moveTo>
                    <a:lnTo>
                      <a:pt x="4559" y="3189"/>
                    </a:lnTo>
                    <a:lnTo>
                      <a:pt x="4573" y="3201"/>
                    </a:lnTo>
                    <a:lnTo>
                      <a:pt x="4597" y="3170"/>
                    </a:lnTo>
                    <a:lnTo>
                      <a:pt x="4580" y="3161"/>
                    </a:lnTo>
                    <a:close/>
                    <a:moveTo>
                      <a:pt x="4625" y="3099"/>
                    </a:moveTo>
                    <a:lnTo>
                      <a:pt x="4604" y="3130"/>
                    </a:lnTo>
                    <a:lnTo>
                      <a:pt x="4618" y="3142"/>
                    </a:lnTo>
                    <a:lnTo>
                      <a:pt x="4641" y="3111"/>
                    </a:lnTo>
                    <a:lnTo>
                      <a:pt x="4625" y="3099"/>
                    </a:lnTo>
                    <a:close/>
                    <a:moveTo>
                      <a:pt x="4672" y="3038"/>
                    </a:moveTo>
                    <a:lnTo>
                      <a:pt x="4649" y="3069"/>
                    </a:lnTo>
                    <a:lnTo>
                      <a:pt x="4663" y="3080"/>
                    </a:lnTo>
                    <a:lnTo>
                      <a:pt x="4686" y="3050"/>
                    </a:lnTo>
                    <a:lnTo>
                      <a:pt x="4672" y="3038"/>
                    </a:lnTo>
                    <a:close/>
                    <a:moveTo>
                      <a:pt x="4717" y="2979"/>
                    </a:moveTo>
                    <a:lnTo>
                      <a:pt x="4694" y="3009"/>
                    </a:lnTo>
                    <a:lnTo>
                      <a:pt x="4710" y="3021"/>
                    </a:lnTo>
                    <a:lnTo>
                      <a:pt x="4731" y="2990"/>
                    </a:lnTo>
                    <a:lnTo>
                      <a:pt x="4717" y="2979"/>
                    </a:lnTo>
                    <a:close/>
                    <a:moveTo>
                      <a:pt x="4762" y="2917"/>
                    </a:moveTo>
                    <a:lnTo>
                      <a:pt x="4741" y="2948"/>
                    </a:lnTo>
                    <a:lnTo>
                      <a:pt x="4755" y="2960"/>
                    </a:lnTo>
                    <a:lnTo>
                      <a:pt x="4779" y="2929"/>
                    </a:lnTo>
                    <a:lnTo>
                      <a:pt x="4762" y="2917"/>
                    </a:lnTo>
                    <a:close/>
                    <a:moveTo>
                      <a:pt x="4809" y="2858"/>
                    </a:moveTo>
                    <a:lnTo>
                      <a:pt x="4786" y="2889"/>
                    </a:lnTo>
                    <a:lnTo>
                      <a:pt x="4800" y="2901"/>
                    </a:lnTo>
                    <a:lnTo>
                      <a:pt x="4824" y="2870"/>
                    </a:lnTo>
                    <a:lnTo>
                      <a:pt x="4809" y="2858"/>
                    </a:lnTo>
                    <a:close/>
                    <a:moveTo>
                      <a:pt x="4854" y="2797"/>
                    </a:moveTo>
                    <a:lnTo>
                      <a:pt x="4831" y="2827"/>
                    </a:lnTo>
                    <a:lnTo>
                      <a:pt x="4847" y="2839"/>
                    </a:lnTo>
                    <a:lnTo>
                      <a:pt x="4868" y="2808"/>
                    </a:lnTo>
                    <a:lnTo>
                      <a:pt x="4854" y="2797"/>
                    </a:lnTo>
                    <a:close/>
                    <a:moveTo>
                      <a:pt x="4899" y="2738"/>
                    </a:moveTo>
                    <a:lnTo>
                      <a:pt x="4878" y="2768"/>
                    </a:lnTo>
                    <a:lnTo>
                      <a:pt x="4892" y="2778"/>
                    </a:lnTo>
                    <a:lnTo>
                      <a:pt x="4916" y="2749"/>
                    </a:lnTo>
                    <a:lnTo>
                      <a:pt x="4899" y="2738"/>
                    </a:lnTo>
                    <a:close/>
                    <a:moveTo>
                      <a:pt x="4947" y="2676"/>
                    </a:moveTo>
                    <a:lnTo>
                      <a:pt x="4923" y="2707"/>
                    </a:lnTo>
                    <a:lnTo>
                      <a:pt x="4937" y="2719"/>
                    </a:lnTo>
                    <a:lnTo>
                      <a:pt x="4961" y="2688"/>
                    </a:lnTo>
                    <a:lnTo>
                      <a:pt x="4947" y="2676"/>
                    </a:lnTo>
                    <a:close/>
                    <a:moveTo>
                      <a:pt x="4991" y="2617"/>
                    </a:moveTo>
                    <a:lnTo>
                      <a:pt x="4968" y="2648"/>
                    </a:lnTo>
                    <a:lnTo>
                      <a:pt x="4984" y="2657"/>
                    </a:lnTo>
                    <a:lnTo>
                      <a:pt x="5006" y="2629"/>
                    </a:lnTo>
                    <a:lnTo>
                      <a:pt x="4991" y="2617"/>
                    </a:lnTo>
                    <a:close/>
                    <a:moveTo>
                      <a:pt x="5036" y="2555"/>
                    </a:moveTo>
                    <a:lnTo>
                      <a:pt x="5015" y="2586"/>
                    </a:lnTo>
                    <a:lnTo>
                      <a:pt x="5029" y="2598"/>
                    </a:lnTo>
                    <a:lnTo>
                      <a:pt x="5053" y="2567"/>
                    </a:lnTo>
                    <a:lnTo>
                      <a:pt x="5036" y="2555"/>
                    </a:lnTo>
                    <a:close/>
                    <a:moveTo>
                      <a:pt x="5081" y="2496"/>
                    </a:moveTo>
                    <a:lnTo>
                      <a:pt x="5060" y="2527"/>
                    </a:lnTo>
                    <a:lnTo>
                      <a:pt x="5074" y="2537"/>
                    </a:lnTo>
                    <a:lnTo>
                      <a:pt x="5098" y="2508"/>
                    </a:lnTo>
                    <a:lnTo>
                      <a:pt x="5081" y="2496"/>
                    </a:lnTo>
                    <a:close/>
                    <a:moveTo>
                      <a:pt x="5129" y="2435"/>
                    </a:moveTo>
                    <a:lnTo>
                      <a:pt x="5105" y="2466"/>
                    </a:lnTo>
                    <a:lnTo>
                      <a:pt x="5119" y="2477"/>
                    </a:lnTo>
                    <a:lnTo>
                      <a:pt x="5143" y="2447"/>
                    </a:lnTo>
                    <a:lnTo>
                      <a:pt x="5129" y="2435"/>
                    </a:lnTo>
                    <a:close/>
                    <a:moveTo>
                      <a:pt x="5129" y="2381"/>
                    </a:moveTo>
                    <a:lnTo>
                      <a:pt x="5143" y="2414"/>
                    </a:lnTo>
                    <a:lnTo>
                      <a:pt x="5162" y="2407"/>
                    </a:lnTo>
                    <a:lnTo>
                      <a:pt x="5145" y="2371"/>
                    </a:lnTo>
                    <a:lnTo>
                      <a:pt x="5129" y="2381"/>
                    </a:lnTo>
                    <a:close/>
                    <a:moveTo>
                      <a:pt x="5098" y="2310"/>
                    </a:moveTo>
                    <a:lnTo>
                      <a:pt x="5112" y="2345"/>
                    </a:lnTo>
                    <a:lnTo>
                      <a:pt x="5131" y="2338"/>
                    </a:lnTo>
                    <a:lnTo>
                      <a:pt x="5114" y="2302"/>
                    </a:lnTo>
                    <a:lnTo>
                      <a:pt x="5098" y="2310"/>
                    </a:lnTo>
                    <a:close/>
                    <a:moveTo>
                      <a:pt x="5067" y="2241"/>
                    </a:moveTo>
                    <a:lnTo>
                      <a:pt x="5081" y="2276"/>
                    </a:lnTo>
                    <a:lnTo>
                      <a:pt x="5100" y="2267"/>
                    </a:lnTo>
                    <a:lnTo>
                      <a:pt x="5084" y="2234"/>
                    </a:lnTo>
                    <a:lnTo>
                      <a:pt x="5067" y="2241"/>
                    </a:lnTo>
                    <a:close/>
                    <a:moveTo>
                      <a:pt x="5036" y="2172"/>
                    </a:moveTo>
                    <a:lnTo>
                      <a:pt x="5051" y="2206"/>
                    </a:lnTo>
                    <a:lnTo>
                      <a:pt x="5069" y="2198"/>
                    </a:lnTo>
                    <a:lnTo>
                      <a:pt x="5053" y="2165"/>
                    </a:lnTo>
                    <a:lnTo>
                      <a:pt x="5036" y="2172"/>
                    </a:lnTo>
                    <a:close/>
                    <a:moveTo>
                      <a:pt x="5006" y="2104"/>
                    </a:moveTo>
                    <a:lnTo>
                      <a:pt x="5020" y="2137"/>
                    </a:lnTo>
                    <a:lnTo>
                      <a:pt x="5039" y="2130"/>
                    </a:lnTo>
                    <a:lnTo>
                      <a:pt x="5022" y="2094"/>
                    </a:lnTo>
                    <a:lnTo>
                      <a:pt x="5006" y="2104"/>
                    </a:lnTo>
                    <a:close/>
                    <a:moveTo>
                      <a:pt x="4975" y="2033"/>
                    </a:moveTo>
                    <a:lnTo>
                      <a:pt x="4989" y="2068"/>
                    </a:lnTo>
                    <a:lnTo>
                      <a:pt x="5008" y="2061"/>
                    </a:lnTo>
                    <a:lnTo>
                      <a:pt x="4991" y="2026"/>
                    </a:lnTo>
                    <a:lnTo>
                      <a:pt x="4975" y="2033"/>
                    </a:lnTo>
                    <a:close/>
                    <a:moveTo>
                      <a:pt x="4944" y="1964"/>
                    </a:moveTo>
                    <a:lnTo>
                      <a:pt x="4958" y="2000"/>
                    </a:lnTo>
                    <a:lnTo>
                      <a:pt x="4977" y="1993"/>
                    </a:lnTo>
                    <a:lnTo>
                      <a:pt x="4961" y="1957"/>
                    </a:lnTo>
                    <a:lnTo>
                      <a:pt x="4944" y="1964"/>
                    </a:lnTo>
                    <a:close/>
                    <a:moveTo>
                      <a:pt x="4913" y="1896"/>
                    </a:moveTo>
                    <a:lnTo>
                      <a:pt x="4928" y="1931"/>
                    </a:lnTo>
                    <a:lnTo>
                      <a:pt x="4947" y="1922"/>
                    </a:lnTo>
                    <a:lnTo>
                      <a:pt x="4930" y="1889"/>
                    </a:lnTo>
                    <a:lnTo>
                      <a:pt x="4913" y="1896"/>
                    </a:lnTo>
                    <a:close/>
                    <a:moveTo>
                      <a:pt x="4883" y="1827"/>
                    </a:moveTo>
                    <a:lnTo>
                      <a:pt x="4897" y="1860"/>
                    </a:lnTo>
                    <a:lnTo>
                      <a:pt x="4916" y="1853"/>
                    </a:lnTo>
                    <a:lnTo>
                      <a:pt x="4899" y="1818"/>
                    </a:lnTo>
                    <a:lnTo>
                      <a:pt x="4883" y="1827"/>
                    </a:lnTo>
                    <a:close/>
                    <a:moveTo>
                      <a:pt x="4852" y="1756"/>
                    </a:moveTo>
                    <a:lnTo>
                      <a:pt x="4866" y="1792"/>
                    </a:lnTo>
                    <a:lnTo>
                      <a:pt x="4885" y="1785"/>
                    </a:lnTo>
                    <a:lnTo>
                      <a:pt x="4868" y="1749"/>
                    </a:lnTo>
                    <a:lnTo>
                      <a:pt x="4852" y="1756"/>
                    </a:lnTo>
                    <a:close/>
                    <a:moveTo>
                      <a:pt x="4821" y="1688"/>
                    </a:moveTo>
                    <a:lnTo>
                      <a:pt x="4835" y="1723"/>
                    </a:lnTo>
                    <a:lnTo>
                      <a:pt x="4854" y="1716"/>
                    </a:lnTo>
                    <a:lnTo>
                      <a:pt x="4838" y="1681"/>
                    </a:lnTo>
                    <a:lnTo>
                      <a:pt x="4821" y="1688"/>
                    </a:lnTo>
                    <a:close/>
                    <a:moveTo>
                      <a:pt x="4790" y="1619"/>
                    </a:moveTo>
                    <a:lnTo>
                      <a:pt x="4805" y="1655"/>
                    </a:lnTo>
                    <a:lnTo>
                      <a:pt x="4824" y="1645"/>
                    </a:lnTo>
                    <a:lnTo>
                      <a:pt x="4807" y="1612"/>
                    </a:lnTo>
                    <a:lnTo>
                      <a:pt x="4790" y="1619"/>
                    </a:lnTo>
                    <a:close/>
                    <a:moveTo>
                      <a:pt x="4760" y="1551"/>
                    </a:moveTo>
                    <a:lnTo>
                      <a:pt x="4774" y="1584"/>
                    </a:lnTo>
                    <a:lnTo>
                      <a:pt x="4793" y="1577"/>
                    </a:lnTo>
                    <a:lnTo>
                      <a:pt x="4776" y="1541"/>
                    </a:lnTo>
                    <a:lnTo>
                      <a:pt x="4760" y="1551"/>
                    </a:lnTo>
                    <a:close/>
                    <a:moveTo>
                      <a:pt x="4729" y="1480"/>
                    </a:moveTo>
                    <a:lnTo>
                      <a:pt x="4743" y="1515"/>
                    </a:lnTo>
                    <a:lnTo>
                      <a:pt x="4762" y="1508"/>
                    </a:lnTo>
                    <a:lnTo>
                      <a:pt x="4746" y="1473"/>
                    </a:lnTo>
                    <a:lnTo>
                      <a:pt x="4729" y="1480"/>
                    </a:lnTo>
                    <a:close/>
                    <a:moveTo>
                      <a:pt x="4698" y="1411"/>
                    </a:moveTo>
                    <a:lnTo>
                      <a:pt x="4712" y="1447"/>
                    </a:lnTo>
                    <a:lnTo>
                      <a:pt x="4731" y="1440"/>
                    </a:lnTo>
                    <a:lnTo>
                      <a:pt x="4715" y="1404"/>
                    </a:lnTo>
                    <a:lnTo>
                      <a:pt x="4698" y="1411"/>
                    </a:lnTo>
                    <a:close/>
                    <a:moveTo>
                      <a:pt x="4668" y="1343"/>
                    </a:moveTo>
                    <a:lnTo>
                      <a:pt x="4682" y="1378"/>
                    </a:lnTo>
                    <a:lnTo>
                      <a:pt x="4701" y="1369"/>
                    </a:lnTo>
                    <a:lnTo>
                      <a:pt x="4684" y="1336"/>
                    </a:lnTo>
                    <a:lnTo>
                      <a:pt x="4668" y="1343"/>
                    </a:lnTo>
                    <a:close/>
                    <a:moveTo>
                      <a:pt x="4637" y="1274"/>
                    </a:moveTo>
                    <a:lnTo>
                      <a:pt x="4651" y="1307"/>
                    </a:lnTo>
                    <a:lnTo>
                      <a:pt x="4670" y="1300"/>
                    </a:lnTo>
                    <a:lnTo>
                      <a:pt x="4653" y="1267"/>
                    </a:lnTo>
                    <a:lnTo>
                      <a:pt x="4637" y="1274"/>
                    </a:lnTo>
                    <a:close/>
                    <a:moveTo>
                      <a:pt x="4606" y="1205"/>
                    </a:moveTo>
                    <a:lnTo>
                      <a:pt x="4620" y="1239"/>
                    </a:lnTo>
                    <a:lnTo>
                      <a:pt x="4639" y="1231"/>
                    </a:lnTo>
                    <a:lnTo>
                      <a:pt x="4623" y="1196"/>
                    </a:lnTo>
                    <a:lnTo>
                      <a:pt x="4606" y="1205"/>
                    </a:lnTo>
                    <a:close/>
                    <a:moveTo>
                      <a:pt x="4575" y="1135"/>
                    </a:moveTo>
                    <a:lnTo>
                      <a:pt x="4589" y="1170"/>
                    </a:lnTo>
                    <a:lnTo>
                      <a:pt x="4608" y="1163"/>
                    </a:lnTo>
                    <a:lnTo>
                      <a:pt x="4592" y="1127"/>
                    </a:lnTo>
                    <a:lnTo>
                      <a:pt x="4575" y="1135"/>
                    </a:lnTo>
                    <a:close/>
                    <a:moveTo>
                      <a:pt x="4545" y="1066"/>
                    </a:moveTo>
                    <a:lnTo>
                      <a:pt x="4559" y="1101"/>
                    </a:lnTo>
                    <a:lnTo>
                      <a:pt x="4578" y="1092"/>
                    </a:lnTo>
                    <a:lnTo>
                      <a:pt x="4561" y="1059"/>
                    </a:lnTo>
                    <a:lnTo>
                      <a:pt x="4545" y="1066"/>
                    </a:lnTo>
                    <a:close/>
                    <a:moveTo>
                      <a:pt x="4514" y="997"/>
                    </a:moveTo>
                    <a:lnTo>
                      <a:pt x="4528" y="1031"/>
                    </a:lnTo>
                    <a:lnTo>
                      <a:pt x="4547" y="1023"/>
                    </a:lnTo>
                    <a:lnTo>
                      <a:pt x="4530" y="990"/>
                    </a:lnTo>
                    <a:lnTo>
                      <a:pt x="4514" y="997"/>
                    </a:lnTo>
                    <a:close/>
                    <a:moveTo>
                      <a:pt x="4483" y="929"/>
                    </a:moveTo>
                    <a:lnTo>
                      <a:pt x="4497" y="962"/>
                    </a:lnTo>
                    <a:lnTo>
                      <a:pt x="4516" y="955"/>
                    </a:lnTo>
                    <a:lnTo>
                      <a:pt x="4500" y="919"/>
                    </a:lnTo>
                    <a:lnTo>
                      <a:pt x="4483" y="929"/>
                    </a:lnTo>
                    <a:close/>
                    <a:moveTo>
                      <a:pt x="4452" y="858"/>
                    </a:moveTo>
                    <a:lnTo>
                      <a:pt x="4467" y="893"/>
                    </a:lnTo>
                    <a:lnTo>
                      <a:pt x="4485" y="886"/>
                    </a:lnTo>
                    <a:lnTo>
                      <a:pt x="4469" y="851"/>
                    </a:lnTo>
                    <a:lnTo>
                      <a:pt x="4452" y="858"/>
                    </a:lnTo>
                    <a:close/>
                    <a:moveTo>
                      <a:pt x="4422" y="789"/>
                    </a:moveTo>
                    <a:lnTo>
                      <a:pt x="4436" y="825"/>
                    </a:lnTo>
                    <a:lnTo>
                      <a:pt x="4455" y="815"/>
                    </a:lnTo>
                    <a:lnTo>
                      <a:pt x="4438" y="782"/>
                    </a:lnTo>
                    <a:lnTo>
                      <a:pt x="4422" y="789"/>
                    </a:lnTo>
                    <a:close/>
                    <a:moveTo>
                      <a:pt x="4391" y="721"/>
                    </a:moveTo>
                    <a:lnTo>
                      <a:pt x="4405" y="754"/>
                    </a:lnTo>
                    <a:lnTo>
                      <a:pt x="4424" y="747"/>
                    </a:lnTo>
                    <a:lnTo>
                      <a:pt x="4407" y="714"/>
                    </a:lnTo>
                    <a:lnTo>
                      <a:pt x="4391" y="721"/>
                    </a:lnTo>
                    <a:close/>
                    <a:moveTo>
                      <a:pt x="4360" y="652"/>
                    </a:moveTo>
                    <a:lnTo>
                      <a:pt x="4374" y="685"/>
                    </a:lnTo>
                    <a:lnTo>
                      <a:pt x="4393" y="678"/>
                    </a:lnTo>
                    <a:lnTo>
                      <a:pt x="4377" y="643"/>
                    </a:lnTo>
                    <a:lnTo>
                      <a:pt x="4360" y="652"/>
                    </a:lnTo>
                    <a:close/>
                    <a:moveTo>
                      <a:pt x="4329" y="581"/>
                    </a:moveTo>
                    <a:lnTo>
                      <a:pt x="4344" y="617"/>
                    </a:lnTo>
                    <a:lnTo>
                      <a:pt x="4362" y="610"/>
                    </a:lnTo>
                    <a:lnTo>
                      <a:pt x="4346" y="574"/>
                    </a:lnTo>
                    <a:lnTo>
                      <a:pt x="4329" y="581"/>
                    </a:lnTo>
                    <a:close/>
                    <a:moveTo>
                      <a:pt x="4299" y="513"/>
                    </a:moveTo>
                    <a:lnTo>
                      <a:pt x="4313" y="548"/>
                    </a:lnTo>
                    <a:lnTo>
                      <a:pt x="4332" y="539"/>
                    </a:lnTo>
                    <a:lnTo>
                      <a:pt x="4315" y="506"/>
                    </a:lnTo>
                    <a:lnTo>
                      <a:pt x="4299" y="513"/>
                    </a:lnTo>
                    <a:close/>
                    <a:moveTo>
                      <a:pt x="4268" y="444"/>
                    </a:moveTo>
                    <a:lnTo>
                      <a:pt x="4282" y="477"/>
                    </a:lnTo>
                    <a:lnTo>
                      <a:pt x="4301" y="470"/>
                    </a:lnTo>
                    <a:lnTo>
                      <a:pt x="4284" y="437"/>
                    </a:lnTo>
                    <a:lnTo>
                      <a:pt x="4268" y="444"/>
                    </a:lnTo>
                    <a:close/>
                    <a:moveTo>
                      <a:pt x="4230" y="399"/>
                    </a:moveTo>
                    <a:lnTo>
                      <a:pt x="4247" y="399"/>
                    </a:lnTo>
                    <a:lnTo>
                      <a:pt x="4251" y="409"/>
                    </a:lnTo>
                    <a:lnTo>
                      <a:pt x="4270" y="402"/>
                    </a:lnTo>
                    <a:lnTo>
                      <a:pt x="4261" y="383"/>
                    </a:lnTo>
                    <a:lnTo>
                      <a:pt x="4232" y="380"/>
                    </a:lnTo>
                    <a:lnTo>
                      <a:pt x="4230" y="399"/>
                    </a:lnTo>
                    <a:close/>
                    <a:moveTo>
                      <a:pt x="4157" y="390"/>
                    </a:moveTo>
                    <a:lnTo>
                      <a:pt x="4195" y="395"/>
                    </a:lnTo>
                    <a:lnTo>
                      <a:pt x="4195" y="376"/>
                    </a:lnTo>
                    <a:lnTo>
                      <a:pt x="4157" y="371"/>
                    </a:lnTo>
                    <a:lnTo>
                      <a:pt x="4157" y="390"/>
                    </a:lnTo>
                    <a:close/>
                    <a:moveTo>
                      <a:pt x="4081" y="383"/>
                    </a:moveTo>
                    <a:lnTo>
                      <a:pt x="4119" y="387"/>
                    </a:lnTo>
                    <a:lnTo>
                      <a:pt x="4119" y="369"/>
                    </a:lnTo>
                    <a:lnTo>
                      <a:pt x="4083" y="364"/>
                    </a:lnTo>
                    <a:lnTo>
                      <a:pt x="4081" y="383"/>
                    </a:lnTo>
                    <a:close/>
                    <a:moveTo>
                      <a:pt x="4005" y="376"/>
                    </a:moveTo>
                    <a:lnTo>
                      <a:pt x="4043" y="380"/>
                    </a:lnTo>
                    <a:lnTo>
                      <a:pt x="4046" y="361"/>
                    </a:lnTo>
                    <a:lnTo>
                      <a:pt x="4008" y="357"/>
                    </a:lnTo>
                    <a:lnTo>
                      <a:pt x="4005" y="376"/>
                    </a:lnTo>
                    <a:close/>
                    <a:moveTo>
                      <a:pt x="3930" y="369"/>
                    </a:moveTo>
                    <a:lnTo>
                      <a:pt x="3968" y="371"/>
                    </a:lnTo>
                    <a:lnTo>
                      <a:pt x="3970" y="352"/>
                    </a:lnTo>
                    <a:lnTo>
                      <a:pt x="3932" y="350"/>
                    </a:lnTo>
                    <a:lnTo>
                      <a:pt x="3930" y="369"/>
                    </a:lnTo>
                    <a:close/>
                    <a:moveTo>
                      <a:pt x="3854" y="361"/>
                    </a:moveTo>
                    <a:lnTo>
                      <a:pt x="3892" y="364"/>
                    </a:lnTo>
                    <a:lnTo>
                      <a:pt x="3894" y="345"/>
                    </a:lnTo>
                    <a:lnTo>
                      <a:pt x="3857" y="343"/>
                    </a:lnTo>
                    <a:lnTo>
                      <a:pt x="3854" y="361"/>
                    </a:lnTo>
                    <a:close/>
                    <a:moveTo>
                      <a:pt x="3778" y="352"/>
                    </a:moveTo>
                    <a:lnTo>
                      <a:pt x="3816" y="357"/>
                    </a:lnTo>
                    <a:lnTo>
                      <a:pt x="3819" y="338"/>
                    </a:lnTo>
                    <a:lnTo>
                      <a:pt x="3781" y="333"/>
                    </a:lnTo>
                    <a:lnTo>
                      <a:pt x="3778" y="352"/>
                    </a:lnTo>
                    <a:close/>
                    <a:moveTo>
                      <a:pt x="3705" y="345"/>
                    </a:moveTo>
                    <a:lnTo>
                      <a:pt x="3741" y="350"/>
                    </a:lnTo>
                    <a:lnTo>
                      <a:pt x="3743" y="331"/>
                    </a:lnTo>
                    <a:lnTo>
                      <a:pt x="3705" y="326"/>
                    </a:lnTo>
                    <a:lnTo>
                      <a:pt x="3705" y="345"/>
                    </a:lnTo>
                    <a:close/>
                    <a:moveTo>
                      <a:pt x="3630" y="338"/>
                    </a:moveTo>
                    <a:lnTo>
                      <a:pt x="3667" y="343"/>
                    </a:lnTo>
                    <a:lnTo>
                      <a:pt x="3667" y="324"/>
                    </a:lnTo>
                    <a:lnTo>
                      <a:pt x="3632" y="319"/>
                    </a:lnTo>
                    <a:lnTo>
                      <a:pt x="3630" y="338"/>
                    </a:lnTo>
                    <a:close/>
                    <a:moveTo>
                      <a:pt x="3554" y="331"/>
                    </a:moveTo>
                    <a:lnTo>
                      <a:pt x="3592" y="333"/>
                    </a:lnTo>
                    <a:lnTo>
                      <a:pt x="3594" y="314"/>
                    </a:lnTo>
                    <a:lnTo>
                      <a:pt x="3556" y="312"/>
                    </a:lnTo>
                    <a:lnTo>
                      <a:pt x="3554" y="331"/>
                    </a:lnTo>
                    <a:close/>
                    <a:moveTo>
                      <a:pt x="3478" y="324"/>
                    </a:moveTo>
                    <a:lnTo>
                      <a:pt x="3516" y="326"/>
                    </a:lnTo>
                    <a:lnTo>
                      <a:pt x="3518" y="307"/>
                    </a:lnTo>
                    <a:lnTo>
                      <a:pt x="3481" y="305"/>
                    </a:lnTo>
                    <a:lnTo>
                      <a:pt x="3478" y="324"/>
                    </a:lnTo>
                    <a:close/>
                    <a:moveTo>
                      <a:pt x="3403" y="314"/>
                    </a:moveTo>
                    <a:lnTo>
                      <a:pt x="3440" y="319"/>
                    </a:lnTo>
                    <a:lnTo>
                      <a:pt x="3443" y="300"/>
                    </a:lnTo>
                    <a:lnTo>
                      <a:pt x="3405" y="295"/>
                    </a:lnTo>
                    <a:lnTo>
                      <a:pt x="3403" y="314"/>
                    </a:lnTo>
                    <a:close/>
                    <a:moveTo>
                      <a:pt x="3327" y="307"/>
                    </a:moveTo>
                    <a:lnTo>
                      <a:pt x="3365" y="312"/>
                    </a:lnTo>
                    <a:lnTo>
                      <a:pt x="3367" y="293"/>
                    </a:lnTo>
                    <a:lnTo>
                      <a:pt x="3329" y="288"/>
                    </a:lnTo>
                    <a:lnTo>
                      <a:pt x="3327" y="307"/>
                    </a:lnTo>
                    <a:close/>
                    <a:moveTo>
                      <a:pt x="3254" y="300"/>
                    </a:moveTo>
                    <a:lnTo>
                      <a:pt x="3289" y="305"/>
                    </a:lnTo>
                    <a:lnTo>
                      <a:pt x="3291" y="286"/>
                    </a:lnTo>
                    <a:lnTo>
                      <a:pt x="3254" y="281"/>
                    </a:lnTo>
                    <a:lnTo>
                      <a:pt x="3254" y="300"/>
                    </a:lnTo>
                    <a:close/>
                    <a:moveTo>
                      <a:pt x="3178" y="293"/>
                    </a:moveTo>
                    <a:lnTo>
                      <a:pt x="3216" y="295"/>
                    </a:lnTo>
                    <a:lnTo>
                      <a:pt x="3216" y="276"/>
                    </a:lnTo>
                    <a:lnTo>
                      <a:pt x="3180" y="274"/>
                    </a:lnTo>
                    <a:lnTo>
                      <a:pt x="3178" y="293"/>
                    </a:lnTo>
                    <a:close/>
                    <a:moveTo>
                      <a:pt x="3102" y="286"/>
                    </a:moveTo>
                    <a:lnTo>
                      <a:pt x="3140" y="288"/>
                    </a:lnTo>
                    <a:lnTo>
                      <a:pt x="3142" y="269"/>
                    </a:lnTo>
                    <a:lnTo>
                      <a:pt x="3105" y="267"/>
                    </a:lnTo>
                    <a:lnTo>
                      <a:pt x="3102" y="286"/>
                    </a:lnTo>
                    <a:close/>
                    <a:moveTo>
                      <a:pt x="3027" y="276"/>
                    </a:moveTo>
                    <a:lnTo>
                      <a:pt x="3064" y="281"/>
                    </a:lnTo>
                    <a:lnTo>
                      <a:pt x="3067" y="262"/>
                    </a:lnTo>
                    <a:lnTo>
                      <a:pt x="3029" y="257"/>
                    </a:lnTo>
                    <a:lnTo>
                      <a:pt x="3027" y="276"/>
                    </a:lnTo>
                    <a:close/>
                    <a:moveTo>
                      <a:pt x="2951" y="269"/>
                    </a:moveTo>
                    <a:lnTo>
                      <a:pt x="2989" y="274"/>
                    </a:lnTo>
                    <a:lnTo>
                      <a:pt x="2991" y="255"/>
                    </a:lnTo>
                    <a:lnTo>
                      <a:pt x="2953" y="250"/>
                    </a:lnTo>
                    <a:lnTo>
                      <a:pt x="2951" y="269"/>
                    </a:lnTo>
                    <a:close/>
                    <a:moveTo>
                      <a:pt x="2875" y="262"/>
                    </a:moveTo>
                    <a:lnTo>
                      <a:pt x="2913" y="267"/>
                    </a:lnTo>
                    <a:lnTo>
                      <a:pt x="2915" y="248"/>
                    </a:lnTo>
                    <a:lnTo>
                      <a:pt x="2878" y="243"/>
                    </a:lnTo>
                    <a:lnTo>
                      <a:pt x="2875" y="262"/>
                    </a:lnTo>
                    <a:close/>
                    <a:moveTo>
                      <a:pt x="2802" y="255"/>
                    </a:moveTo>
                    <a:lnTo>
                      <a:pt x="2837" y="257"/>
                    </a:lnTo>
                    <a:lnTo>
                      <a:pt x="2840" y="239"/>
                    </a:lnTo>
                    <a:lnTo>
                      <a:pt x="2802" y="236"/>
                    </a:lnTo>
                    <a:lnTo>
                      <a:pt x="2802" y="255"/>
                    </a:lnTo>
                    <a:close/>
                    <a:moveTo>
                      <a:pt x="2726" y="248"/>
                    </a:moveTo>
                    <a:lnTo>
                      <a:pt x="2764" y="250"/>
                    </a:lnTo>
                    <a:lnTo>
                      <a:pt x="2764" y="231"/>
                    </a:lnTo>
                    <a:lnTo>
                      <a:pt x="2726" y="229"/>
                    </a:lnTo>
                    <a:lnTo>
                      <a:pt x="2726" y="248"/>
                    </a:lnTo>
                    <a:close/>
                    <a:moveTo>
                      <a:pt x="2651" y="239"/>
                    </a:moveTo>
                    <a:lnTo>
                      <a:pt x="2689" y="243"/>
                    </a:lnTo>
                    <a:lnTo>
                      <a:pt x="2691" y="224"/>
                    </a:lnTo>
                    <a:lnTo>
                      <a:pt x="2653" y="220"/>
                    </a:lnTo>
                    <a:lnTo>
                      <a:pt x="2651" y="239"/>
                    </a:lnTo>
                    <a:close/>
                    <a:moveTo>
                      <a:pt x="2575" y="231"/>
                    </a:moveTo>
                    <a:lnTo>
                      <a:pt x="2613" y="236"/>
                    </a:lnTo>
                    <a:lnTo>
                      <a:pt x="2615" y="217"/>
                    </a:lnTo>
                    <a:lnTo>
                      <a:pt x="2577" y="213"/>
                    </a:lnTo>
                    <a:lnTo>
                      <a:pt x="2575" y="231"/>
                    </a:lnTo>
                    <a:close/>
                    <a:moveTo>
                      <a:pt x="2499" y="224"/>
                    </a:moveTo>
                    <a:lnTo>
                      <a:pt x="2537" y="229"/>
                    </a:lnTo>
                    <a:lnTo>
                      <a:pt x="2540" y="210"/>
                    </a:lnTo>
                    <a:lnTo>
                      <a:pt x="2502" y="205"/>
                    </a:lnTo>
                    <a:lnTo>
                      <a:pt x="2499" y="224"/>
                    </a:lnTo>
                    <a:close/>
                    <a:moveTo>
                      <a:pt x="2424" y="217"/>
                    </a:moveTo>
                    <a:lnTo>
                      <a:pt x="2462" y="220"/>
                    </a:lnTo>
                    <a:lnTo>
                      <a:pt x="2464" y="201"/>
                    </a:lnTo>
                    <a:lnTo>
                      <a:pt x="2426" y="198"/>
                    </a:lnTo>
                    <a:lnTo>
                      <a:pt x="2424" y="217"/>
                    </a:lnTo>
                    <a:close/>
                    <a:moveTo>
                      <a:pt x="2348" y="210"/>
                    </a:moveTo>
                    <a:lnTo>
                      <a:pt x="2386" y="213"/>
                    </a:lnTo>
                    <a:lnTo>
                      <a:pt x="2388" y="194"/>
                    </a:lnTo>
                    <a:lnTo>
                      <a:pt x="2350" y="191"/>
                    </a:lnTo>
                    <a:lnTo>
                      <a:pt x="2348" y="210"/>
                    </a:lnTo>
                    <a:close/>
                    <a:moveTo>
                      <a:pt x="2275" y="201"/>
                    </a:moveTo>
                    <a:lnTo>
                      <a:pt x="2313" y="205"/>
                    </a:lnTo>
                    <a:lnTo>
                      <a:pt x="2313" y="186"/>
                    </a:lnTo>
                    <a:lnTo>
                      <a:pt x="2275" y="182"/>
                    </a:lnTo>
                    <a:lnTo>
                      <a:pt x="2275" y="201"/>
                    </a:lnTo>
                    <a:close/>
                    <a:moveTo>
                      <a:pt x="2199" y="194"/>
                    </a:moveTo>
                    <a:lnTo>
                      <a:pt x="2237" y="198"/>
                    </a:lnTo>
                    <a:lnTo>
                      <a:pt x="2239" y="179"/>
                    </a:lnTo>
                    <a:lnTo>
                      <a:pt x="2201" y="175"/>
                    </a:lnTo>
                    <a:lnTo>
                      <a:pt x="2199" y="194"/>
                    </a:lnTo>
                    <a:close/>
                    <a:moveTo>
                      <a:pt x="2123" y="186"/>
                    </a:moveTo>
                    <a:lnTo>
                      <a:pt x="2161" y="191"/>
                    </a:lnTo>
                    <a:lnTo>
                      <a:pt x="2164" y="172"/>
                    </a:lnTo>
                    <a:lnTo>
                      <a:pt x="2126" y="168"/>
                    </a:lnTo>
                    <a:lnTo>
                      <a:pt x="2123" y="186"/>
                    </a:lnTo>
                    <a:close/>
                    <a:moveTo>
                      <a:pt x="2048" y="179"/>
                    </a:moveTo>
                    <a:lnTo>
                      <a:pt x="2086" y="182"/>
                    </a:lnTo>
                    <a:lnTo>
                      <a:pt x="2088" y="163"/>
                    </a:lnTo>
                    <a:lnTo>
                      <a:pt x="2050" y="160"/>
                    </a:lnTo>
                    <a:lnTo>
                      <a:pt x="2048" y="179"/>
                    </a:lnTo>
                    <a:close/>
                    <a:moveTo>
                      <a:pt x="1972" y="170"/>
                    </a:moveTo>
                    <a:lnTo>
                      <a:pt x="2010" y="175"/>
                    </a:lnTo>
                    <a:lnTo>
                      <a:pt x="2012" y="156"/>
                    </a:lnTo>
                    <a:lnTo>
                      <a:pt x="1974" y="153"/>
                    </a:lnTo>
                    <a:lnTo>
                      <a:pt x="1972" y="170"/>
                    </a:lnTo>
                    <a:close/>
                    <a:moveTo>
                      <a:pt x="1896" y="163"/>
                    </a:moveTo>
                    <a:lnTo>
                      <a:pt x="1934" y="168"/>
                    </a:lnTo>
                    <a:lnTo>
                      <a:pt x="1937" y="149"/>
                    </a:lnTo>
                    <a:lnTo>
                      <a:pt x="1899" y="144"/>
                    </a:lnTo>
                    <a:lnTo>
                      <a:pt x="1896" y="163"/>
                    </a:lnTo>
                    <a:close/>
                    <a:moveTo>
                      <a:pt x="1823" y="156"/>
                    </a:moveTo>
                    <a:lnTo>
                      <a:pt x="1861" y="160"/>
                    </a:lnTo>
                    <a:lnTo>
                      <a:pt x="1861" y="142"/>
                    </a:lnTo>
                    <a:lnTo>
                      <a:pt x="1823" y="137"/>
                    </a:lnTo>
                    <a:lnTo>
                      <a:pt x="1823" y="156"/>
                    </a:lnTo>
                    <a:close/>
                    <a:moveTo>
                      <a:pt x="1747" y="149"/>
                    </a:moveTo>
                    <a:lnTo>
                      <a:pt x="1785" y="151"/>
                    </a:lnTo>
                    <a:lnTo>
                      <a:pt x="1785" y="134"/>
                    </a:lnTo>
                    <a:lnTo>
                      <a:pt x="1750" y="130"/>
                    </a:lnTo>
                    <a:lnTo>
                      <a:pt x="1747" y="149"/>
                    </a:lnTo>
                    <a:close/>
                    <a:moveTo>
                      <a:pt x="1672" y="142"/>
                    </a:moveTo>
                    <a:lnTo>
                      <a:pt x="1710" y="144"/>
                    </a:lnTo>
                    <a:lnTo>
                      <a:pt x="1712" y="125"/>
                    </a:lnTo>
                    <a:lnTo>
                      <a:pt x="1674" y="123"/>
                    </a:lnTo>
                    <a:lnTo>
                      <a:pt x="1672" y="142"/>
                    </a:lnTo>
                    <a:close/>
                    <a:moveTo>
                      <a:pt x="1596" y="132"/>
                    </a:moveTo>
                    <a:lnTo>
                      <a:pt x="1634" y="137"/>
                    </a:lnTo>
                    <a:lnTo>
                      <a:pt x="1636" y="118"/>
                    </a:lnTo>
                    <a:lnTo>
                      <a:pt x="1599" y="116"/>
                    </a:lnTo>
                    <a:lnTo>
                      <a:pt x="1596" y="132"/>
                    </a:lnTo>
                    <a:close/>
                    <a:moveTo>
                      <a:pt x="1520" y="125"/>
                    </a:moveTo>
                    <a:lnTo>
                      <a:pt x="1558" y="130"/>
                    </a:lnTo>
                    <a:lnTo>
                      <a:pt x="1561" y="111"/>
                    </a:lnTo>
                    <a:lnTo>
                      <a:pt x="1523" y="106"/>
                    </a:lnTo>
                    <a:lnTo>
                      <a:pt x="1520" y="125"/>
                    </a:lnTo>
                    <a:close/>
                    <a:moveTo>
                      <a:pt x="1445" y="118"/>
                    </a:moveTo>
                    <a:lnTo>
                      <a:pt x="1483" y="123"/>
                    </a:lnTo>
                    <a:lnTo>
                      <a:pt x="1485" y="104"/>
                    </a:lnTo>
                    <a:lnTo>
                      <a:pt x="1447" y="99"/>
                    </a:lnTo>
                    <a:lnTo>
                      <a:pt x="1445" y="118"/>
                    </a:lnTo>
                    <a:close/>
                    <a:moveTo>
                      <a:pt x="1372" y="111"/>
                    </a:moveTo>
                    <a:lnTo>
                      <a:pt x="1407" y="113"/>
                    </a:lnTo>
                    <a:lnTo>
                      <a:pt x="1409" y="94"/>
                    </a:lnTo>
                    <a:lnTo>
                      <a:pt x="1372" y="92"/>
                    </a:lnTo>
                    <a:lnTo>
                      <a:pt x="1372" y="111"/>
                    </a:lnTo>
                    <a:close/>
                    <a:moveTo>
                      <a:pt x="1296" y="104"/>
                    </a:moveTo>
                    <a:lnTo>
                      <a:pt x="1334" y="106"/>
                    </a:lnTo>
                    <a:lnTo>
                      <a:pt x="1334" y="87"/>
                    </a:lnTo>
                    <a:lnTo>
                      <a:pt x="1298" y="85"/>
                    </a:lnTo>
                    <a:lnTo>
                      <a:pt x="1296" y="104"/>
                    </a:lnTo>
                    <a:close/>
                    <a:moveTo>
                      <a:pt x="1220" y="94"/>
                    </a:moveTo>
                    <a:lnTo>
                      <a:pt x="1258" y="99"/>
                    </a:lnTo>
                    <a:lnTo>
                      <a:pt x="1260" y="80"/>
                    </a:lnTo>
                    <a:lnTo>
                      <a:pt x="1223" y="75"/>
                    </a:lnTo>
                    <a:lnTo>
                      <a:pt x="1220" y="94"/>
                    </a:lnTo>
                    <a:close/>
                    <a:moveTo>
                      <a:pt x="1145" y="87"/>
                    </a:moveTo>
                    <a:lnTo>
                      <a:pt x="1182" y="92"/>
                    </a:lnTo>
                    <a:lnTo>
                      <a:pt x="1185" y="73"/>
                    </a:lnTo>
                    <a:lnTo>
                      <a:pt x="1147" y="68"/>
                    </a:lnTo>
                    <a:lnTo>
                      <a:pt x="1145" y="87"/>
                    </a:lnTo>
                    <a:close/>
                    <a:moveTo>
                      <a:pt x="1069" y="80"/>
                    </a:moveTo>
                    <a:lnTo>
                      <a:pt x="1107" y="85"/>
                    </a:lnTo>
                    <a:lnTo>
                      <a:pt x="1109" y="66"/>
                    </a:lnTo>
                    <a:lnTo>
                      <a:pt x="1071" y="61"/>
                    </a:lnTo>
                    <a:lnTo>
                      <a:pt x="1069" y="80"/>
                    </a:lnTo>
                    <a:close/>
                    <a:moveTo>
                      <a:pt x="993" y="73"/>
                    </a:moveTo>
                    <a:lnTo>
                      <a:pt x="1031" y="75"/>
                    </a:lnTo>
                    <a:lnTo>
                      <a:pt x="1033" y="56"/>
                    </a:lnTo>
                    <a:lnTo>
                      <a:pt x="996" y="54"/>
                    </a:lnTo>
                    <a:lnTo>
                      <a:pt x="993" y="73"/>
                    </a:lnTo>
                    <a:close/>
                    <a:moveTo>
                      <a:pt x="920" y="66"/>
                    </a:moveTo>
                    <a:lnTo>
                      <a:pt x="955" y="68"/>
                    </a:lnTo>
                    <a:lnTo>
                      <a:pt x="958" y="49"/>
                    </a:lnTo>
                    <a:lnTo>
                      <a:pt x="920" y="47"/>
                    </a:lnTo>
                    <a:lnTo>
                      <a:pt x="920" y="66"/>
                    </a:lnTo>
                    <a:close/>
                    <a:moveTo>
                      <a:pt x="844" y="56"/>
                    </a:moveTo>
                    <a:lnTo>
                      <a:pt x="882" y="61"/>
                    </a:lnTo>
                    <a:lnTo>
                      <a:pt x="882" y="42"/>
                    </a:lnTo>
                    <a:lnTo>
                      <a:pt x="844" y="38"/>
                    </a:lnTo>
                    <a:lnTo>
                      <a:pt x="844" y="56"/>
                    </a:lnTo>
                    <a:close/>
                    <a:moveTo>
                      <a:pt x="769" y="49"/>
                    </a:moveTo>
                    <a:lnTo>
                      <a:pt x="806" y="54"/>
                    </a:lnTo>
                    <a:lnTo>
                      <a:pt x="809" y="35"/>
                    </a:lnTo>
                    <a:lnTo>
                      <a:pt x="771" y="30"/>
                    </a:lnTo>
                    <a:lnTo>
                      <a:pt x="769" y="49"/>
                    </a:lnTo>
                    <a:close/>
                    <a:moveTo>
                      <a:pt x="693" y="42"/>
                    </a:moveTo>
                    <a:lnTo>
                      <a:pt x="731" y="47"/>
                    </a:lnTo>
                    <a:lnTo>
                      <a:pt x="733" y="28"/>
                    </a:lnTo>
                    <a:lnTo>
                      <a:pt x="695" y="23"/>
                    </a:lnTo>
                    <a:lnTo>
                      <a:pt x="693" y="42"/>
                    </a:lnTo>
                    <a:close/>
                    <a:moveTo>
                      <a:pt x="617" y="35"/>
                    </a:moveTo>
                    <a:lnTo>
                      <a:pt x="655" y="38"/>
                    </a:lnTo>
                    <a:lnTo>
                      <a:pt x="657" y="19"/>
                    </a:lnTo>
                    <a:lnTo>
                      <a:pt x="620" y="16"/>
                    </a:lnTo>
                    <a:lnTo>
                      <a:pt x="617" y="35"/>
                    </a:lnTo>
                    <a:close/>
                    <a:moveTo>
                      <a:pt x="542" y="28"/>
                    </a:moveTo>
                    <a:lnTo>
                      <a:pt x="579" y="30"/>
                    </a:lnTo>
                    <a:lnTo>
                      <a:pt x="582" y="12"/>
                    </a:lnTo>
                    <a:lnTo>
                      <a:pt x="544" y="9"/>
                    </a:lnTo>
                    <a:lnTo>
                      <a:pt x="542" y="28"/>
                    </a:lnTo>
                    <a:close/>
                    <a:moveTo>
                      <a:pt x="466" y="19"/>
                    </a:moveTo>
                    <a:lnTo>
                      <a:pt x="504" y="23"/>
                    </a:lnTo>
                    <a:lnTo>
                      <a:pt x="506" y="4"/>
                    </a:lnTo>
                    <a:lnTo>
                      <a:pt x="468" y="0"/>
                    </a:lnTo>
                    <a:lnTo>
                      <a:pt x="466" y="19"/>
                    </a:lnTo>
                    <a:close/>
                    <a:moveTo>
                      <a:pt x="442" y="68"/>
                    </a:moveTo>
                    <a:lnTo>
                      <a:pt x="454" y="33"/>
                    </a:lnTo>
                    <a:lnTo>
                      <a:pt x="435" y="26"/>
                    </a:lnTo>
                    <a:lnTo>
                      <a:pt x="423" y="61"/>
                    </a:lnTo>
                    <a:lnTo>
                      <a:pt x="442" y="68"/>
                    </a:lnTo>
                    <a:close/>
                    <a:moveTo>
                      <a:pt x="419" y="139"/>
                    </a:moveTo>
                    <a:lnTo>
                      <a:pt x="430" y="104"/>
                    </a:lnTo>
                    <a:lnTo>
                      <a:pt x="412" y="99"/>
                    </a:lnTo>
                    <a:lnTo>
                      <a:pt x="400" y="134"/>
                    </a:lnTo>
                    <a:lnTo>
                      <a:pt x="419" y="139"/>
                    </a:lnTo>
                    <a:close/>
                    <a:moveTo>
                      <a:pt x="395" y="213"/>
                    </a:moveTo>
                    <a:lnTo>
                      <a:pt x="407" y="175"/>
                    </a:lnTo>
                    <a:lnTo>
                      <a:pt x="388" y="170"/>
                    </a:lnTo>
                    <a:lnTo>
                      <a:pt x="376" y="205"/>
                    </a:lnTo>
                    <a:lnTo>
                      <a:pt x="395" y="213"/>
                    </a:lnTo>
                    <a:close/>
                    <a:moveTo>
                      <a:pt x="371" y="283"/>
                    </a:moveTo>
                    <a:lnTo>
                      <a:pt x="383" y="248"/>
                    </a:lnTo>
                    <a:lnTo>
                      <a:pt x="364" y="241"/>
                    </a:lnTo>
                    <a:lnTo>
                      <a:pt x="352" y="279"/>
                    </a:lnTo>
                    <a:lnTo>
                      <a:pt x="371" y="283"/>
                    </a:lnTo>
                    <a:close/>
                    <a:moveTo>
                      <a:pt x="348" y="354"/>
                    </a:moveTo>
                    <a:lnTo>
                      <a:pt x="360" y="319"/>
                    </a:lnTo>
                    <a:lnTo>
                      <a:pt x="341" y="314"/>
                    </a:lnTo>
                    <a:lnTo>
                      <a:pt x="329" y="350"/>
                    </a:lnTo>
                    <a:lnTo>
                      <a:pt x="348" y="354"/>
                    </a:lnTo>
                    <a:close/>
                    <a:moveTo>
                      <a:pt x="324" y="428"/>
                    </a:moveTo>
                    <a:lnTo>
                      <a:pt x="336" y="392"/>
                    </a:lnTo>
                    <a:lnTo>
                      <a:pt x="317" y="385"/>
                    </a:lnTo>
                    <a:lnTo>
                      <a:pt x="305" y="421"/>
                    </a:lnTo>
                    <a:lnTo>
                      <a:pt x="324" y="428"/>
                    </a:lnTo>
                    <a:close/>
                    <a:moveTo>
                      <a:pt x="300" y="499"/>
                    </a:moveTo>
                    <a:lnTo>
                      <a:pt x="312" y="463"/>
                    </a:lnTo>
                    <a:lnTo>
                      <a:pt x="293" y="458"/>
                    </a:lnTo>
                    <a:lnTo>
                      <a:pt x="282" y="494"/>
                    </a:lnTo>
                    <a:lnTo>
                      <a:pt x="300" y="499"/>
                    </a:lnTo>
                    <a:close/>
                    <a:moveTo>
                      <a:pt x="277" y="572"/>
                    </a:moveTo>
                    <a:lnTo>
                      <a:pt x="289" y="534"/>
                    </a:lnTo>
                    <a:lnTo>
                      <a:pt x="270" y="529"/>
                    </a:lnTo>
                    <a:lnTo>
                      <a:pt x="258" y="565"/>
                    </a:lnTo>
                    <a:lnTo>
                      <a:pt x="277" y="572"/>
                    </a:lnTo>
                    <a:close/>
                    <a:moveTo>
                      <a:pt x="253" y="643"/>
                    </a:moveTo>
                    <a:lnTo>
                      <a:pt x="265" y="607"/>
                    </a:lnTo>
                    <a:lnTo>
                      <a:pt x="246" y="600"/>
                    </a:lnTo>
                    <a:lnTo>
                      <a:pt x="234" y="638"/>
                    </a:lnTo>
                    <a:lnTo>
                      <a:pt x="253" y="643"/>
                    </a:lnTo>
                    <a:close/>
                    <a:moveTo>
                      <a:pt x="230" y="714"/>
                    </a:moveTo>
                    <a:lnTo>
                      <a:pt x="241" y="678"/>
                    </a:lnTo>
                    <a:lnTo>
                      <a:pt x="222" y="674"/>
                    </a:lnTo>
                    <a:lnTo>
                      <a:pt x="211" y="709"/>
                    </a:lnTo>
                    <a:lnTo>
                      <a:pt x="230" y="714"/>
                    </a:lnTo>
                    <a:close/>
                    <a:moveTo>
                      <a:pt x="206" y="787"/>
                    </a:moveTo>
                    <a:lnTo>
                      <a:pt x="218" y="752"/>
                    </a:lnTo>
                    <a:lnTo>
                      <a:pt x="199" y="744"/>
                    </a:lnTo>
                    <a:lnTo>
                      <a:pt x="187" y="780"/>
                    </a:lnTo>
                    <a:lnTo>
                      <a:pt x="206" y="787"/>
                    </a:lnTo>
                    <a:close/>
                    <a:moveTo>
                      <a:pt x="182" y="858"/>
                    </a:moveTo>
                    <a:lnTo>
                      <a:pt x="194" y="822"/>
                    </a:lnTo>
                    <a:lnTo>
                      <a:pt x="175" y="818"/>
                    </a:lnTo>
                    <a:lnTo>
                      <a:pt x="166" y="853"/>
                    </a:lnTo>
                    <a:lnTo>
                      <a:pt x="182" y="858"/>
                    </a:lnTo>
                    <a:close/>
                    <a:moveTo>
                      <a:pt x="159" y="931"/>
                    </a:moveTo>
                    <a:lnTo>
                      <a:pt x="170" y="893"/>
                    </a:lnTo>
                    <a:lnTo>
                      <a:pt x="154" y="889"/>
                    </a:lnTo>
                    <a:lnTo>
                      <a:pt x="142" y="924"/>
                    </a:lnTo>
                    <a:lnTo>
                      <a:pt x="159" y="931"/>
                    </a:lnTo>
                    <a:close/>
                    <a:moveTo>
                      <a:pt x="135" y="1002"/>
                    </a:moveTo>
                    <a:lnTo>
                      <a:pt x="147" y="967"/>
                    </a:lnTo>
                    <a:lnTo>
                      <a:pt x="130" y="960"/>
                    </a:lnTo>
                    <a:lnTo>
                      <a:pt x="118" y="997"/>
                    </a:lnTo>
                    <a:lnTo>
                      <a:pt x="135" y="1002"/>
                    </a:lnTo>
                    <a:close/>
                    <a:moveTo>
                      <a:pt x="111" y="1073"/>
                    </a:moveTo>
                    <a:lnTo>
                      <a:pt x="123" y="1038"/>
                    </a:lnTo>
                    <a:lnTo>
                      <a:pt x="107" y="1033"/>
                    </a:lnTo>
                    <a:lnTo>
                      <a:pt x="95" y="1068"/>
                    </a:lnTo>
                    <a:lnTo>
                      <a:pt x="111" y="1073"/>
                    </a:lnTo>
                    <a:close/>
                    <a:moveTo>
                      <a:pt x="88" y="1146"/>
                    </a:moveTo>
                    <a:lnTo>
                      <a:pt x="99" y="1111"/>
                    </a:lnTo>
                    <a:lnTo>
                      <a:pt x="83" y="1104"/>
                    </a:lnTo>
                    <a:lnTo>
                      <a:pt x="71" y="1139"/>
                    </a:lnTo>
                    <a:lnTo>
                      <a:pt x="88" y="1146"/>
                    </a:lnTo>
                    <a:close/>
                    <a:moveTo>
                      <a:pt x="64" y="1217"/>
                    </a:moveTo>
                    <a:lnTo>
                      <a:pt x="76" y="1182"/>
                    </a:lnTo>
                    <a:lnTo>
                      <a:pt x="59" y="1177"/>
                    </a:lnTo>
                    <a:lnTo>
                      <a:pt x="47" y="1213"/>
                    </a:lnTo>
                    <a:lnTo>
                      <a:pt x="64" y="1217"/>
                    </a:lnTo>
                    <a:close/>
                    <a:moveTo>
                      <a:pt x="40" y="1291"/>
                    </a:moveTo>
                    <a:lnTo>
                      <a:pt x="52" y="1253"/>
                    </a:lnTo>
                    <a:lnTo>
                      <a:pt x="36" y="1248"/>
                    </a:lnTo>
                    <a:lnTo>
                      <a:pt x="24" y="1284"/>
                    </a:lnTo>
                    <a:lnTo>
                      <a:pt x="40" y="1291"/>
                    </a:lnTo>
                    <a:close/>
                    <a:moveTo>
                      <a:pt x="17" y="1362"/>
                    </a:moveTo>
                    <a:lnTo>
                      <a:pt x="29" y="1326"/>
                    </a:lnTo>
                    <a:lnTo>
                      <a:pt x="12" y="1319"/>
                    </a:lnTo>
                    <a:lnTo>
                      <a:pt x="0" y="1357"/>
                    </a:lnTo>
                    <a:lnTo>
                      <a:pt x="17" y="1362"/>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1" name="Freeform 23">
                <a:extLst>
                  <a:ext uri="{FF2B5EF4-FFF2-40B4-BE49-F238E27FC236}">
                    <a16:creationId xmlns:a16="http://schemas.microsoft.com/office/drawing/2014/main" id="{C76229D6-AD2B-789E-797F-2D0ADA86D1E0}"/>
                  </a:ext>
                </a:extLst>
              </p:cNvPr>
              <p:cNvSpPr>
                <a:spLocks noEditPoints="1"/>
              </p:cNvSpPr>
              <p:nvPr/>
            </p:nvSpPr>
            <p:spPr bwMode="auto">
              <a:xfrm>
                <a:off x="3407407" y="828031"/>
                <a:ext cx="4292136" cy="5219244"/>
              </a:xfrm>
              <a:custGeom>
                <a:avLst/>
                <a:gdLst>
                  <a:gd name="T0" fmla="*/ 1533262 w 5162"/>
                  <a:gd name="T1" fmla="*/ 4723678 h 6277"/>
                  <a:gd name="T2" fmla="*/ 1716189 w 5162"/>
                  <a:gd name="T3" fmla="*/ 4772735 h 6277"/>
                  <a:gd name="T4" fmla="*/ 1897453 w 5162"/>
                  <a:gd name="T5" fmla="*/ 4821793 h 6277"/>
                  <a:gd name="T6" fmla="*/ 2080381 w 5162"/>
                  <a:gd name="T7" fmla="*/ 4873345 h 6277"/>
                  <a:gd name="T8" fmla="*/ 2263308 w 5162"/>
                  <a:gd name="T9" fmla="*/ 4922403 h 6277"/>
                  <a:gd name="T10" fmla="*/ 2443740 w 5162"/>
                  <a:gd name="T11" fmla="*/ 4971461 h 6277"/>
                  <a:gd name="T12" fmla="*/ 2626667 w 5162"/>
                  <a:gd name="T13" fmla="*/ 5022182 h 6277"/>
                  <a:gd name="T14" fmla="*/ 2809595 w 5162"/>
                  <a:gd name="T15" fmla="*/ 5071239 h 6277"/>
                  <a:gd name="T16" fmla="*/ 2990027 w 5162"/>
                  <a:gd name="T17" fmla="*/ 5121129 h 6277"/>
                  <a:gd name="T18" fmla="*/ 3172954 w 5162"/>
                  <a:gd name="T19" fmla="*/ 5170186 h 6277"/>
                  <a:gd name="T20" fmla="*/ 3271901 w 5162"/>
                  <a:gd name="T21" fmla="*/ 5199288 h 6277"/>
                  <a:gd name="T22" fmla="*/ 3247788 w 5162"/>
                  <a:gd name="T23" fmla="*/ 5010541 h 6277"/>
                  <a:gd name="T24" fmla="*/ 3222012 w 5162"/>
                  <a:gd name="T25" fmla="*/ 4824288 h 6277"/>
                  <a:gd name="T26" fmla="*/ 3197068 w 5162"/>
                  <a:gd name="T27" fmla="*/ 4637203 h 6277"/>
                  <a:gd name="T28" fmla="*/ 3171291 w 5162"/>
                  <a:gd name="T29" fmla="*/ 4450119 h 6277"/>
                  <a:gd name="T30" fmla="*/ 3145515 w 5162"/>
                  <a:gd name="T31" fmla="*/ 4263865 h 6277"/>
                  <a:gd name="T32" fmla="*/ 3119739 w 5162"/>
                  <a:gd name="T33" fmla="*/ 4076781 h 6277"/>
                  <a:gd name="T34" fmla="*/ 3094795 w 5162"/>
                  <a:gd name="T35" fmla="*/ 3890528 h 6277"/>
                  <a:gd name="T36" fmla="*/ 3070682 w 5162"/>
                  <a:gd name="T37" fmla="*/ 3703443 h 6277"/>
                  <a:gd name="T38" fmla="*/ 3126391 w 5162"/>
                  <a:gd name="T39" fmla="*/ 3530494 h 6277"/>
                  <a:gd name="T40" fmla="*/ 3240305 w 5162"/>
                  <a:gd name="T41" fmla="*/ 3379163 h 6277"/>
                  <a:gd name="T42" fmla="*/ 3354219 w 5162"/>
                  <a:gd name="T43" fmla="*/ 3229496 h 6277"/>
                  <a:gd name="T44" fmla="*/ 3466469 w 5162"/>
                  <a:gd name="T45" fmla="*/ 3078165 h 6277"/>
                  <a:gd name="T46" fmla="*/ 3580383 w 5162"/>
                  <a:gd name="T47" fmla="*/ 2928497 h 6277"/>
                  <a:gd name="T48" fmla="*/ 3694297 w 5162"/>
                  <a:gd name="T49" fmla="*/ 2777167 h 6277"/>
                  <a:gd name="T50" fmla="*/ 3808211 w 5162"/>
                  <a:gd name="T51" fmla="*/ 2628330 h 6277"/>
                  <a:gd name="T52" fmla="*/ 3922124 w 5162"/>
                  <a:gd name="T53" fmla="*/ 2477000 h 6277"/>
                  <a:gd name="T54" fmla="*/ 4036038 w 5162"/>
                  <a:gd name="T55" fmla="*/ 2325669 h 6277"/>
                  <a:gd name="T56" fmla="*/ 4149952 w 5162"/>
                  <a:gd name="T57" fmla="*/ 2176002 h 6277"/>
                  <a:gd name="T58" fmla="*/ 4264697 w 5162"/>
                  <a:gd name="T59" fmla="*/ 2024671 h 6277"/>
                  <a:gd name="T60" fmla="*/ 4213145 w 5162"/>
                  <a:gd name="T61" fmla="*/ 1863362 h 6277"/>
                  <a:gd name="T62" fmla="*/ 4136648 w 5162"/>
                  <a:gd name="T63" fmla="*/ 1690413 h 6277"/>
                  <a:gd name="T64" fmla="*/ 4060151 w 5162"/>
                  <a:gd name="T65" fmla="*/ 1519127 h 6277"/>
                  <a:gd name="T66" fmla="*/ 3982823 w 5162"/>
                  <a:gd name="T67" fmla="*/ 1346177 h 6277"/>
                  <a:gd name="T68" fmla="*/ 3906326 w 5162"/>
                  <a:gd name="T69" fmla="*/ 1173228 h 6277"/>
                  <a:gd name="T70" fmla="*/ 3829829 w 5162"/>
                  <a:gd name="T71" fmla="*/ 1001942 h 6277"/>
                  <a:gd name="T72" fmla="*/ 3753332 w 5162"/>
                  <a:gd name="T73" fmla="*/ 828993 h 6277"/>
                  <a:gd name="T74" fmla="*/ 3676836 w 5162"/>
                  <a:gd name="T75" fmla="*/ 656043 h 6277"/>
                  <a:gd name="T76" fmla="*/ 3599507 w 5162"/>
                  <a:gd name="T77" fmla="*/ 483094 h 6277"/>
                  <a:gd name="T78" fmla="*/ 3542966 w 5162"/>
                  <a:gd name="T79" fmla="*/ 318460 h 6277"/>
                  <a:gd name="T80" fmla="*/ 3364196 w 5162"/>
                  <a:gd name="T81" fmla="*/ 300167 h 6277"/>
                  <a:gd name="T82" fmla="*/ 3175449 w 5162"/>
                  <a:gd name="T83" fmla="*/ 281043 h 6277"/>
                  <a:gd name="T84" fmla="*/ 2988364 w 5162"/>
                  <a:gd name="T85" fmla="*/ 261087 h 6277"/>
                  <a:gd name="T86" fmla="*/ 2799617 w 5162"/>
                  <a:gd name="T87" fmla="*/ 243626 h 6277"/>
                  <a:gd name="T88" fmla="*/ 2612532 w 5162"/>
                  <a:gd name="T89" fmla="*/ 223670 h 6277"/>
                  <a:gd name="T90" fmla="*/ 2423785 w 5162"/>
                  <a:gd name="T91" fmla="*/ 206209 h 6277"/>
                  <a:gd name="T92" fmla="*/ 2237532 w 5162"/>
                  <a:gd name="T93" fmla="*/ 186253 h 6277"/>
                  <a:gd name="T94" fmla="*/ 2048784 w 5162"/>
                  <a:gd name="T95" fmla="*/ 167129 h 6277"/>
                  <a:gd name="T96" fmla="*/ 1861699 w 5162"/>
                  <a:gd name="T97" fmla="*/ 148836 h 6277"/>
                  <a:gd name="T98" fmla="*/ 1672952 w 5162"/>
                  <a:gd name="T99" fmla="*/ 129712 h 6277"/>
                  <a:gd name="T100" fmla="*/ 1484204 w 5162"/>
                  <a:gd name="T101" fmla="*/ 111419 h 6277"/>
                  <a:gd name="T102" fmla="*/ 1297951 w 5162"/>
                  <a:gd name="T103" fmla="*/ 92295 h 6277"/>
                  <a:gd name="T104" fmla="*/ 1109204 w 5162"/>
                  <a:gd name="T105" fmla="*/ 72339 h 6277"/>
                  <a:gd name="T106" fmla="*/ 922119 w 5162"/>
                  <a:gd name="T107" fmla="*/ 54878 h 6277"/>
                  <a:gd name="T108" fmla="*/ 733372 w 5162"/>
                  <a:gd name="T109" fmla="*/ 34922 h 6277"/>
                  <a:gd name="T110" fmla="*/ 546287 w 5162"/>
                  <a:gd name="T111" fmla="*/ 15798 h 6277"/>
                  <a:gd name="T112" fmla="*/ 361697 w 5162"/>
                  <a:gd name="T113" fmla="*/ 21619 h 6277"/>
                  <a:gd name="T114" fmla="*/ 302661 w 5162"/>
                  <a:gd name="T115" fmla="*/ 200388 h 6277"/>
                  <a:gd name="T116" fmla="*/ 243626 w 5162"/>
                  <a:gd name="T117" fmla="*/ 380821 h 6277"/>
                  <a:gd name="T118" fmla="*/ 184590 w 5162"/>
                  <a:gd name="T119" fmla="*/ 560422 h 6277"/>
                  <a:gd name="T120" fmla="*/ 128049 w 5162"/>
                  <a:gd name="T121" fmla="*/ 739192 h 6277"/>
                  <a:gd name="T122" fmla="*/ 69013 w 5162"/>
                  <a:gd name="T123" fmla="*/ 917962 h 6277"/>
                  <a:gd name="T124" fmla="*/ 9978 w 5162"/>
                  <a:gd name="T125" fmla="*/ 1096731 h 62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162" h="6277">
                    <a:moveTo>
                      <a:pt x="1698" y="5641"/>
                    </a:moveTo>
                    <a:lnTo>
                      <a:pt x="1662" y="5631"/>
                    </a:lnTo>
                    <a:lnTo>
                      <a:pt x="1658" y="5650"/>
                    </a:lnTo>
                    <a:lnTo>
                      <a:pt x="1693" y="5660"/>
                    </a:lnTo>
                    <a:lnTo>
                      <a:pt x="1698" y="5641"/>
                    </a:lnTo>
                    <a:moveTo>
                      <a:pt x="1771" y="5662"/>
                    </a:moveTo>
                    <a:lnTo>
                      <a:pt x="1736" y="5650"/>
                    </a:lnTo>
                    <a:lnTo>
                      <a:pt x="1731" y="5669"/>
                    </a:lnTo>
                    <a:lnTo>
                      <a:pt x="1766" y="5679"/>
                    </a:lnTo>
                    <a:lnTo>
                      <a:pt x="1771" y="5662"/>
                    </a:lnTo>
                    <a:moveTo>
                      <a:pt x="1844" y="5681"/>
                    </a:moveTo>
                    <a:lnTo>
                      <a:pt x="1809" y="5672"/>
                    </a:lnTo>
                    <a:lnTo>
                      <a:pt x="1804" y="5688"/>
                    </a:lnTo>
                    <a:lnTo>
                      <a:pt x="1840" y="5700"/>
                    </a:lnTo>
                    <a:lnTo>
                      <a:pt x="1844" y="5681"/>
                    </a:lnTo>
                    <a:moveTo>
                      <a:pt x="1918" y="5700"/>
                    </a:moveTo>
                    <a:lnTo>
                      <a:pt x="1882" y="5690"/>
                    </a:lnTo>
                    <a:lnTo>
                      <a:pt x="1878" y="5709"/>
                    </a:lnTo>
                    <a:lnTo>
                      <a:pt x="1913" y="5719"/>
                    </a:lnTo>
                    <a:lnTo>
                      <a:pt x="1918" y="5700"/>
                    </a:lnTo>
                    <a:moveTo>
                      <a:pt x="1991" y="5721"/>
                    </a:moveTo>
                    <a:lnTo>
                      <a:pt x="1956" y="5712"/>
                    </a:lnTo>
                    <a:lnTo>
                      <a:pt x="1948" y="5728"/>
                    </a:lnTo>
                    <a:lnTo>
                      <a:pt x="1986" y="5740"/>
                    </a:lnTo>
                    <a:lnTo>
                      <a:pt x="1991" y="5721"/>
                    </a:lnTo>
                    <a:moveTo>
                      <a:pt x="2064" y="5740"/>
                    </a:moveTo>
                    <a:lnTo>
                      <a:pt x="2026" y="5731"/>
                    </a:lnTo>
                    <a:lnTo>
                      <a:pt x="2022" y="5750"/>
                    </a:lnTo>
                    <a:lnTo>
                      <a:pt x="2060" y="5759"/>
                    </a:lnTo>
                    <a:lnTo>
                      <a:pt x="2064" y="5740"/>
                    </a:lnTo>
                    <a:moveTo>
                      <a:pt x="2138" y="5761"/>
                    </a:moveTo>
                    <a:lnTo>
                      <a:pt x="2100" y="5750"/>
                    </a:lnTo>
                    <a:lnTo>
                      <a:pt x="2095" y="5768"/>
                    </a:lnTo>
                    <a:lnTo>
                      <a:pt x="2133" y="5778"/>
                    </a:lnTo>
                    <a:lnTo>
                      <a:pt x="2138" y="5761"/>
                    </a:lnTo>
                    <a:moveTo>
                      <a:pt x="2211" y="5780"/>
                    </a:moveTo>
                    <a:lnTo>
                      <a:pt x="2173" y="5771"/>
                    </a:lnTo>
                    <a:lnTo>
                      <a:pt x="2168" y="5790"/>
                    </a:lnTo>
                    <a:lnTo>
                      <a:pt x="2204" y="5799"/>
                    </a:lnTo>
                    <a:lnTo>
                      <a:pt x="2211" y="5780"/>
                    </a:lnTo>
                    <a:moveTo>
                      <a:pt x="2282" y="5799"/>
                    </a:moveTo>
                    <a:lnTo>
                      <a:pt x="2246" y="5790"/>
                    </a:lnTo>
                    <a:lnTo>
                      <a:pt x="2242" y="5809"/>
                    </a:lnTo>
                    <a:lnTo>
                      <a:pt x="2277" y="5818"/>
                    </a:lnTo>
                    <a:lnTo>
                      <a:pt x="2282" y="5799"/>
                    </a:lnTo>
                    <a:moveTo>
                      <a:pt x="2355" y="5820"/>
                    </a:moveTo>
                    <a:lnTo>
                      <a:pt x="2320" y="5811"/>
                    </a:lnTo>
                    <a:lnTo>
                      <a:pt x="2315" y="5828"/>
                    </a:lnTo>
                    <a:lnTo>
                      <a:pt x="2350" y="5839"/>
                    </a:lnTo>
                    <a:lnTo>
                      <a:pt x="2355" y="5820"/>
                    </a:lnTo>
                    <a:moveTo>
                      <a:pt x="2428" y="5839"/>
                    </a:moveTo>
                    <a:lnTo>
                      <a:pt x="2393" y="5830"/>
                    </a:lnTo>
                    <a:lnTo>
                      <a:pt x="2388" y="5849"/>
                    </a:lnTo>
                    <a:lnTo>
                      <a:pt x="2424" y="5858"/>
                    </a:lnTo>
                    <a:lnTo>
                      <a:pt x="2428" y="5839"/>
                    </a:lnTo>
                    <a:moveTo>
                      <a:pt x="2502" y="5861"/>
                    </a:moveTo>
                    <a:lnTo>
                      <a:pt x="2466" y="5851"/>
                    </a:lnTo>
                    <a:lnTo>
                      <a:pt x="2462" y="5868"/>
                    </a:lnTo>
                    <a:lnTo>
                      <a:pt x="2497" y="5877"/>
                    </a:lnTo>
                    <a:lnTo>
                      <a:pt x="2502" y="5861"/>
                    </a:lnTo>
                    <a:moveTo>
                      <a:pt x="2575" y="5880"/>
                    </a:moveTo>
                    <a:lnTo>
                      <a:pt x="2537" y="5870"/>
                    </a:lnTo>
                    <a:lnTo>
                      <a:pt x="2532" y="5889"/>
                    </a:lnTo>
                    <a:lnTo>
                      <a:pt x="2570" y="5899"/>
                    </a:lnTo>
                    <a:lnTo>
                      <a:pt x="2575" y="5880"/>
                    </a:lnTo>
                    <a:moveTo>
                      <a:pt x="2648" y="5901"/>
                    </a:moveTo>
                    <a:lnTo>
                      <a:pt x="2610" y="5889"/>
                    </a:lnTo>
                    <a:lnTo>
                      <a:pt x="2606" y="5908"/>
                    </a:lnTo>
                    <a:lnTo>
                      <a:pt x="2644" y="5917"/>
                    </a:lnTo>
                    <a:lnTo>
                      <a:pt x="2648" y="5901"/>
                    </a:lnTo>
                    <a:moveTo>
                      <a:pt x="2722" y="5920"/>
                    </a:moveTo>
                    <a:lnTo>
                      <a:pt x="2684" y="5910"/>
                    </a:lnTo>
                    <a:lnTo>
                      <a:pt x="2679" y="5929"/>
                    </a:lnTo>
                    <a:lnTo>
                      <a:pt x="2717" y="5939"/>
                    </a:lnTo>
                    <a:lnTo>
                      <a:pt x="2722" y="5920"/>
                    </a:lnTo>
                    <a:moveTo>
                      <a:pt x="2795" y="5939"/>
                    </a:moveTo>
                    <a:lnTo>
                      <a:pt x="2757" y="5929"/>
                    </a:lnTo>
                    <a:lnTo>
                      <a:pt x="2752" y="5948"/>
                    </a:lnTo>
                    <a:lnTo>
                      <a:pt x="2788" y="5958"/>
                    </a:lnTo>
                    <a:lnTo>
                      <a:pt x="2795" y="5939"/>
                    </a:lnTo>
                    <a:moveTo>
                      <a:pt x="2866" y="5960"/>
                    </a:moveTo>
                    <a:lnTo>
                      <a:pt x="2830" y="5951"/>
                    </a:lnTo>
                    <a:lnTo>
                      <a:pt x="2826" y="5967"/>
                    </a:lnTo>
                    <a:lnTo>
                      <a:pt x="2861" y="5979"/>
                    </a:lnTo>
                    <a:lnTo>
                      <a:pt x="2866" y="5960"/>
                    </a:lnTo>
                    <a:moveTo>
                      <a:pt x="2939" y="5979"/>
                    </a:moveTo>
                    <a:lnTo>
                      <a:pt x="2904" y="5969"/>
                    </a:lnTo>
                    <a:lnTo>
                      <a:pt x="2899" y="5988"/>
                    </a:lnTo>
                    <a:lnTo>
                      <a:pt x="2934" y="5998"/>
                    </a:lnTo>
                    <a:lnTo>
                      <a:pt x="2939" y="5979"/>
                    </a:lnTo>
                    <a:moveTo>
                      <a:pt x="3012" y="6000"/>
                    </a:moveTo>
                    <a:lnTo>
                      <a:pt x="2977" y="5988"/>
                    </a:lnTo>
                    <a:lnTo>
                      <a:pt x="2972" y="6007"/>
                    </a:lnTo>
                    <a:lnTo>
                      <a:pt x="3008" y="6017"/>
                    </a:lnTo>
                    <a:lnTo>
                      <a:pt x="3012" y="6000"/>
                    </a:lnTo>
                    <a:moveTo>
                      <a:pt x="3086" y="6019"/>
                    </a:moveTo>
                    <a:lnTo>
                      <a:pt x="3050" y="6010"/>
                    </a:lnTo>
                    <a:lnTo>
                      <a:pt x="3043" y="6029"/>
                    </a:lnTo>
                    <a:lnTo>
                      <a:pt x="3081" y="6038"/>
                    </a:lnTo>
                    <a:lnTo>
                      <a:pt x="3086" y="6019"/>
                    </a:lnTo>
                    <a:moveTo>
                      <a:pt x="3159" y="6040"/>
                    </a:moveTo>
                    <a:lnTo>
                      <a:pt x="3121" y="6029"/>
                    </a:lnTo>
                    <a:lnTo>
                      <a:pt x="3116" y="6047"/>
                    </a:lnTo>
                    <a:lnTo>
                      <a:pt x="3154" y="6057"/>
                    </a:lnTo>
                    <a:lnTo>
                      <a:pt x="3159" y="6040"/>
                    </a:lnTo>
                    <a:moveTo>
                      <a:pt x="3232" y="6059"/>
                    </a:moveTo>
                    <a:lnTo>
                      <a:pt x="3194" y="6050"/>
                    </a:lnTo>
                    <a:lnTo>
                      <a:pt x="3190" y="6066"/>
                    </a:lnTo>
                    <a:lnTo>
                      <a:pt x="3228" y="6078"/>
                    </a:lnTo>
                    <a:lnTo>
                      <a:pt x="3232" y="6059"/>
                    </a:lnTo>
                    <a:moveTo>
                      <a:pt x="3306" y="6078"/>
                    </a:moveTo>
                    <a:lnTo>
                      <a:pt x="3268" y="6069"/>
                    </a:lnTo>
                    <a:lnTo>
                      <a:pt x="3263" y="6088"/>
                    </a:lnTo>
                    <a:lnTo>
                      <a:pt x="3301" y="6097"/>
                    </a:lnTo>
                    <a:lnTo>
                      <a:pt x="3306" y="6078"/>
                    </a:lnTo>
                    <a:moveTo>
                      <a:pt x="3379" y="6099"/>
                    </a:moveTo>
                    <a:lnTo>
                      <a:pt x="3341" y="6090"/>
                    </a:lnTo>
                    <a:lnTo>
                      <a:pt x="3336" y="6107"/>
                    </a:lnTo>
                    <a:lnTo>
                      <a:pt x="3372" y="6116"/>
                    </a:lnTo>
                    <a:lnTo>
                      <a:pt x="3379" y="6099"/>
                    </a:lnTo>
                    <a:moveTo>
                      <a:pt x="3450" y="6118"/>
                    </a:moveTo>
                    <a:lnTo>
                      <a:pt x="3414" y="6109"/>
                    </a:lnTo>
                    <a:lnTo>
                      <a:pt x="3410" y="6128"/>
                    </a:lnTo>
                    <a:lnTo>
                      <a:pt x="3445" y="6137"/>
                    </a:lnTo>
                    <a:lnTo>
                      <a:pt x="3450" y="6118"/>
                    </a:lnTo>
                    <a:moveTo>
                      <a:pt x="3523" y="6140"/>
                    </a:moveTo>
                    <a:lnTo>
                      <a:pt x="3488" y="6128"/>
                    </a:lnTo>
                    <a:lnTo>
                      <a:pt x="3483" y="6147"/>
                    </a:lnTo>
                    <a:lnTo>
                      <a:pt x="3518" y="6156"/>
                    </a:lnTo>
                    <a:lnTo>
                      <a:pt x="3523" y="6140"/>
                    </a:lnTo>
                    <a:moveTo>
                      <a:pt x="3596" y="6159"/>
                    </a:moveTo>
                    <a:lnTo>
                      <a:pt x="3561" y="6149"/>
                    </a:lnTo>
                    <a:lnTo>
                      <a:pt x="3556" y="6168"/>
                    </a:lnTo>
                    <a:lnTo>
                      <a:pt x="3592" y="6177"/>
                    </a:lnTo>
                    <a:lnTo>
                      <a:pt x="3596" y="6159"/>
                    </a:lnTo>
                    <a:moveTo>
                      <a:pt x="3670" y="6177"/>
                    </a:moveTo>
                    <a:lnTo>
                      <a:pt x="3634" y="6168"/>
                    </a:lnTo>
                    <a:lnTo>
                      <a:pt x="3627" y="6187"/>
                    </a:lnTo>
                    <a:lnTo>
                      <a:pt x="3665" y="6196"/>
                    </a:lnTo>
                    <a:lnTo>
                      <a:pt x="3670" y="6177"/>
                    </a:lnTo>
                    <a:moveTo>
                      <a:pt x="3743" y="6199"/>
                    </a:moveTo>
                    <a:lnTo>
                      <a:pt x="3705" y="6189"/>
                    </a:lnTo>
                    <a:lnTo>
                      <a:pt x="3700" y="6206"/>
                    </a:lnTo>
                    <a:lnTo>
                      <a:pt x="3738" y="6218"/>
                    </a:lnTo>
                    <a:lnTo>
                      <a:pt x="3743" y="6199"/>
                    </a:lnTo>
                    <a:moveTo>
                      <a:pt x="3816" y="6218"/>
                    </a:moveTo>
                    <a:lnTo>
                      <a:pt x="3778" y="6208"/>
                    </a:lnTo>
                    <a:lnTo>
                      <a:pt x="3774" y="6227"/>
                    </a:lnTo>
                    <a:lnTo>
                      <a:pt x="3812" y="6237"/>
                    </a:lnTo>
                    <a:lnTo>
                      <a:pt x="3816" y="6218"/>
                    </a:lnTo>
                    <a:moveTo>
                      <a:pt x="3890" y="6239"/>
                    </a:moveTo>
                    <a:lnTo>
                      <a:pt x="3852" y="6227"/>
                    </a:lnTo>
                    <a:lnTo>
                      <a:pt x="3847" y="6246"/>
                    </a:lnTo>
                    <a:lnTo>
                      <a:pt x="3885" y="6256"/>
                    </a:lnTo>
                    <a:lnTo>
                      <a:pt x="3890" y="6239"/>
                    </a:lnTo>
                    <a:moveTo>
                      <a:pt x="3935" y="6253"/>
                    </a:moveTo>
                    <a:lnTo>
                      <a:pt x="3937" y="6265"/>
                    </a:lnTo>
                    <a:lnTo>
                      <a:pt x="3946" y="6265"/>
                    </a:lnTo>
                    <a:lnTo>
                      <a:pt x="3949" y="6256"/>
                    </a:lnTo>
                    <a:lnTo>
                      <a:pt x="3925" y="6248"/>
                    </a:lnTo>
                    <a:lnTo>
                      <a:pt x="3920" y="6267"/>
                    </a:lnTo>
                    <a:lnTo>
                      <a:pt x="3958" y="6277"/>
                    </a:lnTo>
                    <a:lnTo>
                      <a:pt x="3953" y="6251"/>
                    </a:lnTo>
                    <a:lnTo>
                      <a:pt x="3935" y="6253"/>
                    </a:lnTo>
                    <a:moveTo>
                      <a:pt x="3925" y="6177"/>
                    </a:moveTo>
                    <a:lnTo>
                      <a:pt x="3930" y="6215"/>
                    </a:lnTo>
                    <a:lnTo>
                      <a:pt x="3949" y="6213"/>
                    </a:lnTo>
                    <a:lnTo>
                      <a:pt x="3944" y="6175"/>
                    </a:lnTo>
                    <a:lnTo>
                      <a:pt x="3925" y="6177"/>
                    </a:lnTo>
                    <a:moveTo>
                      <a:pt x="3916" y="6102"/>
                    </a:moveTo>
                    <a:lnTo>
                      <a:pt x="3920" y="6140"/>
                    </a:lnTo>
                    <a:lnTo>
                      <a:pt x="3939" y="6137"/>
                    </a:lnTo>
                    <a:lnTo>
                      <a:pt x="3935" y="6099"/>
                    </a:lnTo>
                    <a:lnTo>
                      <a:pt x="3916" y="6102"/>
                    </a:lnTo>
                    <a:moveTo>
                      <a:pt x="3906" y="6026"/>
                    </a:moveTo>
                    <a:lnTo>
                      <a:pt x="3911" y="6064"/>
                    </a:lnTo>
                    <a:lnTo>
                      <a:pt x="3930" y="6062"/>
                    </a:lnTo>
                    <a:lnTo>
                      <a:pt x="3923" y="6024"/>
                    </a:lnTo>
                    <a:lnTo>
                      <a:pt x="3906" y="6026"/>
                    </a:lnTo>
                    <a:moveTo>
                      <a:pt x="3894" y="5953"/>
                    </a:moveTo>
                    <a:lnTo>
                      <a:pt x="3899" y="5991"/>
                    </a:lnTo>
                    <a:lnTo>
                      <a:pt x="3918" y="5988"/>
                    </a:lnTo>
                    <a:lnTo>
                      <a:pt x="3913" y="5951"/>
                    </a:lnTo>
                    <a:lnTo>
                      <a:pt x="3894" y="5953"/>
                    </a:lnTo>
                    <a:moveTo>
                      <a:pt x="3885" y="5877"/>
                    </a:moveTo>
                    <a:lnTo>
                      <a:pt x="3890" y="5915"/>
                    </a:lnTo>
                    <a:lnTo>
                      <a:pt x="3909" y="5913"/>
                    </a:lnTo>
                    <a:lnTo>
                      <a:pt x="3904" y="5875"/>
                    </a:lnTo>
                    <a:lnTo>
                      <a:pt x="3885" y="5877"/>
                    </a:lnTo>
                    <a:moveTo>
                      <a:pt x="3875" y="5802"/>
                    </a:moveTo>
                    <a:lnTo>
                      <a:pt x="3880" y="5839"/>
                    </a:lnTo>
                    <a:lnTo>
                      <a:pt x="3899" y="5837"/>
                    </a:lnTo>
                    <a:lnTo>
                      <a:pt x="3894" y="5799"/>
                    </a:lnTo>
                    <a:lnTo>
                      <a:pt x="3875" y="5802"/>
                    </a:lnTo>
                    <a:moveTo>
                      <a:pt x="3864" y="5728"/>
                    </a:moveTo>
                    <a:lnTo>
                      <a:pt x="3871" y="5764"/>
                    </a:lnTo>
                    <a:lnTo>
                      <a:pt x="3887" y="5761"/>
                    </a:lnTo>
                    <a:lnTo>
                      <a:pt x="3883" y="5726"/>
                    </a:lnTo>
                    <a:lnTo>
                      <a:pt x="3864" y="5728"/>
                    </a:lnTo>
                    <a:moveTo>
                      <a:pt x="3854" y="5653"/>
                    </a:moveTo>
                    <a:lnTo>
                      <a:pt x="3859" y="5690"/>
                    </a:lnTo>
                    <a:lnTo>
                      <a:pt x="3878" y="5688"/>
                    </a:lnTo>
                    <a:lnTo>
                      <a:pt x="3873" y="5650"/>
                    </a:lnTo>
                    <a:lnTo>
                      <a:pt x="3854" y="5653"/>
                    </a:lnTo>
                    <a:moveTo>
                      <a:pt x="3845" y="5577"/>
                    </a:moveTo>
                    <a:lnTo>
                      <a:pt x="3849" y="5615"/>
                    </a:lnTo>
                    <a:lnTo>
                      <a:pt x="3868" y="5612"/>
                    </a:lnTo>
                    <a:lnTo>
                      <a:pt x="3864" y="5575"/>
                    </a:lnTo>
                    <a:lnTo>
                      <a:pt x="3845" y="5577"/>
                    </a:lnTo>
                    <a:moveTo>
                      <a:pt x="3835" y="5501"/>
                    </a:moveTo>
                    <a:lnTo>
                      <a:pt x="3840" y="5539"/>
                    </a:lnTo>
                    <a:lnTo>
                      <a:pt x="3859" y="5537"/>
                    </a:lnTo>
                    <a:lnTo>
                      <a:pt x="3852" y="5499"/>
                    </a:lnTo>
                    <a:lnTo>
                      <a:pt x="3835" y="5501"/>
                    </a:lnTo>
                    <a:moveTo>
                      <a:pt x="3823" y="5428"/>
                    </a:moveTo>
                    <a:lnTo>
                      <a:pt x="3828" y="5466"/>
                    </a:lnTo>
                    <a:lnTo>
                      <a:pt x="3847" y="5463"/>
                    </a:lnTo>
                    <a:lnTo>
                      <a:pt x="3842" y="5426"/>
                    </a:lnTo>
                    <a:lnTo>
                      <a:pt x="3823" y="5428"/>
                    </a:lnTo>
                    <a:moveTo>
                      <a:pt x="3814" y="5352"/>
                    </a:moveTo>
                    <a:lnTo>
                      <a:pt x="3819" y="5390"/>
                    </a:lnTo>
                    <a:lnTo>
                      <a:pt x="3838" y="5388"/>
                    </a:lnTo>
                    <a:lnTo>
                      <a:pt x="3833" y="5350"/>
                    </a:lnTo>
                    <a:lnTo>
                      <a:pt x="3814" y="5352"/>
                    </a:lnTo>
                    <a:moveTo>
                      <a:pt x="3804" y="5277"/>
                    </a:moveTo>
                    <a:lnTo>
                      <a:pt x="3809" y="5315"/>
                    </a:lnTo>
                    <a:lnTo>
                      <a:pt x="3828" y="5312"/>
                    </a:lnTo>
                    <a:lnTo>
                      <a:pt x="3823" y="5274"/>
                    </a:lnTo>
                    <a:lnTo>
                      <a:pt x="3804" y="5277"/>
                    </a:lnTo>
                    <a:moveTo>
                      <a:pt x="3793" y="5203"/>
                    </a:moveTo>
                    <a:lnTo>
                      <a:pt x="3800" y="5239"/>
                    </a:lnTo>
                    <a:lnTo>
                      <a:pt x="3816" y="5237"/>
                    </a:lnTo>
                    <a:lnTo>
                      <a:pt x="3812" y="5201"/>
                    </a:lnTo>
                    <a:lnTo>
                      <a:pt x="3793" y="5203"/>
                    </a:lnTo>
                    <a:moveTo>
                      <a:pt x="3783" y="5128"/>
                    </a:moveTo>
                    <a:lnTo>
                      <a:pt x="3788" y="5166"/>
                    </a:lnTo>
                    <a:lnTo>
                      <a:pt x="3807" y="5163"/>
                    </a:lnTo>
                    <a:lnTo>
                      <a:pt x="3802" y="5125"/>
                    </a:lnTo>
                    <a:lnTo>
                      <a:pt x="3783" y="5128"/>
                    </a:lnTo>
                    <a:moveTo>
                      <a:pt x="3774" y="5052"/>
                    </a:moveTo>
                    <a:lnTo>
                      <a:pt x="3778" y="5090"/>
                    </a:lnTo>
                    <a:lnTo>
                      <a:pt x="3797" y="5088"/>
                    </a:lnTo>
                    <a:lnTo>
                      <a:pt x="3793" y="5050"/>
                    </a:lnTo>
                    <a:lnTo>
                      <a:pt x="3774" y="5052"/>
                    </a:lnTo>
                    <a:moveTo>
                      <a:pt x="3764" y="4976"/>
                    </a:moveTo>
                    <a:lnTo>
                      <a:pt x="3769" y="5014"/>
                    </a:lnTo>
                    <a:lnTo>
                      <a:pt x="3788" y="5012"/>
                    </a:lnTo>
                    <a:lnTo>
                      <a:pt x="3781" y="4974"/>
                    </a:lnTo>
                    <a:lnTo>
                      <a:pt x="3764" y="4976"/>
                    </a:lnTo>
                    <a:moveTo>
                      <a:pt x="3752" y="4903"/>
                    </a:moveTo>
                    <a:lnTo>
                      <a:pt x="3757" y="4941"/>
                    </a:lnTo>
                    <a:lnTo>
                      <a:pt x="3776" y="4939"/>
                    </a:lnTo>
                    <a:lnTo>
                      <a:pt x="3771" y="4901"/>
                    </a:lnTo>
                    <a:lnTo>
                      <a:pt x="3752" y="4903"/>
                    </a:lnTo>
                    <a:moveTo>
                      <a:pt x="3743" y="4828"/>
                    </a:moveTo>
                    <a:lnTo>
                      <a:pt x="3748" y="4865"/>
                    </a:lnTo>
                    <a:lnTo>
                      <a:pt x="3767" y="4863"/>
                    </a:lnTo>
                    <a:lnTo>
                      <a:pt x="3762" y="4825"/>
                    </a:lnTo>
                    <a:lnTo>
                      <a:pt x="3743" y="4828"/>
                    </a:lnTo>
                    <a:moveTo>
                      <a:pt x="3734" y="4752"/>
                    </a:moveTo>
                    <a:lnTo>
                      <a:pt x="3738" y="4790"/>
                    </a:lnTo>
                    <a:lnTo>
                      <a:pt x="3757" y="4787"/>
                    </a:lnTo>
                    <a:lnTo>
                      <a:pt x="3752" y="4749"/>
                    </a:lnTo>
                    <a:lnTo>
                      <a:pt x="3734" y="4752"/>
                    </a:lnTo>
                    <a:moveTo>
                      <a:pt x="3722" y="4679"/>
                    </a:moveTo>
                    <a:lnTo>
                      <a:pt x="3729" y="4716"/>
                    </a:lnTo>
                    <a:lnTo>
                      <a:pt x="3748" y="4712"/>
                    </a:lnTo>
                    <a:lnTo>
                      <a:pt x="3741" y="4676"/>
                    </a:lnTo>
                    <a:lnTo>
                      <a:pt x="3722" y="4679"/>
                    </a:lnTo>
                    <a:moveTo>
                      <a:pt x="3712" y="4603"/>
                    </a:moveTo>
                    <a:lnTo>
                      <a:pt x="3717" y="4641"/>
                    </a:lnTo>
                    <a:lnTo>
                      <a:pt x="3736" y="4638"/>
                    </a:lnTo>
                    <a:lnTo>
                      <a:pt x="3731" y="4601"/>
                    </a:lnTo>
                    <a:lnTo>
                      <a:pt x="3712" y="4603"/>
                    </a:lnTo>
                    <a:moveTo>
                      <a:pt x="3703" y="4527"/>
                    </a:moveTo>
                    <a:lnTo>
                      <a:pt x="3708" y="4565"/>
                    </a:lnTo>
                    <a:lnTo>
                      <a:pt x="3726" y="4563"/>
                    </a:lnTo>
                    <a:lnTo>
                      <a:pt x="3722" y="4525"/>
                    </a:lnTo>
                    <a:lnTo>
                      <a:pt x="3703" y="4527"/>
                    </a:lnTo>
                    <a:moveTo>
                      <a:pt x="3693" y="4454"/>
                    </a:moveTo>
                    <a:lnTo>
                      <a:pt x="3698" y="4489"/>
                    </a:lnTo>
                    <a:lnTo>
                      <a:pt x="3717" y="4487"/>
                    </a:lnTo>
                    <a:lnTo>
                      <a:pt x="3712" y="4449"/>
                    </a:lnTo>
                    <a:lnTo>
                      <a:pt x="3693" y="4454"/>
                    </a:lnTo>
                    <a:moveTo>
                      <a:pt x="3682" y="4378"/>
                    </a:moveTo>
                    <a:lnTo>
                      <a:pt x="3686" y="4416"/>
                    </a:lnTo>
                    <a:lnTo>
                      <a:pt x="3705" y="4414"/>
                    </a:lnTo>
                    <a:lnTo>
                      <a:pt x="3700" y="4376"/>
                    </a:lnTo>
                    <a:lnTo>
                      <a:pt x="3682" y="4378"/>
                    </a:lnTo>
                    <a:moveTo>
                      <a:pt x="3712" y="4307"/>
                    </a:moveTo>
                    <a:lnTo>
                      <a:pt x="3691" y="4336"/>
                    </a:lnTo>
                    <a:lnTo>
                      <a:pt x="3705" y="4348"/>
                    </a:lnTo>
                    <a:lnTo>
                      <a:pt x="3729" y="4317"/>
                    </a:lnTo>
                    <a:lnTo>
                      <a:pt x="3712" y="4307"/>
                    </a:lnTo>
                    <a:moveTo>
                      <a:pt x="3760" y="4246"/>
                    </a:moveTo>
                    <a:lnTo>
                      <a:pt x="3736" y="4277"/>
                    </a:lnTo>
                    <a:lnTo>
                      <a:pt x="3752" y="4288"/>
                    </a:lnTo>
                    <a:lnTo>
                      <a:pt x="3774" y="4258"/>
                    </a:lnTo>
                    <a:lnTo>
                      <a:pt x="3760" y="4246"/>
                    </a:lnTo>
                    <a:moveTo>
                      <a:pt x="3804" y="4184"/>
                    </a:moveTo>
                    <a:lnTo>
                      <a:pt x="3781" y="4215"/>
                    </a:lnTo>
                    <a:lnTo>
                      <a:pt x="3797" y="4227"/>
                    </a:lnTo>
                    <a:lnTo>
                      <a:pt x="3819" y="4196"/>
                    </a:lnTo>
                    <a:lnTo>
                      <a:pt x="3804" y="4184"/>
                    </a:lnTo>
                    <a:moveTo>
                      <a:pt x="3849" y="4125"/>
                    </a:moveTo>
                    <a:lnTo>
                      <a:pt x="3828" y="4156"/>
                    </a:lnTo>
                    <a:lnTo>
                      <a:pt x="3842" y="4168"/>
                    </a:lnTo>
                    <a:lnTo>
                      <a:pt x="3866" y="4137"/>
                    </a:lnTo>
                    <a:lnTo>
                      <a:pt x="3849" y="4125"/>
                    </a:lnTo>
                    <a:moveTo>
                      <a:pt x="3897" y="4064"/>
                    </a:moveTo>
                    <a:lnTo>
                      <a:pt x="3873" y="4095"/>
                    </a:lnTo>
                    <a:lnTo>
                      <a:pt x="3887" y="4106"/>
                    </a:lnTo>
                    <a:lnTo>
                      <a:pt x="3911" y="4076"/>
                    </a:lnTo>
                    <a:lnTo>
                      <a:pt x="3897" y="4064"/>
                    </a:lnTo>
                    <a:moveTo>
                      <a:pt x="3942" y="4005"/>
                    </a:moveTo>
                    <a:lnTo>
                      <a:pt x="3918" y="4035"/>
                    </a:lnTo>
                    <a:lnTo>
                      <a:pt x="3935" y="4045"/>
                    </a:lnTo>
                    <a:lnTo>
                      <a:pt x="3956" y="4017"/>
                    </a:lnTo>
                    <a:lnTo>
                      <a:pt x="3942" y="4005"/>
                    </a:lnTo>
                    <a:moveTo>
                      <a:pt x="3987" y="3943"/>
                    </a:moveTo>
                    <a:lnTo>
                      <a:pt x="3965" y="3974"/>
                    </a:lnTo>
                    <a:lnTo>
                      <a:pt x="3979" y="3986"/>
                    </a:lnTo>
                    <a:lnTo>
                      <a:pt x="4003" y="3955"/>
                    </a:lnTo>
                    <a:lnTo>
                      <a:pt x="3987" y="3943"/>
                    </a:lnTo>
                    <a:moveTo>
                      <a:pt x="4034" y="3884"/>
                    </a:moveTo>
                    <a:lnTo>
                      <a:pt x="4010" y="3915"/>
                    </a:lnTo>
                    <a:lnTo>
                      <a:pt x="4024" y="3924"/>
                    </a:lnTo>
                    <a:lnTo>
                      <a:pt x="4048" y="3896"/>
                    </a:lnTo>
                    <a:lnTo>
                      <a:pt x="4034" y="3884"/>
                    </a:lnTo>
                    <a:moveTo>
                      <a:pt x="4079" y="3823"/>
                    </a:moveTo>
                    <a:lnTo>
                      <a:pt x="4055" y="3853"/>
                    </a:lnTo>
                    <a:lnTo>
                      <a:pt x="4072" y="3865"/>
                    </a:lnTo>
                    <a:lnTo>
                      <a:pt x="4093" y="3835"/>
                    </a:lnTo>
                    <a:lnTo>
                      <a:pt x="4079" y="3823"/>
                    </a:lnTo>
                    <a:moveTo>
                      <a:pt x="4124" y="3764"/>
                    </a:moveTo>
                    <a:lnTo>
                      <a:pt x="4102" y="3794"/>
                    </a:lnTo>
                    <a:lnTo>
                      <a:pt x="4117" y="3804"/>
                    </a:lnTo>
                    <a:lnTo>
                      <a:pt x="4140" y="3775"/>
                    </a:lnTo>
                    <a:lnTo>
                      <a:pt x="4124" y="3764"/>
                    </a:lnTo>
                    <a:moveTo>
                      <a:pt x="4169" y="3702"/>
                    </a:moveTo>
                    <a:lnTo>
                      <a:pt x="4147" y="3733"/>
                    </a:lnTo>
                    <a:lnTo>
                      <a:pt x="4162" y="3745"/>
                    </a:lnTo>
                    <a:lnTo>
                      <a:pt x="4185" y="3714"/>
                    </a:lnTo>
                    <a:lnTo>
                      <a:pt x="4169" y="3702"/>
                    </a:lnTo>
                    <a:moveTo>
                      <a:pt x="4216" y="3643"/>
                    </a:moveTo>
                    <a:lnTo>
                      <a:pt x="4192" y="3674"/>
                    </a:lnTo>
                    <a:lnTo>
                      <a:pt x="4206" y="3683"/>
                    </a:lnTo>
                    <a:lnTo>
                      <a:pt x="4230" y="3655"/>
                    </a:lnTo>
                    <a:lnTo>
                      <a:pt x="4216" y="3643"/>
                    </a:lnTo>
                    <a:moveTo>
                      <a:pt x="4261" y="3582"/>
                    </a:moveTo>
                    <a:lnTo>
                      <a:pt x="4237" y="3612"/>
                    </a:lnTo>
                    <a:lnTo>
                      <a:pt x="4254" y="3624"/>
                    </a:lnTo>
                    <a:lnTo>
                      <a:pt x="4275" y="3593"/>
                    </a:lnTo>
                    <a:lnTo>
                      <a:pt x="4261" y="3582"/>
                    </a:lnTo>
                    <a:moveTo>
                      <a:pt x="4306" y="3522"/>
                    </a:moveTo>
                    <a:lnTo>
                      <a:pt x="4284" y="3551"/>
                    </a:lnTo>
                    <a:lnTo>
                      <a:pt x="4299" y="3563"/>
                    </a:lnTo>
                    <a:lnTo>
                      <a:pt x="4322" y="3534"/>
                    </a:lnTo>
                    <a:lnTo>
                      <a:pt x="4306" y="3522"/>
                    </a:lnTo>
                    <a:moveTo>
                      <a:pt x="4353" y="3461"/>
                    </a:moveTo>
                    <a:lnTo>
                      <a:pt x="4329" y="3492"/>
                    </a:lnTo>
                    <a:lnTo>
                      <a:pt x="4344" y="3504"/>
                    </a:lnTo>
                    <a:lnTo>
                      <a:pt x="4367" y="3473"/>
                    </a:lnTo>
                    <a:lnTo>
                      <a:pt x="4353" y="3461"/>
                    </a:lnTo>
                    <a:moveTo>
                      <a:pt x="4398" y="3402"/>
                    </a:moveTo>
                    <a:lnTo>
                      <a:pt x="4374" y="3430"/>
                    </a:lnTo>
                    <a:lnTo>
                      <a:pt x="4391" y="3442"/>
                    </a:lnTo>
                    <a:lnTo>
                      <a:pt x="4412" y="3411"/>
                    </a:lnTo>
                    <a:lnTo>
                      <a:pt x="4398" y="3402"/>
                    </a:lnTo>
                    <a:moveTo>
                      <a:pt x="4443" y="3340"/>
                    </a:moveTo>
                    <a:lnTo>
                      <a:pt x="4422" y="3371"/>
                    </a:lnTo>
                    <a:lnTo>
                      <a:pt x="4436" y="3383"/>
                    </a:lnTo>
                    <a:lnTo>
                      <a:pt x="4459" y="3352"/>
                    </a:lnTo>
                    <a:lnTo>
                      <a:pt x="4443" y="3340"/>
                    </a:lnTo>
                    <a:moveTo>
                      <a:pt x="4490" y="3281"/>
                    </a:moveTo>
                    <a:lnTo>
                      <a:pt x="4467" y="3310"/>
                    </a:lnTo>
                    <a:lnTo>
                      <a:pt x="4481" y="3321"/>
                    </a:lnTo>
                    <a:lnTo>
                      <a:pt x="4504" y="3291"/>
                    </a:lnTo>
                    <a:lnTo>
                      <a:pt x="4490" y="3281"/>
                    </a:lnTo>
                    <a:moveTo>
                      <a:pt x="4535" y="3220"/>
                    </a:moveTo>
                    <a:lnTo>
                      <a:pt x="4511" y="3251"/>
                    </a:lnTo>
                    <a:lnTo>
                      <a:pt x="4528" y="3262"/>
                    </a:lnTo>
                    <a:lnTo>
                      <a:pt x="4549" y="3232"/>
                    </a:lnTo>
                    <a:lnTo>
                      <a:pt x="4535" y="3220"/>
                    </a:lnTo>
                    <a:moveTo>
                      <a:pt x="4580" y="3161"/>
                    </a:moveTo>
                    <a:lnTo>
                      <a:pt x="4559" y="3189"/>
                    </a:lnTo>
                    <a:lnTo>
                      <a:pt x="4573" y="3201"/>
                    </a:lnTo>
                    <a:lnTo>
                      <a:pt x="4597" y="3170"/>
                    </a:lnTo>
                    <a:lnTo>
                      <a:pt x="4580" y="3161"/>
                    </a:lnTo>
                    <a:moveTo>
                      <a:pt x="4625" y="3099"/>
                    </a:moveTo>
                    <a:lnTo>
                      <a:pt x="4604" y="3130"/>
                    </a:lnTo>
                    <a:lnTo>
                      <a:pt x="4618" y="3142"/>
                    </a:lnTo>
                    <a:lnTo>
                      <a:pt x="4641" y="3111"/>
                    </a:lnTo>
                    <a:lnTo>
                      <a:pt x="4625" y="3099"/>
                    </a:lnTo>
                    <a:moveTo>
                      <a:pt x="4672" y="3038"/>
                    </a:moveTo>
                    <a:lnTo>
                      <a:pt x="4649" y="3069"/>
                    </a:lnTo>
                    <a:lnTo>
                      <a:pt x="4663" y="3080"/>
                    </a:lnTo>
                    <a:lnTo>
                      <a:pt x="4686" y="3050"/>
                    </a:lnTo>
                    <a:lnTo>
                      <a:pt x="4672" y="3038"/>
                    </a:lnTo>
                    <a:moveTo>
                      <a:pt x="4717" y="2979"/>
                    </a:moveTo>
                    <a:lnTo>
                      <a:pt x="4694" y="3009"/>
                    </a:lnTo>
                    <a:lnTo>
                      <a:pt x="4710" y="3021"/>
                    </a:lnTo>
                    <a:lnTo>
                      <a:pt x="4731" y="2990"/>
                    </a:lnTo>
                    <a:lnTo>
                      <a:pt x="4717" y="2979"/>
                    </a:lnTo>
                    <a:moveTo>
                      <a:pt x="4762" y="2917"/>
                    </a:moveTo>
                    <a:lnTo>
                      <a:pt x="4741" y="2948"/>
                    </a:lnTo>
                    <a:lnTo>
                      <a:pt x="4755" y="2960"/>
                    </a:lnTo>
                    <a:lnTo>
                      <a:pt x="4779" y="2929"/>
                    </a:lnTo>
                    <a:lnTo>
                      <a:pt x="4762" y="2917"/>
                    </a:lnTo>
                    <a:moveTo>
                      <a:pt x="4809" y="2858"/>
                    </a:moveTo>
                    <a:lnTo>
                      <a:pt x="4786" y="2889"/>
                    </a:lnTo>
                    <a:lnTo>
                      <a:pt x="4800" y="2901"/>
                    </a:lnTo>
                    <a:lnTo>
                      <a:pt x="4824" y="2870"/>
                    </a:lnTo>
                    <a:lnTo>
                      <a:pt x="4809" y="2858"/>
                    </a:lnTo>
                    <a:moveTo>
                      <a:pt x="4854" y="2797"/>
                    </a:moveTo>
                    <a:lnTo>
                      <a:pt x="4831" y="2827"/>
                    </a:lnTo>
                    <a:lnTo>
                      <a:pt x="4847" y="2839"/>
                    </a:lnTo>
                    <a:lnTo>
                      <a:pt x="4868" y="2808"/>
                    </a:lnTo>
                    <a:lnTo>
                      <a:pt x="4854" y="2797"/>
                    </a:lnTo>
                    <a:moveTo>
                      <a:pt x="4899" y="2738"/>
                    </a:moveTo>
                    <a:lnTo>
                      <a:pt x="4878" y="2768"/>
                    </a:lnTo>
                    <a:lnTo>
                      <a:pt x="4892" y="2778"/>
                    </a:lnTo>
                    <a:lnTo>
                      <a:pt x="4916" y="2749"/>
                    </a:lnTo>
                    <a:lnTo>
                      <a:pt x="4899" y="2738"/>
                    </a:lnTo>
                    <a:moveTo>
                      <a:pt x="4947" y="2676"/>
                    </a:moveTo>
                    <a:lnTo>
                      <a:pt x="4923" y="2707"/>
                    </a:lnTo>
                    <a:lnTo>
                      <a:pt x="4937" y="2719"/>
                    </a:lnTo>
                    <a:lnTo>
                      <a:pt x="4961" y="2688"/>
                    </a:lnTo>
                    <a:lnTo>
                      <a:pt x="4947" y="2676"/>
                    </a:lnTo>
                    <a:moveTo>
                      <a:pt x="4991" y="2617"/>
                    </a:moveTo>
                    <a:lnTo>
                      <a:pt x="4968" y="2648"/>
                    </a:lnTo>
                    <a:lnTo>
                      <a:pt x="4984" y="2657"/>
                    </a:lnTo>
                    <a:lnTo>
                      <a:pt x="5006" y="2629"/>
                    </a:lnTo>
                    <a:lnTo>
                      <a:pt x="4991" y="2617"/>
                    </a:lnTo>
                    <a:moveTo>
                      <a:pt x="5036" y="2555"/>
                    </a:moveTo>
                    <a:lnTo>
                      <a:pt x="5015" y="2586"/>
                    </a:lnTo>
                    <a:lnTo>
                      <a:pt x="5029" y="2598"/>
                    </a:lnTo>
                    <a:lnTo>
                      <a:pt x="5053" y="2567"/>
                    </a:lnTo>
                    <a:lnTo>
                      <a:pt x="5036" y="2555"/>
                    </a:lnTo>
                    <a:moveTo>
                      <a:pt x="5081" y="2496"/>
                    </a:moveTo>
                    <a:lnTo>
                      <a:pt x="5060" y="2527"/>
                    </a:lnTo>
                    <a:lnTo>
                      <a:pt x="5074" y="2537"/>
                    </a:lnTo>
                    <a:lnTo>
                      <a:pt x="5098" y="2508"/>
                    </a:lnTo>
                    <a:lnTo>
                      <a:pt x="5081" y="2496"/>
                    </a:lnTo>
                    <a:moveTo>
                      <a:pt x="5129" y="2435"/>
                    </a:moveTo>
                    <a:lnTo>
                      <a:pt x="5105" y="2466"/>
                    </a:lnTo>
                    <a:lnTo>
                      <a:pt x="5119" y="2477"/>
                    </a:lnTo>
                    <a:lnTo>
                      <a:pt x="5143" y="2447"/>
                    </a:lnTo>
                    <a:lnTo>
                      <a:pt x="5129" y="2435"/>
                    </a:lnTo>
                    <a:moveTo>
                      <a:pt x="5129" y="2381"/>
                    </a:moveTo>
                    <a:lnTo>
                      <a:pt x="5143" y="2414"/>
                    </a:lnTo>
                    <a:lnTo>
                      <a:pt x="5162" y="2407"/>
                    </a:lnTo>
                    <a:lnTo>
                      <a:pt x="5145" y="2371"/>
                    </a:lnTo>
                    <a:lnTo>
                      <a:pt x="5129" y="2381"/>
                    </a:lnTo>
                    <a:moveTo>
                      <a:pt x="5098" y="2310"/>
                    </a:moveTo>
                    <a:lnTo>
                      <a:pt x="5112" y="2345"/>
                    </a:lnTo>
                    <a:lnTo>
                      <a:pt x="5131" y="2338"/>
                    </a:lnTo>
                    <a:lnTo>
                      <a:pt x="5114" y="2302"/>
                    </a:lnTo>
                    <a:lnTo>
                      <a:pt x="5098" y="2310"/>
                    </a:lnTo>
                    <a:moveTo>
                      <a:pt x="5067" y="2241"/>
                    </a:moveTo>
                    <a:lnTo>
                      <a:pt x="5081" y="2276"/>
                    </a:lnTo>
                    <a:lnTo>
                      <a:pt x="5100" y="2267"/>
                    </a:lnTo>
                    <a:lnTo>
                      <a:pt x="5084" y="2234"/>
                    </a:lnTo>
                    <a:lnTo>
                      <a:pt x="5067" y="2241"/>
                    </a:lnTo>
                    <a:moveTo>
                      <a:pt x="5036" y="2172"/>
                    </a:moveTo>
                    <a:lnTo>
                      <a:pt x="5051" y="2206"/>
                    </a:lnTo>
                    <a:lnTo>
                      <a:pt x="5069" y="2198"/>
                    </a:lnTo>
                    <a:lnTo>
                      <a:pt x="5053" y="2165"/>
                    </a:lnTo>
                    <a:lnTo>
                      <a:pt x="5036" y="2172"/>
                    </a:lnTo>
                    <a:moveTo>
                      <a:pt x="5006" y="2104"/>
                    </a:moveTo>
                    <a:lnTo>
                      <a:pt x="5020" y="2137"/>
                    </a:lnTo>
                    <a:lnTo>
                      <a:pt x="5039" y="2130"/>
                    </a:lnTo>
                    <a:lnTo>
                      <a:pt x="5022" y="2094"/>
                    </a:lnTo>
                    <a:lnTo>
                      <a:pt x="5006" y="2104"/>
                    </a:lnTo>
                    <a:moveTo>
                      <a:pt x="4975" y="2033"/>
                    </a:moveTo>
                    <a:lnTo>
                      <a:pt x="4989" y="2068"/>
                    </a:lnTo>
                    <a:lnTo>
                      <a:pt x="5008" y="2061"/>
                    </a:lnTo>
                    <a:lnTo>
                      <a:pt x="4991" y="2026"/>
                    </a:lnTo>
                    <a:lnTo>
                      <a:pt x="4975" y="2033"/>
                    </a:lnTo>
                    <a:moveTo>
                      <a:pt x="4944" y="1964"/>
                    </a:moveTo>
                    <a:lnTo>
                      <a:pt x="4958" y="2000"/>
                    </a:lnTo>
                    <a:lnTo>
                      <a:pt x="4977" y="1993"/>
                    </a:lnTo>
                    <a:lnTo>
                      <a:pt x="4961" y="1957"/>
                    </a:lnTo>
                    <a:lnTo>
                      <a:pt x="4944" y="1964"/>
                    </a:lnTo>
                    <a:moveTo>
                      <a:pt x="4913" y="1896"/>
                    </a:moveTo>
                    <a:lnTo>
                      <a:pt x="4928" y="1931"/>
                    </a:lnTo>
                    <a:lnTo>
                      <a:pt x="4947" y="1922"/>
                    </a:lnTo>
                    <a:lnTo>
                      <a:pt x="4930" y="1889"/>
                    </a:lnTo>
                    <a:lnTo>
                      <a:pt x="4913" y="1896"/>
                    </a:lnTo>
                    <a:moveTo>
                      <a:pt x="4883" y="1827"/>
                    </a:moveTo>
                    <a:lnTo>
                      <a:pt x="4897" y="1860"/>
                    </a:lnTo>
                    <a:lnTo>
                      <a:pt x="4916" y="1853"/>
                    </a:lnTo>
                    <a:lnTo>
                      <a:pt x="4899" y="1818"/>
                    </a:lnTo>
                    <a:lnTo>
                      <a:pt x="4883" y="1827"/>
                    </a:lnTo>
                    <a:moveTo>
                      <a:pt x="4852" y="1756"/>
                    </a:moveTo>
                    <a:lnTo>
                      <a:pt x="4866" y="1792"/>
                    </a:lnTo>
                    <a:lnTo>
                      <a:pt x="4885" y="1785"/>
                    </a:lnTo>
                    <a:lnTo>
                      <a:pt x="4868" y="1749"/>
                    </a:lnTo>
                    <a:lnTo>
                      <a:pt x="4852" y="1756"/>
                    </a:lnTo>
                    <a:moveTo>
                      <a:pt x="4821" y="1688"/>
                    </a:moveTo>
                    <a:lnTo>
                      <a:pt x="4835" y="1723"/>
                    </a:lnTo>
                    <a:lnTo>
                      <a:pt x="4854" y="1716"/>
                    </a:lnTo>
                    <a:lnTo>
                      <a:pt x="4838" y="1681"/>
                    </a:lnTo>
                    <a:lnTo>
                      <a:pt x="4821" y="1688"/>
                    </a:lnTo>
                    <a:moveTo>
                      <a:pt x="4790" y="1619"/>
                    </a:moveTo>
                    <a:lnTo>
                      <a:pt x="4805" y="1655"/>
                    </a:lnTo>
                    <a:lnTo>
                      <a:pt x="4824" y="1645"/>
                    </a:lnTo>
                    <a:lnTo>
                      <a:pt x="4807" y="1612"/>
                    </a:lnTo>
                    <a:lnTo>
                      <a:pt x="4790" y="1619"/>
                    </a:lnTo>
                    <a:moveTo>
                      <a:pt x="4760" y="1551"/>
                    </a:moveTo>
                    <a:lnTo>
                      <a:pt x="4774" y="1584"/>
                    </a:lnTo>
                    <a:lnTo>
                      <a:pt x="4793" y="1577"/>
                    </a:lnTo>
                    <a:lnTo>
                      <a:pt x="4776" y="1541"/>
                    </a:lnTo>
                    <a:lnTo>
                      <a:pt x="4760" y="1551"/>
                    </a:lnTo>
                    <a:moveTo>
                      <a:pt x="4729" y="1480"/>
                    </a:moveTo>
                    <a:lnTo>
                      <a:pt x="4743" y="1515"/>
                    </a:lnTo>
                    <a:lnTo>
                      <a:pt x="4762" y="1508"/>
                    </a:lnTo>
                    <a:lnTo>
                      <a:pt x="4746" y="1473"/>
                    </a:lnTo>
                    <a:lnTo>
                      <a:pt x="4729" y="1480"/>
                    </a:lnTo>
                    <a:moveTo>
                      <a:pt x="4698" y="1411"/>
                    </a:moveTo>
                    <a:lnTo>
                      <a:pt x="4712" y="1447"/>
                    </a:lnTo>
                    <a:lnTo>
                      <a:pt x="4731" y="1440"/>
                    </a:lnTo>
                    <a:lnTo>
                      <a:pt x="4715" y="1404"/>
                    </a:lnTo>
                    <a:lnTo>
                      <a:pt x="4698" y="1411"/>
                    </a:lnTo>
                    <a:moveTo>
                      <a:pt x="4668" y="1343"/>
                    </a:moveTo>
                    <a:lnTo>
                      <a:pt x="4682" y="1378"/>
                    </a:lnTo>
                    <a:lnTo>
                      <a:pt x="4701" y="1369"/>
                    </a:lnTo>
                    <a:lnTo>
                      <a:pt x="4684" y="1336"/>
                    </a:lnTo>
                    <a:lnTo>
                      <a:pt x="4668" y="1343"/>
                    </a:lnTo>
                    <a:moveTo>
                      <a:pt x="4637" y="1274"/>
                    </a:moveTo>
                    <a:lnTo>
                      <a:pt x="4651" y="1307"/>
                    </a:lnTo>
                    <a:lnTo>
                      <a:pt x="4670" y="1300"/>
                    </a:lnTo>
                    <a:lnTo>
                      <a:pt x="4653" y="1267"/>
                    </a:lnTo>
                    <a:lnTo>
                      <a:pt x="4637" y="1274"/>
                    </a:lnTo>
                    <a:moveTo>
                      <a:pt x="4606" y="1205"/>
                    </a:moveTo>
                    <a:lnTo>
                      <a:pt x="4620" y="1239"/>
                    </a:lnTo>
                    <a:lnTo>
                      <a:pt x="4639" y="1231"/>
                    </a:lnTo>
                    <a:lnTo>
                      <a:pt x="4623" y="1196"/>
                    </a:lnTo>
                    <a:lnTo>
                      <a:pt x="4606" y="1205"/>
                    </a:lnTo>
                    <a:moveTo>
                      <a:pt x="4575" y="1135"/>
                    </a:moveTo>
                    <a:lnTo>
                      <a:pt x="4589" y="1170"/>
                    </a:lnTo>
                    <a:lnTo>
                      <a:pt x="4608" y="1163"/>
                    </a:lnTo>
                    <a:lnTo>
                      <a:pt x="4592" y="1127"/>
                    </a:lnTo>
                    <a:lnTo>
                      <a:pt x="4575" y="1135"/>
                    </a:lnTo>
                    <a:moveTo>
                      <a:pt x="4545" y="1066"/>
                    </a:moveTo>
                    <a:lnTo>
                      <a:pt x="4559" y="1101"/>
                    </a:lnTo>
                    <a:lnTo>
                      <a:pt x="4578" y="1092"/>
                    </a:lnTo>
                    <a:lnTo>
                      <a:pt x="4561" y="1059"/>
                    </a:lnTo>
                    <a:lnTo>
                      <a:pt x="4545" y="1066"/>
                    </a:lnTo>
                    <a:moveTo>
                      <a:pt x="4514" y="997"/>
                    </a:moveTo>
                    <a:lnTo>
                      <a:pt x="4528" y="1031"/>
                    </a:lnTo>
                    <a:lnTo>
                      <a:pt x="4547" y="1023"/>
                    </a:lnTo>
                    <a:lnTo>
                      <a:pt x="4530" y="990"/>
                    </a:lnTo>
                    <a:lnTo>
                      <a:pt x="4514" y="997"/>
                    </a:lnTo>
                    <a:moveTo>
                      <a:pt x="4483" y="929"/>
                    </a:moveTo>
                    <a:lnTo>
                      <a:pt x="4497" y="962"/>
                    </a:lnTo>
                    <a:lnTo>
                      <a:pt x="4516" y="955"/>
                    </a:lnTo>
                    <a:lnTo>
                      <a:pt x="4500" y="919"/>
                    </a:lnTo>
                    <a:lnTo>
                      <a:pt x="4483" y="929"/>
                    </a:lnTo>
                    <a:moveTo>
                      <a:pt x="4452" y="858"/>
                    </a:moveTo>
                    <a:lnTo>
                      <a:pt x="4467" y="893"/>
                    </a:lnTo>
                    <a:lnTo>
                      <a:pt x="4485" y="886"/>
                    </a:lnTo>
                    <a:lnTo>
                      <a:pt x="4469" y="851"/>
                    </a:lnTo>
                    <a:lnTo>
                      <a:pt x="4452" y="858"/>
                    </a:lnTo>
                    <a:moveTo>
                      <a:pt x="4422" y="789"/>
                    </a:moveTo>
                    <a:lnTo>
                      <a:pt x="4436" y="825"/>
                    </a:lnTo>
                    <a:lnTo>
                      <a:pt x="4455" y="815"/>
                    </a:lnTo>
                    <a:lnTo>
                      <a:pt x="4438" y="782"/>
                    </a:lnTo>
                    <a:lnTo>
                      <a:pt x="4422" y="789"/>
                    </a:lnTo>
                    <a:moveTo>
                      <a:pt x="4391" y="721"/>
                    </a:moveTo>
                    <a:lnTo>
                      <a:pt x="4405" y="754"/>
                    </a:lnTo>
                    <a:lnTo>
                      <a:pt x="4424" y="747"/>
                    </a:lnTo>
                    <a:lnTo>
                      <a:pt x="4407" y="714"/>
                    </a:lnTo>
                    <a:lnTo>
                      <a:pt x="4391" y="721"/>
                    </a:lnTo>
                    <a:moveTo>
                      <a:pt x="4360" y="652"/>
                    </a:moveTo>
                    <a:lnTo>
                      <a:pt x="4374" y="685"/>
                    </a:lnTo>
                    <a:lnTo>
                      <a:pt x="4393" y="678"/>
                    </a:lnTo>
                    <a:lnTo>
                      <a:pt x="4377" y="643"/>
                    </a:lnTo>
                    <a:lnTo>
                      <a:pt x="4360" y="652"/>
                    </a:lnTo>
                    <a:moveTo>
                      <a:pt x="4329" y="581"/>
                    </a:moveTo>
                    <a:lnTo>
                      <a:pt x="4344" y="617"/>
                    </a:lnTo>
                    <a:lnTo>
                      <a:pt x="4362" y="610"/>
                    </a:lnTo>
                    <a:lnTo>
                      <a:pt x="4346" y="574"/>
                    </a:lnTo>
                    <a:lnTo>
                      <a:pt x="4329" y="581"/>
                    </a:lnTo>
                    <a:moveTo>
                      <a:pt x="4299" y="513"/>
                    </a:moveTo>
                    <a:lnTo>
                      <a:pt x="4313" y="548"/>
                    </a:lnTo>
                    <a:lnTo>
                      <a:pt x="4332" y="539"/>
                    </a:lnTo>
                    <a:lnTo>
                      <a:pt x="4315" y="506"/>
                    </a:lnTo>
                    <a:lnTo>
                      <a:pt x="4299" y="513"/>
                    </a:lnTo>
                    <a:moveTo>
                      <a:pt x="4268" y="444"/>
                    </a:moveTo>
                    <a:lnTo>
                      <a:pt x="4282" y="477"/>
                    </a:lnTo>
                    <a:lnTo>
                      <a:pt x="4301" y="470"/>
                    </a:lnTo>
                    <a:lnTo>
                      <a:pt x="4284" y="437"/>
                    </a:lnTo>
                    <a:lnTo>
                      <a:pt x="4268" y="444"/>
                    </a:lnTo>
                    <a:moveTo>
                      <a:pt x="4230" y="399"/>
                    </a:moveTo>
                    <a:lnTo>
                      <a:pt x="4247" y="399"/>
                    </a:lnTo>
                    <a:lnTo>
                      <a:pt x="4251" y="409"/>
                    </a:lnTo>
                    <a:lnTo>
                      <a:pt x="4270" y="402"/>
                    </a:lnTo>
                    <a:lnTo>
                      <a:pt x="4261" y="383"/>
                    </a:lnTo>
                    <a:lnTo>
                      <a:pt x="4232" y="380"/>
                    </a:lnTo>
                    <a:lnTo>
                      <a:pt x="4230" y="399"/>
                    </a:lnTo>
                    <a:moveTo>
                      <a:pt x="4157" y="390"/>
                    </a:moveTo>
                    <a:lnTo>
                      <a:pt x="4195" y="395"/>
                    </a:lnTo>
                    <a:lnTo>
                      <a:pt x="4195" y="376"/>
                    </a:lnTo>
                    <a:lnTo>
                      <a:pt x="4157" y="371"/>
                    </a:lnTo>
                    <a:lnTo>
                      <a:pt x="4157" y="390"/>
                    </a:lnTo>
                    <a:moveTo>
                      <a:pt x="4081" y="383"/>
                    </a:moveTo>
                    <a:lnTo>
                      <a:pt x="4119" y="387"/>
                    </a:lnTo>
                    <a:lnTo>
                      <a:pt x="4119" y="369"/>
                    </a:lnTo>
                    <a:lnTo>
                      <a:pt x="4083" y="364"/>
                    </a:lnTo>
                    <a:lnTo>
                      <a:pt x="4081" y="383"/>
                    </a:lnTo>
                    <a:moveTo>
                      <a:pt x="4005" y="376"/>
                    </a:moveTo>
                    <a:lnTo>
                      <a:pt x="4043" y="380"/>
                    </a:lnTo>
                    <a:lnTo>
                      <a:pt x="4046" y="361"/>
                    </a:lnTo>
                    <a:lnTo>
                      <a:pt x="4008" y="357"/>
                    </a:lnTo>
                    <a:lnTo>
                      <a:pt x="4005" y="376"/>
                    </a:lnTo>
                    <a:moveTo>
                      <a:pt x="3930" y="369"/>
                    </a:moveTo>
                    <a:lnTo>
                      <a:pt x="3968" y="371"/>
                    </a:lnTo>
                    <a:lnTo>
                      <a:pt x="3970" y="352"/>
                    </a:lnTo>
                    <a:lnTo>
                      <a:pt x="3932" y="350"/>
                    </a:lnTo>
                    <a:lnTo>
                      <a:pt x="3930" y="369"/>
                    </a:lnTo>
                    <a:moveTo>
                      <a:pt x="3854" y="361"/>
                    </a:moveTo>
                    <a:lnTo>
                      <a:pt x="3892" y="364"/>
                    </a:lnTo>
                    <a:lnTo>
                      <a:pt x="3894" y="345"/>
                    </a:lnTo>
                    <a:lnTo>
                      <a:pt x="3857" y="343"/>
                    </a:lnTo>
                    <a:lnTo>
                      <a:pt x="3854" y="361"/>
                    </a:lnTo>
                    <a:moveTo>
                      <a:pt x="3778" y="352"/>
                    </a:moveTo>
                    <a:lnTo>
                      <a:pt x="3816" y="357"/>
                    </a:lnTo>
                    <a:lnTo>
                      <a:pt x="3819" y="338"/>
                    </a:lnTo>
                    <a:lnTo>
                      <a:pt x="3781" y="333"/>
                    </a:lnTo>
                    <a:lnTo>
                      <a:pt x="3778" y="352"/>
                    </a:lnTo>
                    <a:moveTo>
                      <a:pt x="3705" y="345"/>
                    </a:moveTo>
                    <a:lnTo>
                      <a:pt x="3741" y="350"/>
                    </a:lnTo>
                    <a:lnTo>
                      <a:pt x="3743" y="331"/>
                    </a:lnTo>
                    <a:lnTo>
                      <a:pt x="3705" y="326"/>
                    </a:lnTo>
                    <a:lnTo>
                      <a:pt x="3705" y="345"/>
                    </a:lnTo>
                    <a:moveTo>
                      <a:pt x="3630" y="338"/>
                    </a:moveTo>
                    <a:lnTo>
                      <a:pt x="3667" y="343"/>
                    </a:lnTo>
                    <a:lnTo>
                      <a:pt x="3667" y="324"/>
                    </a:lnTo>
                    <a:lnTo>
                      <a:pt x="3632" y="319"/>
                    </a:lnTo>
                    <a:lnTo>
                      <a:pt x="3630" y="338"/>
                    </a:lnTo>
                    <a:moveTo>
                      <a:pt x="3554" y="331"/>
                    </a:moveTo>
                    <a:lnTo>
                      <a:pt x="3592" y="333"/>
                    </a:lnTo>
                    <a:lnTo>
                      <a:pt x="3594" y="314"/>
                    </a:lnTo>
                    <a:lnTo>
                      <a:pt x="3556" y="312"/>
                    </a:lnTo>
                    <a:lnTo>
                      <a:pt x="3554" y="331"/>
                    </a:lnTo>
                    <a:moveTo>
                      <a:pt x="3478" y="324"/>
                    </a:moveTo>
                    <a:lnTo>
                      <a:pt x="3516" y="326"/>
                    </a:lnTo>
                    <a:lnTo>
                      <a:pt x="3518" y="307"/>
                    </a:lnTo>
                    <a:lnTo>
                      <a:pt x="3481" y="305"/>
                    </a:lnTo>
                    <a:lnTo>
                      <a:pt x="3478" y="324"/>
                    </a:lnTo>
                    <a:moveTo>
                      <a:pt x="3403" y="314"/>
                    </a:moveTo>
                    <a:lnTo>
                      <a:pt x="3440" y="319"/>
                    </a:lnTo>
                    <a:lnTo>
                      <a:pt x="3443" y="300"/>
                    </a:lnTo>
                    <a:lnTo>
                      <a:pt x="3405" y="295"/>
                    </a:lnTo>
                    <a:lnTo>
                      <a:pt x="3403" y="314"/>
                    </a:lnTo>
                    <a:moveTo>
                      <a:pt x="3327" y="307"/>
                    </a:moveTo>
                    <a:lnTo>
                      <a:pt x="3365" y="312"/>
                    </a:lnTo>
                    <a:lnTo>
                      <a:pt x="3367" y="293"/>
                    </a:lnTo>
                    <a:lnTo>
                      <a:pt x="3329" y="288"/>
                    </a:lnTo>
                    <a:lnTo>
                      <a:pt x="3327" y="307"/>
                    </a:lnTo>
                    <a:moveTo>
                      <a:pt x="3254" y="300"/>
                    </a:moveTo>
                    <a:lnTo>
                      <a:pt x="3289" y="305"/>
                    </a:lnTo>
                    <a:lnTo>
                      <a:pt x="3291" y="286"/>
                    </a:lnTo>
                    <a:lnTo>
                      <a:pt x="3254" y="281"/>
                    </a:lnTo>
                    <a:lnTo>
                      <a:pt x="3254" y="300"/>
                    </a:lnTo>
                    <a:moveTo>
                      <a:pt x="3178" y="293"/>
                    </a:moveTo>
                    <a:lnTo>
                      <a:pt x="3216" y="295"/>
                    </a:lnTo>
                    <a:lnTo>
                      <a:pt x="3216" y="276"/>
                    </a:lnTo>
                    <a:lnTo>
                      <a:pt x="3180" y="274"/>
                    </a:lnTo>
                    <a:lnTo>
                      <a:pt x="3178" y="293"/>
                    </a:lnTo>
                    <a:moveTo>
                      <a:pt x="3102" y="286"/>
                    </a:moveTo>
                    <a:lnTo>
                      <a:pt x="3140" y="288"/>
                    </a:lnTo>
                    <a:lnTo>
                      <a:pt x="3142" y="269"/>
                    </a:lnTo>
                    <a:lnTo>
                      <a:pt x="3105" y="267"/>
                    </a:lnTo>
                    <a:lnTo>
                      <a:pt x="3102" y="286"/>
                    </a:lnTo>
                    <a:moveTo>
                      <a:pt x="3027" y="276"/>
                    </a:moveTo>
                    <a:lnTo>
                      <a:pt x="3064" y="281"/>
                    </a:lnTo>
                    <a:lnTo>
                      <a:pt x="3067" y="262"/>
                    </a:lnTo>
                    <a:lnTo>
                      <a:pt x="3029" y="257"/>
                    </a:lnTo>
                    <a:lnTo>
                      <a:pt x="3027" y="276"/>
                    </a:lnTo>
                    <a:moveTo>
                      <a:pt x="2951" y="269"/>
                    </a:moveTo>
                    <a:lnTo>
                      <a:pt x="2989" y="274"/>
                    </a:lnTo>
                    <a:lnTo>
                      <a:pt x="2991" y="255"/>
                    </a:lnTo>
                    <a:lnTo>
                      <a:pt x="2953" y="250"/>
                    </a:lnTo>
                    <a:lnTo>
                      <a:pt x="2951" y="269"/>
                    </a:lnTo>
                    <a:moveTo>
                      <a:pt x="2875" y="262"/>
                    </a:moveTo>
                    <a:lnTo>
                      <a:pt x="2913" y="267"/>
                    </a:lnTo>
                    <a:lnTo>
                      <a:pt x="2915" y="248"/>
                    </a:lnTo>
                    <a:lnTo>
                      <a:pt x="2878" y="243"/>
                    </a:lnTo>
                    <a:lnTo>
                      <a:pt x="2875" y="262"/>
                    </a:lnTo>
                    <a:moveTo>
                      <a:pt x="2802" y="255"/>
                    </a:moveTo>
                    <a:lnTo>
                      <a:pt x="2837" y="257"/>
                    </a:lnTo>
                    <a:lnTo>
                      <a:pt x="2840" y="239"/>
                    </a:lnTo>
                    <a:lnTo>
                      <a:pt x="2802" y="236"/>
                    </a:lnTo>
                    <a:lnTo>
                      <a:pt x="2802" y="255"/>
                    </a:lnTo>
                    <a:moveTo>
                      <a:pt x="2726" y="248"/>
                    </a:moveTo>
                    <a:lnTo>
                      <a:pt x="2764" y="250"/>
                    </a:lnTo>
                    <a:lnTo>
                      <a:pt x="2764" y="231"/>
                    </a:lnTo>
                    <a:lnTo>
                      <a:pt x="2726" y="229"/>
                    </a:lnTo>
                    <a:lnTo>
                      <a:pt x="2726" y="248"/>
                    </a:lnTo>
                    <a:moveTo>
                      <a:pt x="2651" y="239"/>
                    </a:moveTo>
                    <a:lnTo>
                      <a:pt x="2689" y="243"/>
                    </a:lnTo>
                    <a:lnTo>
                      <a:pt x="2691" y="224"/>
                    </a:lnTo>
                    <a:lnTo>
                      <a:pt x="2653" y="220"/>
                    </a:lnTo>
                    <a:lnTo>
                      <a:pt x="2651" y="239"/>
                    </a:lnTo>
                    <a:moveTo>
                      <a:pt x="2575" y="231"/>
                    </a:moveTo>
                    <a:lnTo>
                      <a:pt x="2613" y="236"/>
                    </a:lnTo>
                    <a:lnTo>
                      <a:pt x="2615" y="217"/>
                    </a:lnTo>
                    <a:lnTo>
                      <a:pt x="2577" y="213"/>
                    </a:lnTo>
                    <a:lnTo>
                      <a:pt x="2575" y="231"/>
                    </a:lnTo>
                    <a:moveTo>
                      <a:pt x="2499" y="224"/>
                    </a:moveTo>
                    <a:lnTo>
                      <a:pt x="2537" y="229"/>
                    </a:lnTo>
                    <a:lnTo>
                      <a:pt x="2540" y="210"/>
                    </a:lnTo>
                    <a:lnTo>
                      <a:pt x="2502" y="205"/>
                    </a:lnTo>
                    <a:lnTo>
                      <a:pt x="2499" y="224"/>
                    </a:lnTo>
                    <a:moveTo>
                      <a:pt x="2424" y="217"/>
                    </a:moveTo>
                    <a:lnTo>
                      <a:pt x="2462" y="220"/>
                    </a:lnTo>
                    <a:lnTo>
                      <a:pt x="2464" y="201"/>
                    </a:lnTo>
                    <a:lnTo>
                      <a:pt x="2426" y="198"/>
                    </a:lnTo>
                    <a:lnTo>
                      <a:pt x="2424" y="217"/>
                    </a:lnTo>
                    <a:moveTo>
                      <a:pt x="2348" y="210"/>
                    </a:moveTo>
                    <a:lnTo>
                      <a:pt x="2386" y="213"/>
                    </a:lnTo>
                    <a:lnTo>
                      <a:pt x="2388" y="194"/>
                    </a:lnTo>
                    <a:lnTo>
                      <a:pt x="2350" y="191"/>
                    </a:lnTo>
                    <a:lnTo>
                      <a:pt x="2348" y="210"/>
                    </a:lnTo>
                    <a:moveTo>
                      <a:pt x="2275" y="201"/>
                    </a:moveTo>
                    <a:lnTo>
                      <a:pt x="2313" y="205"/>
                    </a:lnTo>
                    <a:lnTo>
                      <a:pt x="2313" y="186"/>
                    </a:lnTo>
                    <a:lnTo>
                      <a:pt x="2275" y="182"/>
                    </a:lnTo>
                    <a:lnTo>
                      <a:pt x="2275" y="201"/>
                    </a:lnTo>
                    <a:moveTo>
                      <a:pt x="2199" y="194"/>
                    </a:moveTo>
                    <a:lnTo>
                      <a:pt x="2237" y="198"/>
                    </a:lnTo>
                    <a:lnTo>
                      <a:pt x="2239" y="179"/>
                    </a:lnTo>
                    <a:lnTo>
                      <a:pt x="2201" y="175"/>
                    </a:lnTo>
                    <a:lnTo>
                      <a:pt x="2199" y="194"/>
                    </a:lnTo>
                    <a:moveTo>
                      <a:pt x="2123" y="186"/>
                    </a:moveTo>
                    <a:lnTo>
                      <a:pt x="2161" y="191"/>
                    </a:lnTo>
                    <a:lnTo>
                      <a:pt x="2164" y="172"/>
                    </a:lnTo>
                    <a:lnTo>
                      <a:pt x="2126" y="168"/>
                    </a:lnTo>
                    <a:lnTo>
                      <a:pt x="2123" y="186"/>
                    </a:lnTo>
                    <a:moveTo>
                      <a:pt x="2048" y="179"/>
                    </a:moveTo>
                    <a:lnTo>
                      <a:pt x="2086" y="182"/>
                    </a:lnTo>
                    <a:lnTo>
                      <a:pt x="2088" y="163"/>
                    </a:lnTo>
                    <a:lnTo>
                      <a:pt x="2050" y="160"/>
                    </a:lnTo>
                    <a:lnTo>
                      <a:pt x="2048" y="179"/>
                    </a:lnTo>
                    <a:moveTo>
                      <a:pt x="1972" y="170"/>
                    </a:moveTo>
                    <a:lnTo>
                      <a:pt x="2010" y="175"/>
                    </a:lnTo>
                    <a:lnTo>
                      <a:pt x="2012" y="156"/>
                    </a:lnTo>
                    <a:lnTo>
                      <a:pt x="1974" y="153"/>
                    </a:lnTo>
                    <a:lnTo>
                      <a:pt x="1972" y="170"/>
                    </a:lnTo>
                    <a:moveTo>
                      <a:pt x="1896" y="163"/>
                    </a:moveTo>
                    <a:lnTo>
                      <a:pt x="1934" y="168"/>
                    </a:lnTo>
                    <a:lnTo>
                      <a:pt x="1937" y="149"/>
                    </a:lnTo>
                    <a:lnTo>
                      <a:pt x="1899" y="144"/>
                    </a:lnTo>
                    <a:lnTo>
                      <a:pt x="1896" y="163"/>
                    </a:lnTo>
                    <a:moveTo>
                      <a:pt x="1823" y="156"/>
                    </a:moveTo>
                    <a:lnTo>
                      <a:pt x="1861" y="160"/>
                    </a:lnTo>
                    <a:lnTo>
                      <a:pt x="1861" y="142"/>
                    </a:lnTo>
                    <a:lnTo>
                      <a:pt x="1823" y="137"/>
                    </a:lnTo>
                    <a:lnTo>
                      <a:pt x="1823" y="156"/>
                    </a:lnTo>
                    <a:moveTo>
                      <a:pt x="1747" y="149"/>
                    </a:moveTo>
                    <a:lnTo>
                      <a:pt x="1785" y="151"/>
                    </a:lnTo>
                    <a:lnTo>
                      <a:pt x="1785" y="134"/>
                    </a:lnTo>
                    <a:lnTo>
                      <a:pt x="1750" y="130"/>
                    </a:lnTo>
                    <a:lnTo>
                      <a:pt x="1747" y="149"/>
                    </a:lnTo>
                    <a:moveTo>
                      <a:pt x="1672" y="142"/>
                    </a:moveTo>
                    <a:lnTo>
                      <a:pt x="1710" y="144"/>
                    </a:lnTo>
                    <a:lnTo>
                      <a:pt x="1712" y="125"/>
                    </a:lnTo>
                    <a:lnTo>
                      <a:pt x="1674" y="123"/>
                    </a:lnTo>
                    <a:lnTo>
                      <a:pt x="1672" y="142"/>
                    </a:lnTo>
                    <a:moveTo>
                      <a:pt x="1596" y="132"/>
                    </a:moveTo>
                    <a:lnTo>
                      <a:pt x="1634" y="137"/>
                    </a:lnTo>
                    <a:lnTo>
                      <a:pt x="1636" y="118"/>
                    </a:lnTo>
                    <a:lnTo>
                      <a:pt x="1599" y="116"/>
                    </a:lnTo>
                    <a:lnTo>
                      <a:pt x="1596" y="132"/>
                    </a:lnTo>
                    <a:moveTo>
                      <a:pt x="1520" y="125"/>
                    </a:moveTo>
                    <a:lnTo>
                      <a:pt x="1558" y="130"/>
                    </a:lnTo>
                    <a:lnTo>
                      <a:pt x="1561" y="111"/>
                    </a:lnTo>
                    <a:lnTo>
                      <a:pt x="1523" y="106"/>
                    </a:lnTo>
                    <a:lnTo>
                      <a:pt x="1520" y="125"/>
                    </a:lnTo>
                    <a:moveTo>
                      <a:pt x="1445" y="118"/>
                    </a:moveTo>
                    <a:lnTo>
                      <a:pt x="1483" y="123"/>
                    </a:lnTo>
                    <a:lnTo>
                      <a:pt x="1485" y="104"/>
                    </a:lnTo>
                    <a:lnTo>
                      <a:pt x="1447" y="99"/>
                    </a:lnTo>
                    <a:lnTo>
                      <a:pt x="1445" y="118"/>
                    </a:lnTo>
                    <a:moveTo>
                      <a:pt x="1372" y="111"/>
                    </a:moveTo>
                    <a:lnTo>
                      <a:pt x="1407" y="113"/>
                    </a:lnTo>
                    <a:lnTo>
                      <a:pt x="1409" y="94"/>
                    </a:lnTo>
                    <a:lnTo>
                      <a:pt x="1372" y="92"/>
                    </a:lnTo>
                    <a:lnTo>
                      <a:pt x="1372" y="111"/>
                    </a:lnTo>
                    <a:moveTo>
                      <a:pt x="1296" y="104"/>
                    </a:moveTo>
                    <a:lnTo>
                      <a:pt x="1334" y="106"/>
                    </a:lnTo>
                    <a:lnTo>
                      <a:pt x="1334" y="87"/>
                    </a:lnTo>
                    <a:lnTo>
                      <a:pt x="1298" y="85"/>
                    </a:lnTo>
                    <a:lnTo>
                      <a:pt x="1296" y="104"/>
                    </a:lnTo>
                    <a:moveTo>
                      <a:pt x="1220" y="94"/>
                    </a:moveTo>
                    <a:lnTo>
                      <a:pt x="1258" y="99"/>
                    </a:lnTo>
                    <a:lnTo>
                      <a:pt x="1260" y="80"/>
                    </a:lnTo>
                    <a:lnTo>
                      <a:pt x="1223" y="75"/>
                    </a:lnTo>
                    <a:lnTo>
                      <a:pt x="1220" y="94"/>
                    </a:lnTo>
                    <a:moveTo>
                      <a:pt x="1145" y="87"/>
                    </a:moveTo>
                    <a:lnTo>
                      <a:pt x="1182" y="92"/>
                    </a:lnTo>
                    <a:lnTo>
                      <a:pt x="1185" y="73"/>
                    </a:lnTo>
                    <a:lnTo>
                      <a:pt x="1147" y="68"/>
                    </a:lnTo>
                    <a:lnTo>
                      <a:pt x="1145" y="87"/>
                    </a:lnTo>
                    <a:moveTo>
                      <a:pt x="1069" y="80"/>
                    </a:moveTo>
                    <a:lnTo>
                      <a:pt x="1107" y="85"/>
                    </a:lnTo>
                    <a:lnTo>
                      <a:pt x="1109" y="66"/>
                    </a:lnTo>
                    <a:lnTo>
                      <a:pt x="1071" y="61"/>
                    </a:lnTo>
                    <a:lnTo>
                      <a:pt x="1069" y="80"/>
                    </a:lnTo>
                    <a:moveTo>
                      <a:pt x="993" y="73"/>
                    </a:moveTo>
                    <a:lnTo>
                      <a:pt x="1031" y="75"/>
                    </a:lnTo>
                    <a:lnTo>
                      <a:pt x="1033" y="56"/>
                    </a:lnTo>
                    <a:lnTo>
                      <a:pt x="996" y="54"/>
                    </a:lnTo>
                    <a:lnTo>
                      <a:pt x="993" y="73"/>
                    </a:lnTo>
                    <a:moveTo>
                      <a:pt x="920" y="66"/>
                    </a:moveTo>
                    <a:lnTo>
                      <a:pt x="955" y="68"/>
                    </a:lnTo>
                    <a:lnTo>
                      <a:pt x="958" y="49"/>
                    </a:lnTo>
                    <a:lnTo>
                      <a:pt x="920" y="47"/>
                    </a:lnTo>
                    <a:lnTo>
                      <a:pt x="920" y="66"/>
                    </a:lnTo>
                    <a:moveTo>
                      <a:pt x="844" y="56"/>
                    </a:moveTo>
                    <a:lnTo>
                      <a:pt x="882" y="61"/>
                    </a:lnTo>
                    <a:lnTo>
                      <a:pt x="882" y="42"/>
                    </a:lnTo>
                    <a:lnTo>
                      <a:pt x="844" y="38"/>
                    </a:lnTo>
                    <a:lnTo>
                      <a:pt x="844" y="56"/>
                    </a:lnTo>
                    <a:moveTo>
                      <a:pt x="769" y="49"/>
                    </a:moveTo>
                    <a:lnTo>
                      <a:pt x="806" y="54"/>
                    </a:lnTo>
                    <a:lnTo>
                      <a:pt x="809" y="35"/>
                    </a:lnTo>
                    <a:lnTo>
                      <a:pt x="771" y="30"/>
                    </a:lnTo>
                    <a:lnTo>
                      <a:pt x="769" y="49"/>
                    </a:lnTo>
                    <a:moveTo>
                      <a:pt x="693" y="42"/>
                    </a:moveTo>
                    <a:lnTo>
                      <a:pt x="731" y="47"/>
                    </a:lnTo>
                    <a:lnTo>
                      <a:pt x="733" y="28"/>
                    </a:lnTo>
                    <a:lnTo>
                      <a:pt x="695" y="23"/>
                    </a:lnTo>
                    <a:lnTo>
                      <a:pt x="693" y="42"/>
                    </a:lnTo>
                    <a:moveTo>
                      <a:pt x="617" y="35"/>
                    </a:moveTo>
                    <a:lnTo>
                      <a:pt x="655" y="38"/>
                    </a:lnTo>
                    <a:lnTo>
                      <a:pt x="657" y="19"/>
                    </a:lnTo>
                    <a:lnTo>
                      <a:pt x="620" y="16"/>
                    </a:lnTo>
                    <a:lnTo>
                      <a:pt x="617" y="35"/>
                    </a:lnTo>
                    <a:moveTo>
                      <a:pt x="542" y="28"/>
                    </a:moveTo>
                    <a:lnTo>
                      <a:pt x="579" y="30"/>
                    </a:lnTo>
                    <a:lnTo>
                      <a:pt x="582" y="12"/>
                    </a:lnTo>
                    <a:lnTo>
                      <a:pt x="544" y="9"/>
                    </a:lnTo>
                    <a:lnTo>
                      <a:pt x="542" y="28"/>
                    </a:lnTo>
                    <a:moveTo>
                      <a:pt x="466" y="19"/>
                    </a:moveTo>
                    <a:lnTo>
                      <a:pt x="504" y="23"/>
                    </a:lnTo>
                    <a:lnTo>
                      <a:pt x="506" y="4"/>
                    </a:lnTo>
                    <a:lnTo>
                      <a:pt x="468" y="0"/>
                    </a:lnTo>
                    <a:lnTo>
                      <a:pt x="466" y="19"/>
                    </a:lnTo>
                    <a:moveTo>
                      <a:pt x="442" y="68"/>
                    </a:moveTo>
                    <a:lnTo>
                      <a:pt x="454" y="33"/>
                    </a:lnTo>
                    <a:lnTo>
                      <a:pt x="435" y="26"/>
                    </a:lnTo>
                    <a:lnTo>
                      <a:pt x="423" y="61"/>
                    </a:lnTo>
                    <a:lnTo>
                      <a:pt x="442" y="68"/>
                    </a:lnTo>
                    <a:moveTo>
                      <a:pt x="419" y="139"/>
                    </a:moveTo>
                    <a:lnTo>
                      <a:pt x="430" y="104"/>
                    </a:lnTo>
                    <a:lnTo>
                      <a:pt x="412" y="99"/>
                    </a:lnTo>
                    <a:lnTo>
                      <a:pt x="400" y="134"/>
                    </a:lnTo>
                    <a:lnTo>
                      <a:pt x="419" y="139"/>
                    </a:lnTo>
                    <a:moveTo>
                      <a:pt x="395" y="213"/>
                    </a:moveTo>
                    <a:lnTo>
                      <a:pt x="407" y="175"/>
                    </a:lnTo>
                    <a:lnTo>
                      <a:pt x="388" y="170"/>
                    </a:lnTo>
                    <a:lnTo>
                      <a:pt x="376" y="205"/>
                    </a:lnTo>
                    <a:lnTo>
                      <a:pt x="395" y="213"/>
                    </a:lnTo>
                    <a:moveTo>
                      <a:pt x="371" y="283"/>
                    </a:moveTo>
                    <a:lnTo>
                      <a:pt x="383" y="248"/>
                    </a:lnTo>
                    <a:lnTo>
                      <a:pt x="364" y="241"/>
                    </a:lnTo>
                    <a:lnTo>
                      <a:pt x="352" y="279"/>
                    </a:lnTo>
                    <a:lnTo>
                      <a:pt x="371" y="283"/>
                    </a:lnTo>
                    <a:moveTo>
                      <a:pt x="348" y="354"/>
                    </a:moveTo>
                    <a:lnTo>
                      <a:pt x="360" y="319"/>
                    </a:lnTo>
                    <a:lnTo>
                      <a:pt x="341" y="314"/>
                    </a:lnTo>
                    <a:lnTo>
                      <a:pt x="329" y="350"/>
                    </a:lnTo>
                    <a:lnTo>
                      <a:pt x="348" y="354"/>
                    </a:lnTo>
                    <a:moveTo>
                      <a:pt x="324" y="428"/>
                    </a:moveTo>
                    <a:lnTo>
                      <a:pt x="336" y="392"/>
                    </a:lnTo>
                    <a:lnTo>
                      <a:pt x="317" y="385"/>
                    </a:lnTo>
                    <a:lnTo>
                      <a:pt x="305" y="421"/>
                    </a:lnTo>
                    <a:lnTo>
                      <a:pt x="324" y="428"/>
                    </a:lnTo>
                    <a:moveTo>
                      <a:pt x="300" y="499"/>
                    </a:moveTo>
                    <a:lnTo>
                      <a:pt x="312" y="463"/>
                    </a:lnTo>
                    <a:lnTo>
                      <a:pt x="293" y="458"/>
                    </a:lnTo>
                    <a:lnTo>
                      <a:pt x="282" y="494"/>
                    </a:lnTo>
                    <a:lnTo>
                      <a:pt x="300" y="499"/>
                    </a:lnTo>
                    <a:moveTo>
                      <a:pt x="277" y="572"/>
                    </a:moveTo>
                    <a:lnTo>
                      <a:pt x="289" y="534"/>
                    </a:lnTo>
                    <a:lnTo>
                      <a:pt x="270" y="529"/>
                    </a:lnTo>
                    <a:lnTo>
                      <a:pt x="258" y="565"/>
                    </a:lnTo>
                    <a:lnTo>
                      <a:pt x="277" y="572"/>
                    </a:lnTo>
                    <a:moveTo>
                      <a:pt x="253" y="643"/>
                    </a:moveTo>
                    <a:lnTo>
                      <a:pt x="265" y="607"/>
                    </a:lnTo>
                    <a:lnTo>
                      <a:pt x="246" y="600"/>
                    </a:lnTo>
                    <a:lnTo>
                      <a:pt x="234" y="638"/>
                    </a:lnTo>
                    <a:lnTo>
                      <a:pt x="253" y="643"/>
                    </a:lnTo>
                    <a:moveTo>
                      <a:pt x="230" y="714"/>
                    </a:moveTo>
                    <a:lnTo>
                      <a:pt x="241" y="678"/>
                    </a:lnTo>
                    <a:lnTo>
                      <a:pt x="222" y="674"/>
                    </a:lnTo>
                    <a:lnTo>
                      <a:pt x="211" y="709"/>
                    </a:lnTo>
                    <a:lnTo>
                      <a:pt x="230" y="714"/>
                    </a:lnTo>
                    <a:moveTo>
                      <a:pt x="206" y="787"/>
                    </a:moveTo>
                    <a:lnTo>
                      <a:pt x="218" y="752"/>
                    </a:lnTo>
                    <a:lnTo>
                      <a:pt x="199" y="744"/>
                    </a:lnTo>
                    <a:lnTo>
                      <a:pt x="187" y="780"/>
                    </a:lnTo>
                    <a:lnTo>
                      <a:pt x="206" y="787"/>
                    </a:lnTo>
                    <a:moveTo>
                      <a:pt x="182" y="858"/>
                    </a:moveTo>
                    <a:lnTo>
                      <a:pt x="194" y="822"/>
                    </a:lnTo>
                    <a:lnTo>
                      <a:pt x="175" y="818"/>
                    </a:lnTo>
                    <a:lnTo>
                      <a:pt x="166" y="853"/>
                    </a:lnTo>
                    <a:lnTo>
                      <a:pt x="182" y="858"/>
                    </a:lnTo>
                    <a:moveTo>
                      <a:pt x="159" y="931"/>
                    </a:moveTo>
                    <a:lnTo>
                      <a:pt x="170" y="893"/>
                    </a:lnTo>
                    <a:lnTo>
                      <a:pt x="154" y="889"/>
                    </a:lnTo>
                    <a:lnTo>
                      <a:pt x="142" y="924"/>
                    </a:lnTo>
                    <a:lnTo>
                      <a:pt x="159" y="931"/>
                    </a:lnTo>
                    <a:moveTo>
                      <a:pt x="135" y="1002"/>
                    </a:moveTo>
                    <a:lnTo>
                      <a:pt x="147" y="967"/>
                    </a:lnTo>
                    <a:lnTo>
                      <a:pt x="130" y="960"/>
                    </a:lnTo>
                    <a:lnTo>
                      <a:pt x="118" y="997"/>
                    </a:lnTo>
                    <a:lnTo>
                      <a:pt x="135" y="1002"/>
                    </a:lnTo>
                    <a:moveTo>
                      <a:pt x="111" y="1073"/>
                    </a:moveTo>
                    <a:lnTo>
                      <a:pt x="123" y="1038"/>
                    </a:lnTo>
                    <a:lnTo>
                      <a:pt x="107" y="1033"/>
                    </a:lnTo>
                    <a:lnTo>
                      <a:pt x="95" y="1068"/>
                    </a:lnTo>
                    <a:lnTo>
                      <a:pt x="111" y="1073"/>
                    </a:lnTo>
                    <a:moveTo>
                      <a:pt x="88" y="1146"/>
                    </a:moveTo>
                    <a:lnTo>
                      <a:pt x="99" y="1111"/>
                    </a:lnTo>
                    <a:lnTo>
                      <a:pt x="83" y="1104"/>
                    </a:lnTo>
                    <a:lnTo>
                      <a:pt x="71" y="1139"/>
                    </a:lnTo>
                    <a:lnTo>
                      <a:pt x="88" y="1146"/>
                    </a:lnTo>
                    <a:moveTo>
                      <a:pt x="64" y="1217"/>
                    </a:moveTo>
                    <a:lnTo>
                      <a:pt x="76" y="1182"/>
                    </a:lnTo>
                    <a:lnTo>
                      <a:pt x="59" y="1177"/>
                    </a:lnTo>
                    <a:lnTo>
                      <a:pt x="47" y="1213"/>
                    </a:lnTo>
                    <a:lnTo>
                      <a:pt x="64" y="1217"/>
                    </a:lnTo>
                    <a:moveTo>
                      <a:pt x="40" y="1291"/>
                    </a:moveTo>
                    <a:lnTo>
                      <a:pt x="52" y="1253"/>
                    </a:lnTo>
                    <a:lnTo>
                      <a:pt x="36" y="1248"/>
                    </a:lnTo>
                    <a:lnTo>
                      <a:pt x="24" y="1284"/>
                    </a:lnTo>
                    <a:lnTo>
                      <a:pt x="40" y="1291"/>
                    </a:lnTo>
                    <a:moveTo>
                      <a:pt x="17" y="1362"/>
                    </a:moveTo>
                    <a:lnTo>
                      <a:pt x="29" y="1326"/>
                    </a:lnTo>
                    <a:lnTo>
                      <a:pt x="12" y="1319"/>
                    </a:lnTo>
                    <a:lnTo>
                      <a:pt x="0" y="1357"/>
                    </a:lnTo>
                    <a:lnTo>
                      <a:pt x="17" y="13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2" name="Freeform 24">
                <a:extLst>
                  <a:ext uri="{FF2B5EF4-FFF2-40B4-BE49-F238E27FC236}">
                    <a16:creationId xmlns:a16="http://schemas.microsoft.com/office/drawing/2014/main" id="{F7691F00-C5E4-C9DF-3E87-5E00D495EAF0}"/>
                  </a:ext>
                </a:extLst>
              </p:cNvPr>
              <p:cNvSpPr>
                <a:spLocks/>
              </p:cNvSpPr>
              <p:nvPr/>
            </p:nvSpPr>
            <p:spPr bwMode="auto">
              <a:xfrm>
                <a:off x="1046815" y="4042655"/>
                <a:ext cx="1801020" cy="1634544"/>
              </a:xfrm>
              <a:custGeom>
                <a:avLst/>
                <a:gdLst>
                  <a:gd name="T0" fmla="*/ 2165 w 2165"/>
                  <a:gd name="T1" fmla="*/ 1284 h 1967"/>
                  <a:gd name="T2" fmla="*/ 539 w 2165"/>
                  <a:gd name="T3" fmla="*/ 1967 h 1967"/>
                  <a:gd name="T4" fmla="*/ 0 w 2165"/>
                  <a:gd name="T5" fmla="*/ 684 h 1967"/>
                  <a:gd name="T6" fmla="*/ 1624 w 2165"/>
                  <a:gd name="T7" fmla="*/ 0 h 1967"/>
                  <a:gd name="T8" fmla="*/ 2165 w 2165"/>
                  <a:gd name="T9" fmla="*/ 1284 h 1967"/>
                </a:gdLst>
                <a:ahLst/>
                <a:cxnLst>
                  <a:cxn ang="0">
                    <a:pos x="T0" y="T1"/>
                  </a:cxn>
                  <a:cxn ang="0">
                    <a:pos x="T2" y="T3"/>
                  </a:cxn>
                  <a:cxn ang="0">
                    <a:pos x="T4" y="T5"/>
                  </a:cxn>
                  <a:cxn ang="0">
                    <a:pos x="T6" y="T7"/>
                  </a:cxn>
                  <a:cxn ang="0">
                    <a:pos x="T8" y="T9"/>
                  </a:cxn>
                </a:cxnLst>
                <a:rect l="0" t="0" r="r" b="b"/>
                <a:pathLst>
                  <a:path w="2165" h="1967">
                    <a:moveTo>
                      <a:pt x="2165" y="1284"/>
                    </a:moveTo>
                    <a:lnTo>
                      <a:pt x="539" y="1967"/>
                    </a:lnTo>
                    <a:lnTo>
                      <a:pt x="0" y="684"/>
                    </a:lnTo>
                    <a:lnTo>
                      <a:pt x="1624" y="0"/>
                    </a:lnTo>
                    <a:lnTo>
                      <a:pt x="2165" y="128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174" name="Freeform 25">
                <a:extLst>
                  <a:ext uri="{FF2B5EF4-FFF2-40B4-BE49-F238E27FC236}">
                    <a16:creationId xmlns:a16="http://schemas.microsoft.com/office/drawing/2014/main" id="{EEC50161-65C6-B8D2-6675-F2FC01BBEAC7}"/>
                  </a:ext>
                </a:extLst>
              </p:cNvPr>
              <p:cNvSpPr>
                <a:spLocks/>
              </p:cNvSpPr>
              <p:nvPr/>
            </p:nvSpPr>
            <p:spPr bwMode="auto">
              <a:xfrm>
                <a:off x="2420432" y="3986850"/>
                <a:ext cx="661032" cy="1069292"/>
              </a:xfrm>
              <a:custGeom>
                <a:avLst/>
                <a:gdLst>
                  <a:gd name="T0" fmla="*/ 661032 w 795"/>
                  <a:gd name="T1" fmla="*/ 961199 h 1286"/>
                  <a:gd name="T2" fmla="*/ 403271 w 795"/>
                  <a:gd name="T3" fmla="*/ 1069292 h 1286"/>
                  <a:gd name="T4" fmla="*/ 0 w 795"/>
                  <a:gd name="T5" fmla="*/ 108093 h 1286"/>
                  <a:gd name="T6" fmla="*/ 256098 w 795"/>
                  <a:gd name="T7" fmla="*/ 0 h 1286"/>
                  <a:gd name="T8" fmla="*/ 661032 w 795"/>
                  <a:gd name="T9" fmla="*/ 961199 h 1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5" h="1286">
                    <a:moveTo>
                      <a:pt x="795" y="1156"/>
                    </a:moveTo>
                    <a:lnTo>
                      <a:pt x="485" y="1286"/>
                    </a:lnTo>
                    <a:lnTo>
                      <a:pt x="0" y="130"/>
                    </a:lnTo>
                    <a:lnTo>
                      <a:pt x="308" y="0"/>
                    </a:lnTo>
                    <a:lnTo>
                      <a:pt x="795" y="1156"/>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5" name="Freeform 26">
                <a:extLst>
                  <a:ext uri="{FF2B5EF4-FFF2-40B4-BE49-F238E27FC236}">
                    <a16:creationId xmlns:a16="http://schemas.microsoft.com/office/drawing/2014/main" id="{DC89CD56-B46D-5E27-73D6-9B9DA6B85F09}"/>
                  </a:ext>
                </a:extLst>
              </p:cNvPr>
              <p:cNvSpPr>
                <a:spLocks/>
              </p:cNvSpPr>
              <p:nvPr/>
            </p:nvSpPr>
            <p:spPr bwMode="auto">
              <a:xfrm>
                <a:off x="2685676" y="3544499"/>
                <a:ext cx="572063" cy="528826"/>
              </a:xfrm>
              <a:custGeom>
                <a:avLst/>
                <a:gdLst>
                  <a:gd name="T0" fmla="*/ 0 w 291"/>
                  <a:gd name="T1" fmla="*/ 465917 h 269"/>
                  <a:gd name="T2" fmla="*/ 342058 w 291"/>
                  <a:gd name="T3" fmla="*/ 139579 h 269"/>
                  <a:gd name="T4" fmla="*/ 572063 w 291"/>
                  <a:gd name="T5" fmla="*/ 139579 h 269"/>
                  <a:gd name="T6" fmla="*/ 418727 w 291"/>
                  <a:gd name="T7" fmla="*/ 444292 h 269"/>
                  <a:gd name="T8" fmla="*/ 161200 w 291"/>
                  <a:gd name="T9" fmla="*/ 528826 h 269"/>
                  <a:gd name="T10" fmla="*/ 0 w 291"/>
                  <a:gd name="T11" fmla="*/ 465917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1" h="269">
                    <a:moveTo>
                      <a:pt x="0" y="237"/>
                    </a:moveTo>
                    <a:cubicBezTo>
                      <a:pt x="0" y="237"/>
                      <a:pt x="147" y="142"/>
                      <a:pt x="174" y="71"/>
                    </a:cubicBezTo>
                    <a:cubicBezTo>
                      <a:pt x="201" y="0"/>
                      <a:pt x="291" y="55"/>
                      <a:pt x="291" y="71"/>
                    </a:cubicBezTo>
                    <a:cubicBezTo>
                      <a:pt x="291" y="87"/>
                      <a:pt x="235" y="206"/>
                      <a:pt x="213" y="226"/>
                    </a:cubicBezTo>
                    <a:cubicBezTo>
                      <a:pt x="191" y="245"/>
                      <a:pt x="82" y="269"/>
                      <a:pt x="82" y="269"/>
                    </a:cubicBezTo>
                    <a:lnTo>
                      <a:pt x="0" y="237"/>
                    </a:ln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6" name="Freeform 27">
                <a:extLst>
                  <a:ext uri="{FF2B5EF4-FFF2-40B4-BE49-F238E27FC236}">
                    <a16:creationId xmlns:a16="http://schemas.microsoft.com/office/drawing/2014/main" id="{ECDAF850-F977-DE56-A531-688F276929D3}"/>
                  </a:ext>
                </a:extLst>
              </p:cNvPr>
              <p:cNvSpPr>
                <a:spLocks/>
              </p:cNvSpPr>
              <p:nvPr/>
            </p:nvSpPr>
            <p:spPr bwMode="auto">
              <a:xfrm>
                <a:off x="2685676" y="3047270"/>
                <a:ext cx="2188474" cy="1877498"/>
              </a:xfrm>
              <a:custGeom>
                <a:avLst/>
                <a:gdLst>
                  <a:gd name="T0" fmla="*/ 2139317 w 1113"/>
                  <a:gd name="T1" fmla="*/ 1034098 h 955"/>
                  <a:gd name="T2" fmla="*/ 1793251 w 1113"/>
                  <a:gd name="T3" fmla="*/ 210358 h 955"/>
                  <a:gd name="T4" fmla="*/ 314605 w 1113"/>
                  <a:gd name="T5" fmla="*/ 831604 h 955"/>
                  <a:gd name="T6" fmla="*/ 0 w 1113"/>
                  <a:gd name="T7" fmla="*/ 963324 h 955"/>
                  <a:gd name="T8" fmla="*/ 385392 w 1113"/>
                  <a:gd name="T9" fmla="*/ 1877498 h 955"/>
                  <a:gd name="T10" fmla="*/ 699997 w 1113"/>
                  <a:gd name="T11" fmla="*/ 1745778 h 955"/>
                  <a:gd name="T12" fmla="*/ 1791285 w 1113"/>
                  <a:gd name="T13" fmla="*/ 1464645 h 955"/>
                  <a:gd name="T14" fmla="*/ 2139317 w 1113"/>
                  <a:gd name="T15" fmla="*/ 1034098 h 9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13" h="955">
                    <a:moveTo>
                      <a:pt x="1088" y="526"/>
                    </a:moveTo>
                    <a:cubicBezTo>
                      <a:pt x="912" y="107"/>
                      <a:pt x="912" y="107"/>
                      <a:pt x="912" y="107"/>
                    </a:cubicBezTo>
                    <a:cubicBezTo>
                      <a:pt x="912" y="107"/>
                      <a:pt x="521" y="0"/>
                      <a:pt x="160" y="423"/>
                    </a:cubicBezTo>
                    <a:cubicBezTo>
                      <a:pt x="0" y="490"/>
                      <a:pt x="0" y="490"/>
                      <a:pt x="0" y="490"/>
                    </a:cubicBezTo>
                    <a:cubicBezTo>
                      <a:pt x="196" y="955"/>
                      <a:pt x="196" y="955"/>
                      <a:pt x="196" y="955"/>
                    </a:cubicBezTo>
                    <a:cubicBezTo>
                      <a:pt x="356" y="888"/>
                      <a:pt x="356" y="888"/>
                      <a:pt x="356" y="888"/>
                    </a:cubicBezTo>
                    <a:cubicBezTo>
                      <a:pt x="356" y="888"/>
                      <a:pt x="709" y="886"/>
                      <a:pt x="911" y="745"/>
                    </a:cubicBezTo>
                    <a:cubicBezTo>
                      <a:pt x="1113" y="603"/>
                      <a:pt x="1088" y="526"/>
                      <a:pt x="1088" y="526"/>
                    </a:cubicBezTo>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7" name="Freeform 28">
                <a:extLst>
                  <a:ext uri="{FF2B5EF4-FFF2-40B4-BE49-F238E27FC236}">
                    <a16:creationId xmlns:a16="http://schemas.microsoft.com/office/drawing/2014/main" id="{0506CC2D-090A-2976-2DF4-A9C2D2039E3E}"/>
                  </a:ext>
                </a:extLst>
              </p:cNvPr>
              <p:cNvSpPr>
                <a:spLocks/>
              </p:cNvSpPr>
              <p:nvPr/>
            </p:nvSpPr>
            <p:spPr bwMode="auto">
              <a:xfrm>
                <a:off x="3830634" y="3230197"/>
                <a:ext cx="809868" cy="532983"/>
              </a:xfrm>
              <a:custGeom>
                <a:avLst/>
                <a:gdLst>
                  <a:gd name="T0" fmla="*/ 699789 w 412"/>
                  <a:gd name="T1" fmla="*/ 302876 h 271"/>
                  <a:gd name="T2" fmla="*/ 226055 w 412"/>
                  <a:gd name="T3" fmla="*/ 501515 h 271"/>
                  <a:gd name="T4" fmla="*/ 31451 w 412"/>
                  <a:gd name="T5" fmla="*/ 422846 h 271"/>
                  <a:gd name="T6" fmla="*/ 112045 w 412"/>
                  <a:gd name="T7" fmla="*/ 230107 h 271"/>
                  <a:gd name="T8" fmla="*/ 583813 w 412"/>
                  <a:gd name="T9" fmla="*/ 31468 h 271"/>
                  <a:gd name="T10" fmla="*/ 778417 w 412"/>
                  <a:gd name="T11" fmla="*/ 110137 h 271"/>
                  <a:gd name="T12" fmla="*/ 699789 w 412"/>
                  <a:gd name="T13" fmla="*/ 302876 h 2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 h="271">
                    <a:moveTo>
                      <a:pt x="356" y="154"/>
                    </a:moveTo>
                    <a:cubicBezTo>
                      <a:pt x="115" y="255"/>
                      <a:pt x="115" y="255"/>
                      <a:pt x="115" y="255"/>
                    </a:cubicBezTo>
                    <a:cubicBezTo>
                      <a:pt x="77" y="271"/>
                      <a:pt x="32" y="253"/>
                      <a:pt x="16" y="215"/>
                    </a:cubicBezTo>
                    <a:cubicBezTo>
                      <a:pt x="0" y="177"/>
                      <a:pt x="19" y="133"/>
                      <a:pt x="57" y="117"/>
                    </a:cubicBezTo>
                    <a:cubicBezTo>
                      <a:pt x="297" y="16"/>
                      <a:pt x="297" y="16"/>
                      <a:pt x="297" y="16"/>
                    </a:cubicBezTo>
                    <a:cubicBezTo>
                      <a:pt x="335" y="0"/>
                      <a:pt x="380" y="18"/>
                      <a:pt x="396" y="56"/>
                    </a:cubicBezTo>
                    <a:cubicBezTo>
                      <a:pt x="412" y="94"/>
                      <a:pt x="394" y="138"/>
                      <a:pt x="356" y="154"/>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8" name="Freeform 29">
                <a:extLst>
                  <a:ext uri="{FF2B5EF4-FFF2-40B4-BE49-F238E27FC236}">
                    <a16:creationId xmlns:a16="http://schemas.microsoft.com/office/drawing/2014/main" id="{A3A56FAF-929E-B7AF-06C6-8FB667E60955}"/>
                  </a:ext>
                </a:extLst>
              </p:cNvPr>
              <p:cNvSpPr>
                <a:spLocks/>
              </p:cNvSpPr>
              <p:nvPr/>
            </p:nvSpPr>
            <p:spPr bwMode="auto">
              <a:xfrm>
                <a:off x="3934570" y="3473822"/>
                <a:ext cx="808205" cy="534646"/>
              </a:xfrm>
              <a:custGeom>
                <a:avLst/>
                <a:gdLst>
                  <a:gd name="T0" fmla="*/ 698085 w 411"/>
                  <a:gd name="T1" fmla="*/ 304670 h 272"/>
                  <a:gd name="T2" fmla="*/ 224174 w 411"/>
                  <a:gd name="T3" fmla="*/ 503196 h 272"/>
                  <a:gd name="T4" fmla="*/ 31463 w 411"/>
                  <a:gd name="T5" fmla="*/ 424572 h 272"/>
                  <a:gd name="T6" fmla="*/ 110120 w 411"/>
                  <a:gd name="T7" fmla="*/ 231942 h 272"/>
                  <a:gd name="T8" fmla="*/ 584031 w 411"/>
                  <a:gd name="T9" fmla="*/ 31450 h 272"/>
                  <a:gd name="T10" fmla="*/ 776742 w 411"/>
                  <a:gd name="T11" fmla="*/ 110074 h 272"/>
                  <a:gd name="T12" fmla="*/ 698085 w 411"/>
                  <a:gd name="T13" fmla="*/ 304670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72">
                    <a:moveTo>
                      <a:pt x="355" y="155"/>
                    </a:moveTo>
                    <a:cubicBezTo>
                      <a:pt x="114" y="256"/>
                      <a:pt x="114" y="256"/>
                      <a:pt x="114" y="256"/>
                    </a:cubicBezTo>
                    <a:cubicBezTo>
                      <a:pt x="76" y="272"/>
                      <a:pt x="32" y="254"/>
                      <a:pt x="16" y="216"/>
                    </a:cubicBezTo>
                    <a:cubicBezTo>
                      <a:pt x="0" y="178"/>
                      <a:pt x="18" y="134"/>
                      <a:pt x="56" y="118"/>
                    </a:cubicBezTo>
                    <a:cubicBezTo>
                      <a:pt x="297" y="16"/>
                      <a:pt x="297" y="16"/>
                      <a:pt x="297" y="16"/>
                    </a:cubicBezTo>
                    <a:cubicBezTo>
                      <a:pt x="335" y="0"/>
                      <a:pt x="379" y="18"/>
                      <a:pt x="395" y="56"/>
                    </a:cubicBezTo>
                    <a:cubicBezTo>
                      <a:pt x="411" y="94"/>
                      <a:pt x="393" y="139"/>
                      <a:pt x="355" y="155"/>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9" name="Freeform 30">
                <a:extLst>
                  <a:ext uri="{FF2B5EF4-FFF2-40B4-BE49-F238E27FC236}">
                    <a16:creationId xmlns:a16="http://schemas.microsoft.com/office/drawing/2014/main" id="{7BB2787F-E1BE-0928-C99E-0288EF56040E}"/>
                  </a:ext>
                </a:extLst>
              </p:cNvPr>
              <p:cNvSpPr>
                <a:spLocks/>
              </p:cNvSpPr>
              <p:nvPr/>
            </p:nvSpPr>
            <p:spPr bwMode="auto">
              <a:xfrm>
                <a:off x="4032685" y="3705807"/>
                <a:ext cx="808205" cy="534646"/>
              </a:xfrm>
              <a:custGeom>
                <a:avLst/>
                <a:gdLst>
                  <a:gd name="T0" fmla="*/ 698085 w 411"/>
                  <a:gd name="T1" fmla="*/ 302704 h 272"/>
                  <a:gd name="T2" fmla="*/ 224174 w 411"/>
                  <a:gd name="T3" fmla="*/ 503196 h 272"/>
                  <a:gd name="T4" fmla="*/ 31463 w 411"/>
                  <a:gd name="T5" fmla="*/ 424572 h 272"/>
                  <a:gd name="T6" fmla="*/ 110120 w 411"/>
                  <a:gd name="T7" fmla="*/ 229976 h 272"/>
                  <a:gd name="T8" fmla="*/ 582065 w 411"/>
                  <a:gd name="T9" fmla="*/ 31450 h 272"/>
                  <a:gd name="T10" fmla="*/ 776742 w 411"/>
                  <a:gd name="T11" fmla="*/ 110074 h 272"/>
                  <a:gd name="T12" fmla="*/ 698085 w 411"/>
                  <a:gd name="T13" fmla="*/ 302704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72">
                    <a:moveTo>
                      <a:pt x="355" y="154"/>
                    </a:moveTo>
                    <a:cubicBezTo>
                      <a:pt x="114" y="256"/>
                      <a:pt x="114" y="256"/>
                      <a:pt x="114" y="256"/>
                    </a:cubicBezTo>
                    <a:cubicBezTo>
                      <a:pt x="76" y="272"/>
                      <a:pt x="32" y="254"/>
                      <a:pt x="16" y="216"/>
                    </a:cubicBezTo>
                    <a:cubicBezTo>
                      <a:pt x="0" y="178"/>
                      <a:pt x="18" y="133"/>
                      <a:pt x="56" y="117"/>
                    </a:cubicBezTo>
                    <a:cubicBezTo>
                      <a:pt x="296" y="16"/>
                      <a:pt x="296" y="16"/>
                      <a:pt x="296" y="16"/>
                    </a:cubicBezTo>
                    <a:cubicBezTo>
                      <a:pt x="334" y="0"/>
                      <a:pt x="379" y="18"/>
                      <a:pt x="395" y="56"/>
                    </a:cubicBezTo>
                    <a:cubicBezTo>
                      <a:pt x="411" y="94"/>
                      <a:pt x="393" y="138"/>
                      <a:pt x="355" y="154"/>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0" name="Freeform 31">
                <a:extLst>
                  <a:ext uri="{FF2B5EF4-FFF2-40B4-BE49-F238E27FC236}">
                    <a16:creationId xmlns:a16="http://schemas.microsoft.com/office/drawing/2014/main" id="{336CEC6A-D7D5-C3DC-099A-15F11CBC05CB}"/>
                  </a:ext>
                </a:extLst>
              </p:cNvPr>
              <p:cNvSpPr>
                <a:spLocks/>
              </p:cNvSpPr>
              <p:nvPr/>
            </p:nvSpPr>
            <p:spPr bwMode="auto">
              <a:xfrm>
                <a:off x="4129138" y="3937792"/>
                <a:ext cx="808205" cy="534646"/>
              </a:xfrm>
              <a:custGeom>
                <a:avLst/>
                <a:gdLst>
                  <a:gd name="T0" fmla="*/ 698085 w 411"/>
                  <a:gd name="T1" fmla="*/ 302704 h 272"/>
                  <a:gd name="T2" fmla="*/ 224174 w 411"/>
                  <a:gd name="T3" fmla="*/ 503196 h 272"/>
                  <a:gd name="T4" fmla="*/ 31463 w 411"/>
                  <a:gd name="T5" fmla="*/ 422606 h 272"/>
                  <a:gd name="T6" fmla="*/ 110120 w 411"/>
                  <a:gd name="T7" fmla="*/ 229976 h 272"/>
                  <a:gd name="T8" fmla="*/ 584031 w 411"/>
                  <a:gd name="T9" fmla="*/ 31450 h 272"/>
                  <a:gd name="T10" fmla="*/ 776742 w 411"/>
                  <a:gd name="T11" fmla="*/ 110074 h 272"/>
                  <a:gd name="T12" fmla="*/ 698085 w 411"/>
                  <a:gd name="T13" fmla="*/ 302704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72">
                    <a:moveTo>
                      <a:pt x="355" y="154"/>
                    </a:moveTo>
                    <a:cubicBezTo>
                      <a:pt x="114" y="256"/>
                      <a:pt x="114" y="256"/>
                      <a:pt x="114" y="256"/>
                    </a:cubicBezTo>
                    <a:cubicBezTo>
                      <a:pt x="76" y="272"/>
                      <a:pt x="32" y="254"/>
                      <a:pt x="16" y="215"/>
                    </a:cubicBezTo>
                    <a:cubicBezTo>
                      <a:pt x="0" y="177"/>
                      <a:pt x="18" y="133"/>
                      <a:pt x="56" y="117"/>
                    </a:cubicBezTo>
                    <a:cubicBezTo>
                      <a:pt x="297" y="16"/>
                      <a:pt x="297" y="16"/>
                      <a:pt x="297" y="16"/>
                    </a:cubicBezTo>
                    <a:cubicBezTo>
                      <a:pt x="335" y="0"/>
                      <a:pt x="379" y="18"/>
                      <a:pt x="395" y="56"/>
                    </a:cubicBezTo>
                    <a:cubicBezTo>
                      <a:pt x="411" y="94"/>
                      <a:pt x="393" y="138"/>
                      <a:pt x="355" y="154"/>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1" name="Freeform 32">
                <a:extLst>
                  <a:ext uri="{FF2B5EF4-FFF2-40B4-BE49-F238E27FC236}">
                    <a16:creationId xmlns:a16="http://schemas.microsoft.com/office/drawing/2014/main" id="{01BBCD3A-2EC6-9876-D6A6-5B465C887761}"/>
                  </a:ext>
                </a:extLst>
              </p:cNvPr>
              <p:cNvSpPr>
                <a:spLocks/>
              </p:cNvSpPr>
              <p:nvPr/>
            </p:nvSpPr>
            <p:spPr bwMode="auto">
              <a:xfrm>
                <a:off x="3413227" y="4028424"/>
                <a:ext cx="253604" cy="321785"/>
              </a:xfrm>
              <a:custGeom>
                <a:avLst/>
                <a:gdLst>
                  <a:gd name="T0" fmla="*/ 200524 w 129"/>
                  <a:gd name="T1" fmla="*/ 0 h 164"/>
                  <a:gd name="T2" fmla="*/ 0 w 129"/>
                  <a:gd name="T3" fmla="*/ 321785 h 164"/>
                  <a:gd name="T4" fmla="*/ 253604 w 129"/>
                  <a:gd name="T5" fmla="*/ 96143 h 164"/>
                  <a:gd name="T6" fmla="*/ 200524 w 129"/>
                  <a:gd name="T7" fmla="*/ 0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164">
                    <a:moveTo>
                      <a:pt x="102" y="0"/>
                    </a:moveTo>
                    <a:cubicBezTo>
                      <a:pt x="102" y="0"/>
                      <a:pt x="107" y="116"/>
                      <a:pt x="0" y="164"/>
                    </a:cubicBezTo>
                    <a:cubicBezTo>
                      <a:pt x="0" y="164"/>
                      <a:pt x="89" y="157"/>
                      <a:pt x="129" y="49"/>
                    </a:cubicBezTo>
                    <a:cubicBezTo>
                      <a:pt x="102" y="0"/>
                      <a:pt x="102" y="0"/>
                      <a:pt x="102" y="0"/>
                    </a:cubicBezTo>
                  </a:path>
                </a:pathLst>
              </a:custGeom>
              <a:solidFill>
                <a:srgbClr val="DDB6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2" name="Freeform 33">
                <a:extLst>
                  <a:ext uri="{FF2B5EF4-FFF2-40B4-BE49-F238E27FC236}">
                    <a16:creationId xmlns:a16="http://schemas.microsoft.com/office/drawing/2014/main" id="{8D53AEEF-2DB4-7433-9E2E-3437C31A78AA}"/>
                  </a:ext>
                </a:extLst>
              </p:cNvPr>
              <p:cNvSpPr>
                <a:spLocks/>
              </p:cNvSpPr>
              <p:nvPr/>
            </p:nvSpPr>
            <p:spPr bwMode="auto">
              <a:xfrm>
                <a:off x="3651033" y="4093280"/>
                <a:ext cx="680156" cy="536309"/>
              </a:xfrm>
              <a:custGeom>
                <a:avLst/>
                <a:gdLst>
                  <a:gd name="T0" fmla="*/ 0 w 346"/>
                  <a:gd name="T1" fmla="*/ 68758 h 273"/>
                  <a:gd name="T2" fmla="*/ 601525 w 346"/>
                  <a:gd name="T3" fmla="*/ 536309 h 273"/>
                  <a:gd name="T4" fmla="*/ 646738 w 346"/>
                  <a:gd name="T5" fmla="*/ 516664 h 273"/>
                  <a:gd name="T6" fmla="*/ 0 w 346"/>
                  <a:gd name="T7" fmla="*/ 0 h 273"/>
                  <a:gd name="T8" fmla="*/ 0 w 346"/>
                  <a:gd name="T9" fmla="*/ 68758 h 2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6" h="273">
                    <a:moveTo>
                      <a:pt x="0" y="35"/>
                    </a:moveTo>
                    <a:cubicBezTo>
                      <a:pt x="0" y="35"/>
                      <a:pt x="99" y="223"/>
                      <a:pt x="306" y="273"/>
                    </a:cubicBezTo>
                    <a:cubicBezTo>
                      <a:pt x="306" y="273"/>
                      <a:pt x="312" y="271"/>
                      <a:pt x="329" y="263"/>
                    </a:cubicBezTo>
                    <a:cubicBezTo>
                      <a:pt x="346" y="256"/>
                      <a:pt x="0" y="0"/>
                      <a:pt x="0" y="0"/>
                    </a:cubicBezTo>
                    <a:lnTo>
                      <a:pt x="0" y="35"/>
                    </a:lnTo>
                    <a:close/>
                  </a:path>
                </a:pathLst>
              </a:custGeom>
              <a:solidFill>
                <a:srgbClr val="DDB6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3" name="Freeform 34">
                <a:extLst>
                  <a:ext uri="{FF2B5EF4-FFF2-40B4-BE49-F238E27FC236}">
                    <a16:creationId xmlns:a16="http://schemas.microsoft.com/office/drawing/2014/main" id="{71E76C0E-24E0-7386-BE8C-AAB83EE7F5E7}"/>
                  </a:ext>
                </a:extLst>
              </p:cNvPr>
              <p:cNvSpPr>
                <a:spLocks/>
              </p:cNvSpPr>
              <p:nvPr/>
            </p:nvSpPr>
            <p:spPr bwMode="auto">
              <a:xfrm>
                <a:off x="3388283" y="2296437"/>
                <a:ext cx="1493351" cy="2333153"/>
              </a:xfrm>
              <a:custGeom>
                <a:avLst/>
                <a:gdLst>
                  <a:gd name="T0" fmla="*/ 1489421 w 760"/>
                  <a:gd name="T1" fmla="*/ 141522 h 1187"/>
                  <a:gd name="T2" fmla="*/ 139510 w 760"/>
                  <a:gd name="T3" fmla="*/ 982794 h 1187"/>
                  <a:gd name="T4" fmla="*/ 982468 w 760"/>
                  <a:gd name="T5" fmla="*/ 2333153 h 1187"/>
                  <a:gd name="T6" fmla="*/ 986398 w 760"/>
                  <a:gd name="T7" fmla="*/ 2333153 h 1187"/>
                  <a:gd name="T8" fmla="*/ 1493351 w 760"/>
                  <a:gd name="T9" fmla="*/ 141522 h 1187"/>
                  <a:gd name="T10" fmla="*/ 1489421 w 760"/>
                  <a:gd name="T11" fmla="*/ 141522 h 11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0" h="1187">
                    <a:moveTo>
                      <a:pt x="758" y="72"/>
                    </a:moveTo>
                    <a:cubicBezTo>
                      <a:pt x="450" y="0"/>
                      <a:pt x="142" y="192"/>
                      <a:pt x="71" y="500"/>
                    </a:cubicBezTo>
                    <a:cubicBezTo>
                      <a:pt x="0" y="808"/>
                      <a:pt x="192" y="1116"/>
                      <a:pt x="500" y="1187"/>
                    </a:cubicBezTo>
                    <a:cubicBezTo>
                      <a:pt x="501" y="1187"/>
                      <a:pt x="501" y="1187"/>
                      <a:pt x="502" y="1187"/>
                    </a:cubicBezTo>
                    <a:cubicBezTo>
                      <a:pt x="760" y="72"/>
                      <a:pt x="760" y="72"/>
                      <a:pt x="760" y="72"/>
                    </a:cubicBezTo>
                    <a:cubicBezTo>
                      <a:pt x="759" y="72"/>
                      <a:pt x="759" y="72"/>
                      <a:pt x="758" y="72"/>
                    </a:cubicBezTo>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4" name="Freeform 35">
                <a:extLst>
                  <a:ext uri="{FF2B5EF4-FFF2-40B4-BE49-F238E27FC236}">
                    <a16:creationId xmlns:a16="http://schemas.microsoft.com/office/drawing/2014/main" id="{5053F562-7394-1830-78E6-2A05742BE25D}"/>
                  </a:ext>
                </a:extLst>
              </p:cNvPr>
              <p:cNvSpPr>
                <a:spLocks/>
              </p:cNvSpPr>
              <p:nvPr/>
            </p:nvSpPr>
            <p:spPr bwMode="auto">
              <a:xfrm>
                <a:off x="4374426" y="2437790"/>
                <a:ext cx="1486699" cy="2329827"/>
              </a:xfrm>
              <a:custGeom>
                <a:avLst/>
                <a:gdLst>
                  <a:gd name="T0" fmla="*/ 1347075 w 756"/>
                  <a:gd name="T1" fmla="*/ 1348744 h 1185"/>
                  <a:gd name="T2" fmla="*/ 507366 w 756"/>
                  <a:gd name="T3" fmla="*/ 0 h 1185"/>
                  <a:gd name="T4" fmla="*/ 0 w 756"/>
                  <a:gd name="T5" fmla="*/ 2192200 h 1185"/>
                  <a:gd name="T6" fmla="*/ 1347075 w 756"/>
                  <a:gd name="T7" fmla="*/ 1348744 h 11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6" h="1185">
                    <a:moveTo>
                      <a:pt x="685" y="686"/>
                    </a:moveTo>
                    <a:cubicBezTo>
                      <a:pt x="756" y="379"/>
                      <a:pt x="565" y="72"/>
                      <a:pt x="258" y="0"/>
                    </a:cubicBezTo>
                    <a:cubicBezTo>
                      <a:pt x="0" y="1115"/>
                      <a:pt x="0" y="1115"/>
                      <a:pt x="0" y="1115"/>
                    </a:cubicBezTo>
                    <a:cubicBezTo>
                      <a:pt x="308" y="1185"/>
                      <a:pt x="614" y="994"/>
                      <a:pt x="685" y="686"/>
                    </a:cubicBez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5" name="Rectangle 36">
                <a:extLst>
                  <a:ext uri="{FF2B5EF4-FFF2-40B4-BE49-F238E27FC236}">
                    <a16:creationId xmlns:a16="http://schemas.microsoft.com/office/drawing/2014/main" id="{86F1DABD-7346-CE68-AC91-498C6CD3AA73}"/>
                  </a:ext>
                </a:extLst>
              </p:cNvPr>
              <p:cNvSpPr>
                <a:spLocks noChangeArrowheads="1"/>
              </p:cNvSpPr>
              <p:nvPr/>
            </p:nvSpPr>
            <p:spPr bwMode="auto">
              <a:xfrm>
                <a:off x="4498318" y="4093280"/>
                <a:ext cx="831" cy="831"/>
              </a:xfrm>
              <a:prstGeom prst="rect">
                <a:avLst/>
              </a:prstGeom>
              <a:solidFill>
                <a:srgbClr val="0343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186" name="Freeform 37">
                <a:extLst>
                  <a:ext uri="{FF2B5EF4-FFF2-40B4-BE49-F238E27FC236}">
                    <a16:creationId xmlns:a16="http://schemas.microsoft.com/office/drawing/2014/main" id="{F228ED94-2E94-82DD-8C86-66A01B9E0C04}"/>
                  </a:ext>
                </a:extLst>
              </p:cNvPr>
              <p:cNvSpPr>
                <a:spLocks noEditPoints="1"/>
              </p:cNvSpPr>
              <p:nvPr/>
            </p:nvSpPr>
            <p:spPr bwMode="auto">
              <a:xfrm>
                <a:off x="3387347" y="2378357"/>
                <a:ext cx="2364333" cy="2332796"/>
              </a:xfrm>
              <a:custGeom>
                <a:avLst/>
                <a:gdLst>
                  <a:gd name="T0" fmla="*/ 1128 w 1202"/>
                  <a:gd name="T1" fmla="*/ 488 h 1186"/>
                  <a:gd name="T2" fmla="*/ 1072 w 1202"/>
                  <a:gd name="T3" fmla="*/ 424 h 1186"/>
                  <a:gd name="T4" fmla="*/ 1063 w 1202"/>
                  <a:gd name="T5" fmla="*/ 469 h 1186"/>
                  <a:gd name="T6" fmla="*/ 1026 w 1202"/>
                  <a:gd name="T7" fmla="*/ 415 h 1186"/>
                  <a:gd name="T8" fmla="*/ 907 w 1202"/>
                  <a:gd name="T9" fmla="*/ 430 h 1186"/>
                  <a:gd name="T10" fmla="*/ 969 w 1202"/>
                  <a:gd name="T11" fmla="*/ 377 h 1186"/>
                  <a:gd name="T12" fmla="*/ 1083 w 1202"/>
                  <a:gd name="T13" fmla="*/ 342 h 1186"/>
                  <a:gd name="T14" fmla="*/ 1058 w 1202"/>
                  <a:gd name="T15" fmla="*/ 268 h 1186"/>
                  <a:gd name="T16" fmla="*/ 434 w 1202"/>
                  <a:gd name="T17" fmla="*/ 66 h 1186"/>
                  <a:gd name="T18" fmla="*/ 469 w 1202"/>
                  <a:gd name="T19" fmla="*/ 84 h 1186"/>
                  <a:gd name="T20" fmla="*/ 528 w 1202"/>
                  <a:gd name="T21" fmla="*/ 76 h 1186"/>
                  <a:gd name="T22" fmla="*/ 526 w 1202"/>
                  <a:gd name="T23" fmla="*/ 110 h 1186"/>
                  <a:gd name="T24" fmla="*/ 591 w 1202"/>
                  <a:gd name="T25" fmla="*/ 82 h 1186"/>
                  <a:gd name="T26" fmla="*/ 639 w 1202"/>
                  <a:gd name="T27" fmla="*/ 103 h 1186"/>
                  <a:gd name="T28" fmla="*/ 758 w 1202"/>
                  <a:gd name="T29" fmla="*/ 164 h 1186"/>
                  <a:gd name="T30" fmla="*/ 707 w 1202"/>
                  <a:gd name="T31" fmla="*/ 151 h 1186"/>
                  <a:gd name="T32" fmla="*/ 639 w 1202"/>
                  <a:gd name="T33" fmla="*/ 141 h 1186"/>
                  <a:gd name="T34" fmla="*/ 607 w 1202"/>
                  <a:gd name="T35" fmla="*/ 161 h 1186"/>
                  <a:gd name="T36" fmla="*/ 525 w 1202"/>
                  <a:gd name="T37" fmla="*/ 195 h 1186"/>
                  <a:gd name="T38" fmla="*/ 616 w 1202"/>
                  <a:gd name="T39" fmla="*/ 176 h 1186"/>
                  <a:gd name="T40" fmla="*/ 702 w 1202"/>
                  <a:gd name="T41" fmla="*/ 238 h 1186"/>
                  <a:gd name="T42" fmla="*/ 714 w 1202"/>
                  <a:gd name="T43" fmla="*/ 302 h 1186"/>
                  <a:gd name="T44" fmla="*/ 676 w 1202"/>
                  <a:gd name="T45" fmla="*/ 286 h 1186"/>
                  <a:gd name="T46" fmla="*/ 657 w 1202"/>
                  <a:gd name="T47" fmla="*/ 275 h 1186"/>
                  <a:gd name="T48" fmla="*/ 629 w 1202"/>
                  <a:gd name="T49" fmla="*/ 257 h 1186"/>
                  <a:gd name="T50" fmla="*/ 626 w 1202"/>
                  <a:gd name="T51" fmla="*/ 289 h 1186"/>
                  <a:gd name="T52" fmla="*/ 503 w 1202"/>
                  <a:gd name="T53" fmla="*/ 339 h 1186"/>
                  <a:gd name="T54" fmla="*/ 414 w 1202"/>
                  <a:gd name="T55" fmla="*/ 380 h 1186"/>
                  <a:gd name="T56" fmla="*/ 308 w 1202"/>
                  <a:gd name="T57" fmla="*/ 451 h 1186"/>
                  <a:gd name="T58" fmla="*/ 405 w 1202"/>
                  <a:gd name="T59" fmla="*/ 551 h 1186"/>
                  <a:gd name="T60" fmla="*/ 535 w 1202"/>
                  <a:gd name="T61" fmla="*/ 569 h 1186"/>
                  <a:gd name="T62" fmla="*/ 622 w 1202"/>
                  <a:gd name="T63" fmla="*/ 692 h 1186"/>
                  <a:gd name="T64" fmla="*/ 638 w 1202"/>
                  <a:gd name="T65" fmla="*/ 852 h 1186"/>
                  <a:gd name="T66" fmla="*/ 555 w 1202"/>
                  <a:gd name="T67" fmla="*/ 917 h 1186"/>
                  <a:gd name="T68" fmla="*/ 456 w 1202"/>
                  <a:gd name="T69" fmla="*/ 986 h 1186"/>
                  <a:gd name="T70" fmla="*/ 446 w 1202"/>
                  <a:gd name="T71" fmla="*/ 1047 h 1186"/>
                  <a:gd name="T72" fmla="*/ 382 w 1202"/>
                  <a:gd name="T73" fmla="*/ 996 h 1186"/>
                  <a:gd name="T74" fmla="*/ 382 w 1202"/>
                  <a:gd name="T75" fmla="*/ 747 h 1186"/>
                  <a:gd name="T76" fmla="*/ 388 w 1202"/>
                  <a:gd name="T77" fmla="*/ 594 h 1186"/>
                  <a:gd name="T78" fmla="*/ 294 w 1202"/>
                  <a:gd name="T79" fmla="*/ 468 h 1186"/>
                  <a:gd name="T80" fmla="*/ 205 w 1202"/>
                  <a:gd name="T81" fmla="*/ 346 h 1186"/>
                  <a:gd name="T82" fmla="*/ 183 w 1202"/>
                  <a:gd name="T83" fmla="*/ 385 h 1186"/>
                  <a:gd name="T84" fmla="*/ 501 w 1202"/>
                  <a:gd name="T85" fmla="*/ 1146 h 1186"/>
                  <a:gd name="T86" fmla="*/ 968 w 1202"/>
                  <a:gd name="T87" fmla="*/ 920 h 1186"/>
                  <a:gd name="T88" fmla="*/ 946 w 1202"/>
                  <a:gd name="T89" fmla="*/ 710 h 1186"/>
                  <a:gd name="T90" fmla="*/ 830 w 1202"/>
                  <a:gd name="T91" fmla="*/ 685 h 1186"/>
                  <a:gd name="T92" fmla="*/ 806 w 1202"/>
                  <a:gd name="T93" fmla="*/ 523 h 1186"/>
                  <a:gd name="T94" fmla="*/ 978 w 1202"/>
                  <a:gd name="T95" fmla="*/ 455 h 1186"/>
                  <a:gd name="T96" fmla="*/ 1102 w 1202"/>
                  <a:gd name="T97" fmla="*/ 515 h 1186"/>
                  <a:gd name="T98" fmla="*/ 970 w 1202"/>
                  <a:gd name="T99" fmla="*/ 286 h 1186"/>
                  <a:gd name="T100" fmla="*/ 1018 w 1202"/>
                  <a:gd name="T101" fmla="*/ 337 h 1186"/>
                  <a:gd name="T102" fmla="*/ 986 w 1202"/>
                  <a:gd name="T103" fmla="*/ 313 h 1186"/>
                  <a:gd name="T104" fmla="*/ 963 w 1202"/>
                  <a:gd name="T105" fmla="*/ 298 h 1186"/>
                  <a:gd name="T106" fmla="*/ 627 w 1202"/>
                  <a:gd name="T107" fmla="*/ 301 h 1186"/>
                  <a:gd name="T108" fmla="*/ 649 w 1202"/>
                  <a:gd name="T109" fmla="*/ 306 h 1186"/>
                  <a:gd name="T110" fmla="*/ 627 w 1202"/>
                  <a:gd name="T111" fmla="*/ 301 h 1186"/>
                  <a:gd name="T112" fmla="*/ 601 w 1202"/>
                  <a:gd name="T113" fmla="*/ 31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2" h="1186">
                    <a:moveTo>
                      <a:pt x="1197" y="506"/>
                    </a:moveTo>
                    <a:cubicBezTo>
                      <a:pt x="1168" y="499"/>
                      <a:pt x="1168" y="499"/>
                      <a:pt x="1168" y="499"/>
                    </a:cubicBezTo>
                    <a:cubicBezTo>
                      <a:pt x="1157" y="480"/>
                      <a:pt x="1157" y="480"/>
                      <a:pt x="1157" y="480"/>
                    </a:cubicBezTo>
                    <a:cubicBezTo>
                      <a:pt x="1160" y="454"/>
                      <a:pt x="1160" y="454"/>
                      <a:pt x="1160" y="454"/>
                    </a:cubicBezTo>
                    <a:cubicBezTo>
                      <a:pt x="1144" y="458"/>
                      <a:pt x="1144" y="458"/>
                      <a:pt x="1144" y="458"/>
                    </a:cubicBezTo>
                    <a:cubicBezTo>
                      <a:pt x="1128" y="488"/>
                      <a:pt x="1128" y="488"/>
                      <a:pt x="1128" y="488"/>
                    </a:cubicBezTo>
                    <a:cubicBezTo>
                      <a:pt x="1112" y="460"/>
                      <a:pt x="1112" y="460"/>
                      <a:pt x="1112" y="460"/>
                    </a:cubicBezTo>
                    <a:cubicBezTo>
                      <a:pt x="1116" y="438"/>
                      <a:pt x="1116" y="438"/>
                      <a:pt x="1116" y="438"/>
                    </a:cubicBezTo>
                    <a:cubicBezTo>
                      <a:pt x="1099" y="415"/>
                      <a:pt x="1099" y="415"/>
                      <a:pt x="1099" y="415"/>
                    </a:cubicBezTo>
                    <a:cubicBezTo>
                      <a:pt x="1093" y="406"/>
                      <a:pt x="1093" y="406"/>
                      <a:pt x="1093" y="406"/>
                    </a:cubicBezTo>
                    <a:cubicBezTo>
                      <a:pt x="1069" y="400"/>
                      <a:pt x="1069" y="400"/>
                      <a:pt x="1069" y="400"/>
                    </a:cubicBezTo>
                    <a:cubicBezTo>
                      <a:pt x="1072" y="424"/>
                      <a:pt x="1072" y="424"/>
                      <a:pt x="1072" y="424"/>
                    </a:cubicBezTo>
                    <a:cubicBezTo>
                      <a:pt x="1097" y="446"/>
                      <a:pt x="1097" y="446"/>
                      <a:pt x="1097" y="446"/>
                    </a:cubicBezTo>
                    <a:cubicBezTo>
                      <a:pt x="1101" y="453"/>
                      <a:pt x="1101" y="453"/>
                      <a:pt x="1101" y="453"/>
                    </a:cubicBezTo>
                    <a:cubicBezTo>
                      <a:pt x="1094" y="455"/>
                      <a:pt x="1094" y="455"/>
                      <a:pt x="1094" y="455"/>
                    </a:cubicBezTo>
                    <a:cubicBezTo>
                      <a:pt x="1090" y="472"/>
                      <a:pt x="1090" y="472"/>
                      <a:pt x="1090" y="472"/>
                    </a:cubicBezTo>
                    <a:cubicBezTo>
                      <a:pt x="1075" y="474"/>
                      <a:pt x="1075" y="474"/>
                      <a:pt x="1075" y="474"/>
                    </a:cubicBezTo>
                    <a:cubicBezTo>
                      <a:pt x="1063" y="469"/>
                      <a:pt x="1063" y="469"/>
                      <a:pt x="1063" y="469"/>
                    </a:cubicBezTo>
                    <a:cubicBezTo>
                      <a:pt x="1058" y="457"/>
                      <a:pt x="1058" y="457"/>
                      <a:pt x="1058" y="457"/>
                    </a:cubicBezTo>
                    <a:cubicBezTo>
                      <a:pt x="1078" y="462"/>
                      <a:pt x="1078" y="462"/>
                      <a:pt x="1078" y="462"/>
                    </a:cubicBezTo>
                    <a:cubicBezTo>
                      <a:pt x="1085" y="456"/>
                      <a:pt x="1085" y="456"/>
                      <a:pt x="1085" y="456"/>
                    </a:cubicBezTo>
                    <a:cubicBezTo>
                      <a:pt x="1048" y="417"/>
                      <a:pt x="1048" y="417"/>
                      <a:pt x="1048" y="417"/>
                    </a:cubicBezTo>
                    <a:cubicBezTo>
                      <a:pt x="1047" y="403"/>
                      <a:pt x="1047" y="403"/>
                      <a:pt x="1047" y="403"/>
                    </a:cubicBezTo>
                    <a:cubicBezTo>
                      <a:pt x="1026" y="415"/>
                      <a:pt x="1026" y="415"/>
                      <a:pt x="1026" y="415"/>
                    </a:cubicBezTo>
                    <a:cubicBezTo>
                      <a:pt x="1009" y="407"/>
                      <a:pt x="1009" y="407"/>
                      <a:pt x="1009" y="407"/>
                    </a:cubicBezTo>
                    <a:cubicBezTo>
                      <a:pt x="973" y="437"/>
                      <a:pt x="973" y="437"/>
                      <a:pt x="973" y="437"/>
                    </a:cubicBezTo>
                    <a:cubicBezTo>
                      <a:pt x="965" y="449"/>
                      <a:pt x="965" y="449"/>
                      <a:pt x="965" y="449"/>
                    </a:cubicBezTo>
                    <a:cubicBezTo>
                      <a:pt x="947" y="447"/>
                      <a:pt x="947" y="447"/>
                      <a:pt x="947" y="447"/>
                    </a:cubicBezTo>
                    <a:cubicBezTo>
                      <a:pt x="921" y="441"/>
                      <a:pt x="921" y="441"/>
                      <a:pt x="921" y="441"/>
                    </a:cubicBezTo>
                    <a:cubicBezTo>
                      <a:pt x="907" y="430"/>
                      <a:pt x="907" y="430"/>
                      <a:pt x="907" y="430"/>
                    </a:cubicBezTo>
                    <a:cubicBezTo>
                      <a:pt x="910" y="399"/>
                      <a:pt x="910" y="399"/>
                      <a:pt x="910" y="399"/>
                    </a:cubicBezTo>
                    <a:cubicBezTo>
                      <a:pt x="919" y="385"/>
                      <a:pt x="919" y="385"/>
                      <a:pt x="919" y="385"/>
                    </a:cubicBezTo>
                    <a:cubicBezTo>
                      <a:pt x="946" y="385"/>
                      <a:pt x="946" y="385"/>
                      <a:pt x="946" y="385"/>
                    </a:cubicBezTo>
                    <a:cubicBezTo>
                      <a:pt x="974" y="398"/>
                      <a:pt x="974" y="398"/>
                      <a:pt x="974" y="398"/>
                    </a:cubicBezTo>
                    <a:cubicBezTo>
                      <a:pt x="981" y="383"/>
                      <a:pt x="981" y="383"/>
                      <a:pt x="981" y="383"/>
                    </a:cubicBezTo>
                    <a:cubicBezTo>
                      <a:pt x="969" y="377"/>
                      <a:pt x="969" y="377"/>
                      <a:pt x="969" y="377"/>
                    </a:cubicBezTo>
                    <a:cubicBezTo>
                      <a:pt x="979" y="353"/>
                      <a:pt x="979" y="353"/>
                      <a:pt x="979" y="353"/>
                    </a:cubicBezTo>
                    <a:cubicBezTo>
                      <a:pt x="1009" y="355"/>
                      <a:pt x="1009" y="355"/>
                      <a:pt x="1009" y="355"/>
                    </a:cubicBezTo>
                    <a:cubicBezTo>
                      <a:pt x="1036" y="332"/>
                      <a:pt x="1036" y="332"/>
                      <a:pt x="1036" y="332"/>
                    </a:cubicBezTo>
                    <a:cubicBezTo>
                      <a:pt x="1058" y="333"/>
                      <a:pt x="1058" y="333"/>
                      <a:pt x="1058" y="333"/>
                    </a:cubicBezTo>
                    <a:cubicBezTo>
                      <a:pt x="1076" y="340"/>
                      <a:pt x="1076" y="340"/>
                      <a:pt x="1076" y="340"/>
                    </a:cubicBezTo>
                    <a:cubicBezTo>
                      <a:pt x="1083" y="342"/>
                      <a:pt x="1083" y="342"/>
                      <a:pt x="1083" y="342"/>
                    </a:cubicBezTo>
                    <a:cubicBezTo>
                      <a:pt x="1085" y="314"/>
                      <a:pt x="1085" y="314"/>
                      <a:pt x="1085" y="314"/>
                    </a:cubicBezTo>
                    <a:cubicBezTo>
                      <a:pt x="1060" y="318"/>
                      <a:pt x="1060" y="318"/>
                      <a:pt x="1060" y="318"/>
                    </a:cubicBezTo>
                    <a:cubicBezTo>
                      <a:pt x="1057" y="296"/>
                      <a:pt x="1057" y="296"/>
                      <a:pt x="1057" y="296"/>
                    </a:cubicBezTo>
                    <a:cubicBezTo>
                      <a:pt x="1044" y="291"/>
                      <a:pt x="1044" y="291"/>
                      <a:pt x="1044" y="291"/>
                    </a:cubicBezTo>
                    <a:cubicBezTo>
                      <a:pt x="1045" y="277"/>
                      <a:pt x="1045" y="277"/>
                      <a:pt x="1045" y="277"/>
                    </a:cubicBezTo>
                    <a:cubicBezTo>
                      <a:pt x="1058" y="268"/>
                      <a:pt x="1058" y="268"/>
                      <a:pt x="1058" y="268"/>
                    </a:cubicBezTo>
                    <a:cubicBezTo>
                      <a:pt x="1086" y="263"/>
                      <a:pt x="1086" y="263"/>
                      <a:pt x="1086" y="263"/>
                    </a:cubicBezTo>
                    <a:cubicBezTo>
                      <a:pt x="1096" y="253"/>
                      <a:pt x="1096" y="253"/>
                      <a:pt x="1096" y="253"/>
                    </a:cubicBezTo>
                    <a:cubicBezTo>
                      <a:pt x="1017" y="144"/>
                      <a:pt x="901" y="61"/>
                      <a:pt x="760" y="28"/>
                    </a:cubicBezTo>
                    <a:cubicBezTo>
                      <a:pt x="760" y="28"/>
                      <a:pt x="759" y="28"/>
                      <a:pt x="759" y="28"/>
                    </a:cubicBezTo>
                    <a:cubicBezTo>
                      <a:pt x="636" y="0"/>
                      <a:pt x="514" y="13"/>
                      <a:pt x="406" y="59"/>
                    </a:cubicBezTo>
                    <a:cubicBezTo>
                      <a:pt x="434" y="66"/>
                      <a:pt x="434" y="66"/>
                      <a:pt x="434" y="66"/>
                    </a:cubicBezTo>
                    <a:cubicBezTo>
                      <a:pt x="445" y="75"/>
                      <a:pt x="445" y="75"/>
                      <a:pt x="445" y="75"/>
                    </a:cubicBezTo>
                    <a:cubicBezTo>
                      <a:pt x="468" y="86"/>
                      <a:pt x="468" y="86"/>
                      <a:pt x="468" y="86"/>
                    </a:cubicBezTo>
                    <a:cubicBezTo>
                      <a:pt x="467" y="96"/>
                      <a:pt x="467" y="96"/>
                      <a:pt x="467" y="96"/>
                    </a:cubicBezTo>
                    <a:cubicBezTo>
                      <a:pt x="505" y="106"/>
                      <a:pt x="505" y="106"/>
                      <a:pt x="505" y="106"/>
                    </a:cubicBezTo>
                    <a:cubicBezTo>
                      <a:pt x="502" y="93"/>
                      <a:pt x="502" y="93"/>
                      <a:pt x="502" y="93"/>
                    </a:cubicBezTo>
                    <a:cubicBezTo>
                      <a:pt x="469" y="84"/>
                      <a:pt x="469" y="84"/>
                      <a:pt x="469" y="84"/>
                    </a:cubicBezTo>
                    <a:cubicBezTo>
                      <a:pt x="479" y="78"/>
                      <a:pt x="479" y="78"/>
                      <a:pt x="479" y="78"/>
                    </a:cubicBezTo>
                    <a:cubicBezTo>
                      <a:pt x="478" y="69"/>
                      <a:pt x="478" y="69"/>
                      <a:pt x="478" y="69"/>
                    </a:cubicBezTo>
                    <a:cubicBezTo>
                      <a:pt x="448" y="62"/>
                      <a:pt x="448" y="62"/>
                      <a:pt x="448" y="62"/>
                    </a:cubicBezTo>
                    <a:cubicBezTo>
                      <a:pt x="486" y="45"/>
                      <a:pt x="486" y="45"/>
                      <a:pt x="486" y="45"/>
                    </a:cubicBezTo>
                    <a:cubicBezTo>
                      <a:pt x="518" y="52"/>
                      <a:pt x="518" y="52"/>
                      <a:pt x="518" y="52"/>
                    </a:cubicBezTo>
                    <a:cubicBezTo>
                      <a:pt x="528" y="76"/>
                      <a:pt x="528" y="76"/>
                      <a:pt x="528" y="76"/>
                    </a:cubicBezTo>
                    <a:cubicBezTo>
                      <a:pt x="553" y="83"/>
                      <a:pt x="553" y="83"/>
                      <a:pt x="553" y="83"/>
                    </a:cubicBezTo>
                    <a:cubicBezTo>
                      <a:pt x="571" y="72"/>
                      <a:pt x="571" y="72"/>
                      <a:pt x="571" y="72"/>
                    </a:cubicBezTo>
                    <a:cubicBezTo>
                      <a:pt x="581" y="80"/>
                      <a:pt x="581" y="80"/>
                      <a:pt x="581" y="80"/>
                    </a:cubicBezTo>
                    <a:cubicBezTo>
                      <a:pt x="555" y="96"/>
                      <a:pt x="555" y="96"/>
                      <a:pt x="555" y="96"/>
                    </a:cubicBezTo>
                    <a:cubicBezTo>
                      <a:pt x="555" y="96"/>
                      <a:pt x="527" y="89"/>
                      <a:pt x="528" y="90"/>
                    </a:cubicBezTo>
                    <a:cubicBezTo>
                      <a:pt x="530" y="90"/>
                      <a:pt x="526" y="110"/>
                      <a:pt x="526" y="110"/>
                    </a:cubicBezTo>
                    <a:cubicBezTo>
                      <a:pt x="561" y="117"/>
                      <a:pt x="561" y="117"/>
                      <a:pt x="561" y="117"/>
                    </a:cubicBezTo>
                    <a:cubicBezTo>
                      <a:pt x="567" y="108"/>
                      <a:pt x="567" y="108"/>
                      <a:pt x="567" y="108"/>
                    </a:cubicBezTo>
                    <a:cubicBezTo>
                      <a:pt x="591" y="112"/>
                      <a:pt x="591" y="112"/>
                      <a:pt x="591" y="112"/>
                    </a:cubicBezTo>
                    <a:cubicBezTo>
                      <a:pt x="597" y="99"/>
                      <a:pt x="597" y="99"/>
                      <a:pt x="597" y="99"/>
                    </a:cubicBezTo>
                    <a:cubicBezTo>
                      <a:pt x="583" y="94"/>
                      <a:pt x="583" y="94"/>
                      <a:pt x="583" y="94"/>
                    </a:cubicBezTo>
                    <a:cubicBezTo>
                      <a:pt x="591" y="82"/>
                      <a:pt x="591" y="82"/>
                      <a:pt x="591" y="82"/>
                    </a:cubicBezTo>
                    <a:cubicBezTo>
                      <a:pt x="602" y="81"/>
                      <a:pt x="602" y="81"/>
                      <a:pt x="602" y="81"/>
                    </a:cubicBezTo>
                    <a:cubicBezTo>
                      <a:pt x="639" y="92"/>
                      <a:pt x="639" y="92"/>
                      <a:pt x="639" y="92"/>
                    </a:cubicBezTo>
                    <a:cubicBezTo>
                      <a:pt x="614" y="106"/>
                      <a:pt x="614" y="106"/>
                      <a:pt x="614" y="106"/>
                    </a:cubicBezTo>
                    <a:cubicBezTo>
                      <a:pt x="614" y="121"/>
                      <a:pt x="614" y="121"/>
                      <a:pt x="614" y="121"/>
                    </a:cubicBezTo>
                    <a:cubicBezTo>
                      <a:pt x="635" y="129"/>
                      <a:pt x="635" y="129"/>
                      <a:pt x="635" y="129"/>
                    </a:cubicBezTo>
                    <a:cubicBezTo>
                      <a:pt x="639" y="103"/>
                      <a:pt x="639" y="103"/>
                      <a:pt x="639" y="103"/>
                    </a:cubicBezTo>
                    <a:cubicBezTo>
                      <a:pt x="662" y="97"/>
                      <a:pt x="662" y="97"/>
                      <a:pt x="662" y="97"/>
                    </a:cubicBezTo>
                    <a:cubicBezTo>
                      <a:pt x="700" y="101"/>
                      <a:pt x="700" y="101"/>
                      <a:pt x="700" y="101"/>
                    </a:cubicBezTo>
                    <a:cubicBezTo>
                      <a:pt x="737" y="129"/>
                      <a:pt x="737" y="129"/>
                      <a:pt x="737" y="129"/>
                    </a:cubicBezTo>
                    <a:cubicBezTo>
                      <a:pt x="747" y="136"/>
                      <a:pt x="747" y="136"/>
                      <a:pt x="747" y="136"/>
                    </a:cubicBezTo>
                    <a:cubicBezTo>
                      <a:pt x="742" y="156"/>
                      <a:pt x="742" y="156"/>
                      <a:pt x="742" y="156"/>
                    </a:cubicBezTo>
                    <a:cubicBezTo>
                      <a:pt x="758" y="164"/>
                      <a:pt x="758" y="164"/>
                      <a:pt x="758" y="164"/>
                    </a:cubicBezTo>
                    <a:cubicBezTo>
                      <a:pt x="746" y="178"/>
                      <a:pt x="746" y="178"/>
                      <a:pt x="746" y="178"/>
                    </a:cubicBezTo>
                    <a:cubicBezTo>
                      <a:pt x="727" y="174"/>
                      <a:pt x="727" y="174"/>
                      <a:pt x="727" y="174"/>
                    </a:cubicBezTo>
                    <a:cubicBezTo>
                      <a:pt x="722" y="173"/>
                      <a:pt x="722" y="173"/>
                      <a:pt x="722" y="173"/>
                    </a:cubicBezTo>
                    <a:cubicBezTo>
                      <a:pt x="711" y="189"/>
                      <a:pt x="711" y="189"/>
                      <a:pt x="711" y="189"/>
                    </a:cubicBezTo>
                    <a:cubicBezTo>
                      <a:pt x="660" y="164"/>
                      <a:pt x="660" y="164"/>
                      <a:pt x="660" y="164"/>
                    </a:cubicBezTo>
                    <a:cubicBezTo>
                      <a:pt x="707" y="151"/>
                      <a:pt x="707" y="151"/>
                      <a:pt x="707" y="151"/>
                    </a:cubicBezTo>
                    <a:cubicBezTo>
                      <a:pt x="694" y="134"/>
                      <a:pt x="694" y="134"/>
                      <a:pt x="694" y="134"/>
                    </a:cubicBezTo>
                    <a:cubicBezTo>
                      <a:pt x="657" y="130"/>
                      <a:pt x="657" y="130"/>
                      <a:pt x="657" y="130"/>
                    </a:cubicBezTo>
                    <a:cubicBezTo>
                      <a:pt x="653" y="132"/>
                      <a:pt x="653" y="132"/>
                      <a:pt x="653" y="132"/>
                    </a:cubicBezTo>
                    <a:cubicBezTo>
                      <a:pt x="653" y="132"/>
                      <a:pt x="653" y="132"/>
                      <a:pt x="653" y="132"/>
                    </a:cubicBezTo>
                    <a:cubicBezTo>
                      <a:pt x="652" y="133"/>
                      <a:pt x="652" y="133"/>
                      <a:pt x="652" y="133"/>
                    </a:cubicBezTo>
                    <a:cubicBezTo>
                      <a:pt x="639" y="141"/>
                      <a:pt x="639" y="141"/>
                      <a:pt x="639" y="141"/>
                    </a:cubicBezTo>
                    <a:cubicBezTo>
                      <a:pt x="621" y="139"/>
                      <a:pt x="621" y="139"/>
                      <a:pt x="621" y="139"/>
                    </a:cubicBezTo>
                    <a:cubicBezTo>
                      <a:pt x="620" y="148"/>
                      <a:pt x="620" y="148"/>
                      <a:pt x="620" y="148"/>
                    </a:cubicBezTo>
                    <a:cubicBezTo>
                      <a:pt x="626" y="152"/>
                      <a:pt x="626" y="152"/>
                      <a:pt x="626" y="152"/>
                    </a:cubicBezTo>
                    <a:cubicBezTo>
                      <a:pt x="625" y="155"/>
                      <a:pt x="625" y="155"/>
                      <a:pt x="625" y="155"/>
                    </a:cubicBezTo>
                    <a:cubicBezTo>
                      <a:pt x="610" y="153"/>
                      <a:pt x="610" y="153"/>
                      <a:pt x="610" y="153"/>
                    </a:cubicBezTo>
                    <a:cubicBezTo>
                      <a:pt x="607" y="161"/>
                      <a:pt x="607" y="161"/>
                      <a:pt x="607" y="161"/>
                    </a:cubicBezTo>
                    <a:cubicBezTo>
                      <a:pt x="594" y="159"/>
                      <a:pt x="594" y="159"/>
                      <a:pt x="594" y="159"/>
                    </a:cubicBezTo>
                    <a:cubicBezTo>
                      <a:pt x="595" y="142"/>
                      <a:pt x="595" y="142"/>
                      <a:pt x="595" y="142"/>
                    </a:cubicBezTo>
                    <a:cubicBezTo>
                      <a:pt x="569" y="144"/>
                      <a:pt x="569" y="144"/>
                      <a:pt x="569" y="144"/>
                    </a:cubicBezTo>
                    <a:cubicBezTo>
                      <a:pt x="512" y="161"/>
                      <a:pt x="512" y="161"/>
                      <a:pt x="512" y="161"/>
                    </a:cubicBezTo>
                    <a:cubicBezTo>
                      <a:pt x="513" y="183"/>
                      <a:pt x="513" y="183"/>
                      <a:pt x="513" y="183"/>
                    </a:cubicBezTo>
                    <a:cubicBezTo>
                      <a:pt x="525" y="195"/>
                      <a:pt x="525" y="195"/>
                      <a:pt x="525" y="195"/>
                    </a:cubicBezTo>
                    <a:cubicBezTo>
                      <a:pt x="552" y="206"/>
                      <a:pt x="552" y="206"/>
                      <a:pt x="552" y="206"/>
                    </a:cubicBezTo>
                    <a:cubicBezTo>
                      <a:pt x="545" y="237"/>
                      <a:pt x="545" y="237"/>
                      <a:pt x="545" y="237"/>
                    </a:cubicBezTo>
                    <a:cubicBezTo>
                      <a:pt x="558" y="238"/>
                      <a:pt x="558" y="238"/>
                      <a:pt x="558" y="238"/>
                    </a:cubicBezTo>
                    <a:cubicBezTo>
                      <a:pt x="576" y="216"/>
                      <a:pt x="576" y="216"/>
                      <a:pt x="576" y="216"/>
                    </a:cubicBezTo>
                    <a:cubicBezTo>
                      <a:pt x="607" y="214"/>
                      <a:pt x="607" y="214"/>
                      <a:pt x="607" y="214"/>
                    </a:cubicBezTo>
                    <a:cubicBezTo>
                      <a:pt x="616" y="176"/>
                      <a:pt x="616" y="176"/>
                      <a:pt x="616" y="176"/>
                    </a:cubicBezTo>
                    <a:cubicBezTo>
                      <a:pt x="635" y="167"/>
                      <a:pt x="635" y="167"/>
                      <a:pt x="635" y="167"/>
                    </a:cubicBezTo>
                    <a:cubicBezTo>
                      <a:pt x="673" y="186"/>
                      <a:pt x="673" y="186"/>
                      <a:pt x="673" y="186"/>
                    </a:cubicBezTo>
                    <a:cubicBezTo>
                      <a:pt x="664" y="210"/>
                      <a:pt x="664" y="210"/>
                      <a:pt x="664" y="210"/>
                    </a:cubicBezTo>
                    <a:cubicBezTo>
                      <a:pt x="675" y="213"/>
                      <a:pt x="675" y="213"/>
                      <a:pt x="675" y="213"/>
                    </a:cubicBezTo>
                    <a:cubicBezTo>
                      <a:pt x="708" y="205"/>
                      <a:pt x="708" y="205"/>
                      <a:pt x="708" y="205"/>
                    </a:cubicBezTo>
                    <a:cubicBezTo>
                      <a:pt x="702" y="238"/>
                      <a:pt x="702" y="238"/>
                      <a:pt x="702" y="238"/>
                    </a:cubicBezTo>
                    <a:cubicBezTo>
                      <a:pt x="710" y="247"/>
                      <a:pt x="710" y="247"/>
                      <a:pt x="710" y="247"/>
                    </a:cubicBezTo>
                    <a:cubicBezTo>
                      <a:pt x="720" y="256"/>
                      <a:pt x="720" y="256"/>
                      <a:pt x="720" y="256"/>
                    </a:cubicBezTo>
                    <a:cubicBezTo>
                      <a:pt x="714" y="276"/>
                      <a:pt x="714" y="276"/>
                      <a:pt x="714" y="276"/>
                    </a:cubicBezTo>
                    <a:cubicBezTo>
                      <a:pt x="703" y="277"/>
                      <a:pt x="703" y="277"/>
                      <a:pt x="703" y="277"/>
                    </a:cubicBezTo>
                    <a:cubicBezTo>
                      <a:pt x="700" y="290"/>
                      <a:pt x="700" y="290"/>
                      <a:pt x="700" y="290"/>
                    </a:cubicBezTo>
                    <a:cubicBezTo>
                      <a:pt x="714" y="302"/>
                      <a:pt x="714" y="302"/>
                      <a:pt x="714" y="302"/>
                    </a:cubicBezTo>
                    <a:cubicBezTo>
                      <a:pt x="711" y="315"/>
                      <a:pt x="711" y="315"/>
                      <a:pt x="711" y="315"/>
                    </a:cubicBezTo>
                    <a:cubicBezTo>
                      <a:pt x="703" y="314"/>
                      <a:pt x="703" y="314"/>
                      <a:pt x="703" y="314"/>
                    </a:cubicBezTo>
                    <a:cubicBezTo>
                      <a:pt x="703" y="313"/>
                      <a:pt x="703" y="313"/>
                      <a:pt x="703" y="313"/>
                    </a:cubicBezTo>
                    <a:cubicBezTo>
                      <a:pt x="695" y="309"/>
                      <a:pt x="695" y="309"/>
                      <a:pt x="695" y="309"/>
                    </a:cubicBezTo>
                    <a:cubicBezTo>
                      <a:pt x="675" y="297"/>
                      <a:pt x="675" y="297"/>
                      <a:pt x="675" y="297"/>
                    </a:cubicBezTo>
                    <a:cubicBezTo>
                      <a:pt x="676" y="286"/>
                      <a:pt x="676" y="286"/>
                      <a:pt x="676" y="286"/>
                    </a:cubicBezTo>
                    <a:cubicBezTo>
                      <a:pt x="676" y="286"/>
                      <a:pt x="676" y="286"/>
                      <a:pt x="676" y="286"/>
                    </a:cubicBezTo>
                    <a:cubicBezTo>
                      <a:pt x="686" y="282"/>
                      <a:pt x="686" y="282"/>
                      <a:pt x="686" y="282"/>
                    </a:cubicBezTo>
                    <a:cubicBezTo>
                      <a:pt x="688" y="273"/>
                      <a:pt x="688" y="273"/>
                      <a:pt x="688" y="273"/>
                    </a:cubicBezTo>
                    <a:cubicBezTo>
                      <a:pt x="679" y="268"/>
                      <a:pt x="679" y="268"/>
                      <a:pt x="679" y="268"/>
                    </a:cubicBezTo>
                    <a:cubicBezTo>
                      <a:pt x="675" y="276"/>
                      <a:pt x="675" y="276"/>
                      <a:pt x="675" y="276"/>
                    </a:cubicBezTo>
                    <a:cubicBezTo>
                      <a:pt x="657" y="275"/>
                      <a:pt x="657" y="275"/>
                      <a:pt x="657" y="275"/>
                    </a:cubicBezTo>
                    <a:cubicBezTo>
                      <a:pt x="655" y="274"/>
                      <a:pt x="655" y="274"/>
                      <a:pt x="655" y="274"/>
                    </a:cubicBezTo>
                    <a:cubicBezTo>
                      <a:pt x="655" y="275"/>
                      <a:pt x="655" y="275"/>
                      <a:pt x="655" y="275"/>
                    </a:cubicBezTo>
                    <a:cubicBezTo>
                      <a:pt x="649" y="274"/>
                      <a:pt x="649" y="274"/>
                      <a:pt x="649" y="274"/>
                    </a:cubicBezTo>
                    <a:cubicBezTo>
                      <a:pt x="646" y="264"/>
                      <a:pt x="646" y="264"/>
                      <a:pt x="646" y="264"/>
                    </a:cubicBezTo>
                    <a:cubicBezTo>
                      <a:pt x="641" y="260"/>
                      <a:pt x="641" y="260"/>
                      <a:pt x="641" y="260"/>
                    </a:cubicBezTo>
                    <a:cubicBezTo>
                      <a:pt x="629" y="257"/>
                      <a:pt x="629" y="257"/>
                      <a:pt x="629" y="257"/>
                    </a:cubicBezTo>
                    <a:cubicBezTo>
                      <a:pt x="623" y="260"/>
                      <a:pt x="623" y="260"/>
                      <a:pt x="623" y="260"/>
                    </a:cubicBezTo>
                    <a:cubicBezTo>
                      <a:pt x="620" y="270"/>
                      <a:pt x="620" y="270"/>
                      <a:pt x="620" y="270"/>
                    </a:cubicBezTo>
                    <a:cubicBezTo>
                      <a:pt x="630" y="276"/>
                      <a:pt x="630" y="276"/>
                      <a:pt x="630" y="276"/>
                    </a:cubicBezTo>
                    <a:cubicBezTo>
                      <a:pt x="640" y="280"/>
                      <a:pt x="640" y="280"/>
                      <a:pt x="640" y="280"/>
                    </a:cubicBezTo>
                    <a:cubicBezTo>
                      <a:pt x="637" y="281"/>
                      <a:pt x="637" y="281"/>
                      <a:pt x="637" y="281"/>
                    </a:cubicBezTo>
                    <a:cubicBezTo>
                      <a:pt x="626" y="289"/>
                      <a:pt x="626" y="289"/>
                      <a:pt x="626" y="289"/>
                    </a:cubicBezTo>
                    <a:cubicBezTo>
                      <a:pt x="623" y="283"/>
                      <a:pt x="623" y="283"/>
                      <a:pt x="623" y="283"/>
                    </a:cubicBezTo>
                    <a:cubicBezTo>
                      <a:pt x="614" y="278"/>
                      <a:pt x="614" y="278"/>
                      <a:pt x="614" y="278"/>
                    </a:cubicBezTo>
                    <a:cubicBezTo>
                      <a:pt x="584" y="296"/>
                      <a:pt x="584" y="296"/>
                      <a:pt x="584" y="296"/>
                    </a:cubicBezTo>
                    <a:cubicBezTo>
                      <a:pt x="587" y="299"/>
                      <a:pt x="587" y="299"/>
                      <a:pt x="587" y="299"/>
                    </a:cubicBezTo>
                    <a:cubicBezTo>
                      <a:pt x="545" y="311"/>
                      <a:pt x="545" y="311"/>
                      <a:pt x="545" y="311"/>
                    </a:cubicBezTo>
                    <a:cubicBezTo>
                      <a:pt x="503" y="339"/>
                      <a:pt x="503" y="339"/>
                      <a:pt x="503" y="339"/>
                    </a:cubicBezTo>
                    <a:cubicBezTo>
                      <a:pt x="497" y="354"/>
                      <a:pt x="497" y="354"/>
                      <a:pt x="497" y="354"/>
                    </a:cubicBezTo>
                    <a:cubicBezTo>
                      <a:pt x="457" y="369"/>
                      <a:pt x="457" y="369"/>
                      <a:pt x="457" y="369"/>
                    </a:cubicBezTo>
                    <a:cubicBezTo>
                      <a:pt x="436" y="382"/>
                      <a:pt x="436" y="382"/>
                      <a:pt x="436" y="382"/>
                    </a:cubicBezTo>
                    <a:cubicBezTo>
                      <a:pt x="430" y="417"/>
                      <a:pt x="430" y="417"/>
                      <a:pt x="430" y="417"/>
                    </a:cubicBezTo>
                    <a:cubicBezTo>
                      <a:pt x="409" y="400"/>
                      <a:pt x="409" y="400"/>
                      <a:pt x="409" y="400"/>
                    </a:cubicBezTo>
                    <a:cubicBezTo>
                      <a:pt x="414" y="380"/>
                      <a:pt x="414" y="380"/>
                      <a:pt x="414" y="380"/>
                    </a:cubicBezTo>
                    <a:cubicBezTo>
                      <a:pt x="348" y="365"/>
                      <a:pt x="348" y="365"/>
                      <a:pt x="348" y="365"/>
                    </a:cubicBezTo>
                    <a:cubicBezTo>
                      <a:pt x="310" y="374"/>
                      <a:pt x="310" y="374"/>
                      <a:pt x="310" y="374"/>
                    </a:cubicBezTo>
                    <a:cubicBezTo>
                      <a:pt x="288" y="398"/>
                      <a:pt x="288" y="398"/>
                      <a:pt x="288" y="398"/>
                    </a:cubicBezTo>
                    <a:cubicBezTo>
                      <a:pt x="278" y="419"/>
                      <a:pt x="278" y="419"/>
                      <a:pt x="278" y="419"/>
                    </a:cubicBezTo>
                    <a:cubicBezTo>
                      <a:pt x="282" y="442"/>
                      <a:pt x="282" y="442"/>
                      <a:pt x="282" y="442"/>
                    </a:cubicBezTo>
                    <a:cubicBezTo>
                      <a:pt x="308" y="451"/>
                      <a:pt x="308" y="451"/>
                      <a:pt x="308" y="451"/>
                    </a:cubicBezTo>
                    <a:cubicBezTo>
                      <a:pt x="358" y="433"/>
                      <a:pt x="358" y="433"/>
                      <a:pt x="358" y="433"/>
                    </a:cubicBezTo>
                    <a:cubicBezTo>
                      <a:pt x="358" y="448"/>
                      <a:pt x="358" y="448"/>
                      <a:pt x="358" y="448"/>
                    </a:cubicBezTo>
                    <a:cubicBezTo>
                      <a:pt x="339" y="469"/>
                      <a:pt x="339" y="469"/>
                      <a:pt x="339" y="469"/>
                    </a:cubicBezTo>
                    <a:cubicBezTo>
                      <a:pt x="371" y="482"/>
                      <a:pt x="371" y="482"/>
                      <a:pt x="371" y="482"/>
                    </a:cubicBezTo>
                    <a:cubicBezTo>
                      <a:pt x="362" y="533"/>
                      <a:pt x="362" y="533"/>
                      <a:pt x="362" y="533"/>
                    </a:cubicBezTo>
                    <a:cubicBezTo>
                      <a:pt x="405" y="551"/>
                      <a:pt x="405" y="551"/>
                      <a:pt x="405" y="551"/>
                    </a:cubicBezTo>
                    <a:cubicBezTo>
                      <a:pt x="441" y="525"/>
                      <a:pt x="441" y="525"/>
                      <a:pt x="441" y="525"/>
                    </a:cubicBezTo>
                    <a:cubicBezTo>
                      <a:pt x="474" y="540"/>
                      <a:pt x="474" y="540"/>
                      <a:pt x="474" y="540"/>
                    </a:cubicBezTo>
                    <a:cubicBezTo>
                      <a:pt x="482" y="559"/>
                      <a:pt x="482" y="559"/>
                      <a:pt x="482" y="559"/>
                    </a:cubicBezTo>
                    <a:cubicBezTo>
                      <a:pt x="515" y="565"/>
                      <a:pt x="515" y="565"/>
                      <a:pt x="515" y="565"/>
                    </a:cubicBezTo>
                    <a:cubicBezTo>
                      <a:pt x="519" y="556"/>
                      <a:pt x="519" y="556"/>
                      <a:pt x="519" y="556"/>
                    </a:cubicBezTo>
                    <a:cubicBezTo>
                      <a:pt x="535" y="569"/>
                      <a:pt x="535" y="569"/>
                      <a:pt x="535" y="569"/>
                    </a:cubicBezTo>
                    <a:cubicBezTo>
                      <a:pt x="548" y="605"/>
                      <a:pt x="548" y="605"/>
                      <a:pt x="548" y="605"/>
                    </a:cubicBezTo>
                    <a:cubicBezTo>
                      <a:pt x="583" y="614"/>
                      <a:pt x="583" y="614"/>
                      <a:pt x="583" y="614"/>
                    </a:cubicBezTo>
                    <a:cubicBezTo>
                      <a:pt x="591" y="640"/>
                      <a:pt x="591" y="640"/>
                      <a:pt x="591" y="640"/>
                    </a:cubicBezTo>
                    <a:cubicBezTo>
                      <a:pt x="586" y="668"/>
                      <a:pt x="586" y="668"/>
                      <a:pt x="586" y="668"/>
                    </a:cubicBezTo>
                    <a:cubicBezTo>
                      <a:pt x="609" y="683"/>
                      <a:pt x="609" y="683"/>
                      <a:pt x="609" y="683"/>
                    </a:cubicBezTo>
                    <a:cubicBezTo>
                      <a:pt x="622" y="692"/>
                      <a:pt x="622" y="692"/>
                      <a:pt x="622" y="692"/>
                    </a:cubicBezTo>
                    <a:cubicBezTo>
                      <a:pt x="671" y="704"/>
                      <a:pt x="671" y="704"/>
                      <a:pt x="671" y="704"/>
                    </a:cubicBezTo>
                    <a:cubicBezTo>
                      <a:pt x="680" y="731"/>
                      <a:pt x="680" y="731"/>
                      <a:pt x="680" y="731"/>
                    </a:cubicBezTo>
                    <a:cubicBezTo>
                      <a:pt x="700" y="743"/>
                      <a:pt x="700" y="743"/>
                      <a:pt x="700" y="743"/>
                    </a:cubicBezTo>
                    <a:cubicBezTo>
                      <a:pt x="691" y="761"/>
                      <a:pt x="691" y="761"/>
                      <a:pt x="691" y="761"/>
                    </a:cubicBezTo>
                    <a:cubicBezTo>
                      <a:pt x="660" y="786"/>
                      <a:pt x="660" y="786"/>
                      <a:pt x="660" y="786"/>
                    </a:cubicBezTo>
                    <a:cubicBezTo>
                      <a:pt x="638" y="852"/>
                      <a:pt x="638" y="852"/>
                      <a:pt x="638" y="852"/>
                    </a:cubicBezTo>
                    <a:cubicBezTo>
                      <a:pt x="612" y="864"/>
                      <a:pt x="612" y="864"/>
                      <a:pt x="612" y="864"/>
                    </a:cubicBezTo>
                    <a:cubicBezTo>
                      <a:pt x="580" y="855"/>
                      <a:pt x="580" y="855"/>
                      <a:pt x="580" y="855"/>
                    </a:cubicBezTo>
                    <a:cubicBezTo>
                      <a:pt x="565" y="872"/>
                      <a:pt x="565" y="872"/>
                      <a:pt x="565" y="872"/>
                    </a:cubicBezTo>
                    <a:cubicBezTo>
                      <a:pt x="565" y="872"/>
                      <a:pt x="565" y="872"/>
                      <a:pt x="565" y="872"/>
                    </a:cubicBezTo>
                    <a:cubicBezTo>
                      <a:pt x="565" y="908"/>
                      <a:pt x="565" y="908"/>
                      <a:pt x="565" y="908"/>
                    </a:cubicBezTo>
                    <a:cubicBezTo>
                      <a:pt x="555" y="917"/>
                      <a:pt x="555" y="917"/>
                      <a:pt x="555" y="917"/>
                    </a:cubicBezTo>
                    <a:cubicBezTo>
                      <a:pt x="520" y="945"/>
                      <a:pt x="520" y="945"/>
                      <a:pt x="520" y="945"/>
                    </a:cubicBezTo>
                    <a:cubicBezTo>
                      <a:pt x="504" y="963"/>
                      <a:pt x="504" y="963"/>
                      <a:pt x="504" y="963"/>
                    </a:cubicBezTo>
                    <a:cubicBezTo>
                      <a:pt x="467" y="971"/>
                      <a:pt x="467" y="971"/>
                      <a:pt x="467" y="971"/>
                    </a:cubicBezTo>
                    <a:cubicBezTo>
                      <a:pt x="445" y="969"/>
                      <a:pt x="445" y="969"/>
                      <a:pt x="445" y="969"/>
                    </a:cubicBezTo>
                    <a:cubicBezTo>
                      <a:pt x="442" y="978"/>
                      <a:pt x="442" y="978"/>
                      <a:pt x="442" y="978"/>
                    </a:cubicBezTo>
                    <a:cubicBezTo>
                      <a:pt x="456" y="986"/>
                      <a:pt x="456" y="986"/>
                      <a:pt x="456" y="986"/>
                    </a:cubicBezTo>
                    <a:cubicBezTo>
                      <a:pt x="452" y="996"/>
                      <a:pt x="452" y="996"/>
                      <a:pt x="452" y="996"/>
                    </a:cubicBezTo>
                    <a:cubicBezTo>
                      <a:pt x="435" y="1006"/>
                      <a:pt x="435" y="1006"/>
                      <a:pt x="435" y="1006"/>
                    </a:cubicBezTo>
                    <a:cubicBezTo>
                      <a:pt x="441" y="1018"/>
                      <a:pt x="441" y="1018"/>
                      <a:pt x="441" y="1018"/>
                    </a:cubicBezTo>
                    <a:cubicBezTo>
                      <a:pt x="457" y="1022"/>
                      <a:pt x="457" y="1022"/>
                      <a:pt x="457" y="1022"/>
                    </a:cubicBezTo>
                    <a:cubicBezTo>
                      <a:pt x="453" y="1035"/>
                      <a:pt x="453" y="1035"/>
                      <a:pt x="453" y="1035"/>
                    </a:cubicBezTo>
                    <a:cubicBezTo>
                      <a:pt x="446" y="1047"/>
                      <a:pt x="446" y="1047"/>
                      <a:pt x="446" y="1047"/>
                    </a:cubicBezTo>
                    <a:cubicBezTo>
                      <a:pt x="442" y="1056"/>
                      <a:pt x="442" y="1056"/>
                      <a:pt x="442" y="1056"/>
                    </a:cubicBezTo>
                    <a:cubicBezTo>
                      <a:pt x="462" y="1083"/>
                      <a:pt x="462" y="1083"/>
                      <a:pt x="462" y="1083"/>
                    </a:cubicBezTo>
                    <a:cubicBezTo>
                      <a:pt x="456" y="1093"/>
                      <a:pt x="456" y="1093"/>
                      <a:pt x="456" y="1093"/>
                    </a:cubicBezTo>
                    <a:cubicBezTo>
                      <a:pt x="423" y="1084"/>
                      <a:pt x="423" y="1084"/>
                      <a:pt x="423" y="1084"/>
                    </a:cubicBezTo>
                    <a:cubicBezTo>
                      <a:pt x="397" y="1048"/>
                      <a:pt x="397" y="1048"/>
                      <a:pt x="397" y="1048"/>
                    </a:cubicBezTo>
                    <a:cubicBezTo>
                      <a:pt x="382" y="996"/>
                      <a:pt x="382" y="996"/>
                      <a:pt x="382" y="996"/>
                    </a:cubicBezTo>
                    <a:cubicBezTo>
                      <a:pt x="395" y="954"/>
                      <a:pt x="395" y="954"/>
                      <a:pt x="395" y="954"/>
                    </a:cubicBezTo>
                    <a:cubicBezTo>
                      <a:pt x="382" y="923"/>
                      <a:pt x="382" y="923"/>
                      <a:pt x="382" y="923"/>
                    </a:cubicBezTo>
                    <a:cubicBezTo>
                      <a:pt x="400" y="881"/>
                      <a:pt x="400" y="881"/>
                      <a:pt x="400" y="881"/>
                    </a:cubicBezTo>
                    <a:cubicBezTo>
                      <a:pt x="389" y="875"/>
                      <a:pt x="389" y="875"/>
                      <a:pt x="389" y="875"/>
                    </a:cubicBezTo>
                    <a:cubicBezTo>
                      <a:pt x="411" y="779"/>
                      <a:pt x="411" y="779"/>
                      <a:pt x="411" y="779"/>
                    </a:cubicBezTo>
                    <a:cubicBezTo>
                      <a:pt x="411" y="779"/>
                      <a:pt x="384" y="747"/>
                      <a:pt x="382" y="747"/>
                    </a:cubicBezTo>
                    <a:cubicBezTo>
                      <a:pt x="381" y="746"/>
                      <a:pt x="366" y="739"/>
                      <a:pt x="366" y="739"/>
                    </a:cubicBezTo>
                    <a:cubicBezTo>
                      <a:pt x="367" y="720"/>
                      <a:pt x="367" y="720"/>
                      <a:pt x="367" y="720"/>
                    </a:cubicBezTo>
                    <a:cubicBezTo>
                      <a:pt x="337" y="657"/>
                      <a:pt x="337" y="657"/>
                      <a:pt x="337" y="657"/>
                    </a:cubicBezTo>
                    <a:cubicBezTo>
                      <a:pt x="346" y="639"/>
                      <a:pt x="346" y="639"/>
                      <a:pt x="346" y="639"/>
                    </a:cubicBezTo>
                    <a:cubicBezTo>
                      <a:pt x="354" y="608"/>
                      <a:pt x="354" y="608"/>
                      <a:pt x="354" y="608"/>
                    </a:cubicBezTo>
                    <a:cubicBezTo>
                      <a:pt x="388" y="594"/>
                      <a:pt x="388" y="594"/>
                      <a:pt x="388" y="594"/>
                    </a:cubicBezTo>
                    <a:cubicBezTo>
                      <a:pt x="392" y="559"/>
                      <a:pt x="392" y="559"/>
                      <a:pt x="392" y="559"/>
                    </a:cubicBezTo>
                    <a:cubicBezTo>
                      <a:pt x="350" y="546"/>
                      <a:pt x="350" y="546"/>
                      <a:pt x="350" y="546"/>
                    </a:cubicBezTo>
                    <a:cubicBezTo>
                      <a:pt x="326" y="500"/>
                      <a:pt x="326" y="500"/>
                      <a:pt x="326" y="500"/>
                    </a:cubicBezTo>
                    <a:cubicBezTo>
                      <a:pt x="303" y="488"/>
                      <a:pt x="303" y="488"/>
                      <a:pt x="303" y="488"/>
                    </a:cubicBezTo>
                    <a:cubicBezTo>
                      <a:pt x="289" y="481"/>
                      <a:pt x="289" y="481"/>
                      <a:pt x="289" y="481"/>
                    </a:cubicBezTo>
                    <a:cubicBezTo>
                      <a:pt x="294" y="468"/>
                      <a:pt x="294" y="468"/>
                      <a:pt x="294" y="468"/>
                    </a:cubicBezTo>
                    <a:cubicBezTo>
                      <a:pt x="275" y="461"/>
                      <a:pt x="275" y="461"/>
                      <a:pt x="275" y="461"/>
                    </a:cubicBezTo>
                    <a:cubicBezTo>
                      <a:pt x="273" y="469"/>
                      <a:pt x="273" y="469"/>
                      <a:pt x="273" y="469"/>
                    </a:cubicBezTo>
                    <a:cubicBezTo>
                      <a:pt x="227" y="445"/>
                      <a:pt x="227" y="445"/>
                      <a:pt x="227" y="445"/>
                    </a:cubicBezTo>
                    <a:cubicBezTo>
                      <a:pt x="214" y="411"/>
                      <a:pt x="214" y="411"/>
                      <a:pt x="214" y="411"/>
                    </a:cubicBezTo>
                    <a:cubicBezTo>
                      <a:pt x="226" y="398"/>
                      <a:pt x="226" y="398"/>
                      <a:pt x="226" y="398"/>
                    </a:cubicBezTo>
                    <a:cubicBezTo>
                      <a:pt x="205" y="346"/>
                      <a:pt x="205" y="346"/>
                      <a:pt x="205" y="346"/>
                    </a:cubicBezTo>
                    <a:cubicBezTo>
                      <a:pt x="208" y="312"/>
                      <a:pt x="208" y="312"/>
                      <a:pt x="208" y="312"/>
                    </a:cubicBezTo>
                    <a:cubicBezTo>
                      <a:pt x="195" y="309"/>
                      <a:pt x="195" y="309"/>
                      <a:pt x="195" y="309"/>
                    </a:cubicBezTo>
                    <a:cubicBezTo>
                      <a:pt x="192" y="342"/>
                      <a:pt x="192" y="342"/>
                      <a:pt x="192" y="342"/>
                    </a:cubicBezTo>
                    <a:cubicBezTo>
                      <a:pt x="206" y="380"/>
                      <a:pt x="206" y="380"/>
                      <a:pt x="206" y="380"/>
                    </a:cubicBezTo>
                    <a:cubicBezTo>
                      <a:pt x="200" y="392"/>
                      <a:pt x="200" y="392"/>
                      <a:pt x="200" y="392"/>
                    </a:cubicBezTo>
                    <a:cubicBezTo>
                      <a:pt x="183" y="385"/>
                      <a:pt x="183" y="385"/>
                      <a:pt x="183" y="385"/>
                    </a:cubicBezTo>
                    <a:cubicBezTo>
                      <a:pt x="169" y="342"/>
                      <a:pt x="169" y="342"/>
                      <a:pt x="169" y="342"/>
                    </a:cubicBezTo>
                    <a:cubicBezTo>
                      <a:pt x="180" y="298"/>
                      <a:pt x="180" y="298"/>
                      <a:pt x="180" y="298"/>
                    </a:cubicBezTo>
                    <a:cubicBezTo>
                      <a:pt x="159" y="281"/>
                      <a:pt x="159" y="281"/>
                      <a:pt x="159" y="281"/>
                    </a:cubicBezTo>
                    <a:cubicBezTo>
                      <a:pt x="166" y="249"/>
                      <a:pt x="166" y="249"/>
                      <a:pt x="166" y="249"/>
                    </a:cubicBezTo>
                    <a:cubicBezTo>
                      <a:pt x="122" y="310"/>
                      <a:pt x="89" y="380"/>
                      <a:pt x="71" y="458"/>
                    </a:cubicBezTo>
                    <a:cubicBezTo>
                      <a:pt x="0" y="766"/>
                      <a:pt x="193" y="1074"/>
                      <a:pt x="501" y="1146"/>
                    </a:cubicBezTo>
                    <a:cubicBezTo>
                      <a:pt x="501" y="1146"/>
                      <a:pt x="502" y="1146"/>
                      <a:pt x="502" y="1146"/>
                    </a:cubicBezTo>
                    <a:cubicBezTo>
                      <a:pt x="676" y="1186"/>
                      <a:pt x="850" y="1141"/>
                      <a:pt x="982" y="1039"/>
                    </a:cubicBezTo>
                    <a:cubicBezTo>
                      <a:pt x="963" y="1035"/>
                      <a:pt x="963" y="1035"/>
                      <a:pt x="963" y="1035"/>
                    </a:cubicBezTo>
                    <a:cubicBezTo>
                      <a:pt x="972" y="998"/>
                      <a:pt x="972" y="998"/>
                      <a:pt x="972" y="998"/>
                    </a:cubicBezTo>
                    <a:cubicBezTo>
                      <a:pt x="957" y="964"/>
                      <a:pt x="957" y="964"/>
                      <a:pt x="957" y="964"/>
                    </a:cubicBezTo>
                    <a:cubicBezTo>
                      <a:pt x="968" y="920"/>
                      <a:pt x="968" y="920"/>
                      <a:pt x="968" y="920"/>
                    </a:cubicBezTo>
                    <a:cubicBezTo>
                      <a:pt x="955" y="900"/>
                      <a:pt x="955" y="900"/>
                      <a:pt x="955" y="900"/>
                    </a:cubicBezTo>
                    <a:cubicBezTo>
                      <a:pt x="958" y="881"/>
                      <a:pt x="958" y="881"/>
                      <a:pt x="958" y="881"/>
                    </a:cubicBezTo>
                    <a:cubicBezTo>
                      <a:pt x="988" y="846"/>
                      <a:pt x="988" y="846"/>
                      <a:pt x="988" y="846"/>
                    </a:cubicBezTo>
                    <a:cubicBezTo>
                      <a:pt x="965" y="768"/>
                      <a:pt x="965" y="768"/>
                      <a:pt x="965" y="768"/>
                    </a:cubicBezTo>
                    <a:cubicBezTo>
                      <a:pt x="980" y="722"/>
                      <a:pt x="980" y="722"/>
                      <a:pt x="980" y="722"/>
                    </a:cubicBezTo>
                    <a:cubicBezTo>
                      <a:pt x="946" y="710"/>
                      <a:pt x="946" y="710"/>
                      <a:pt x="946" y="710"/>
                    </a:cubicBezTo>
                    <a:cubicBezTo>
                      <a:pt x="936" y="694"/>
                      <a:pt x="936" y="694"/>
                      <a:pt x="936" y="694"/>
                    </a:cubicBezTo>
                    <a:cubicBezTo>
                      <a:pt x="912" y="689"/>
                      <a:pt x="912" y="689"/>
                      <a:pt x="912" y="689"/>
                    </a:cubicBezTo>
                    <a:cubicBezTo>
                      <a:pt x="897" y="697"/>
                      <a:pt x="897" y="697"/>
                      <a:pt x="897" y="697"/>
                    </a:cubicBezTo>
                    <a:cubicBezTo>
                      <a:pt x="855" y="687"/>
                      <a:pt x="855" y="687"/>
                      <a:pt x="855" y="687"/>
                    </a:cubicBezTo>
                    <a:cubicBezTo>
                      <a:pt x="853" y="691"/>
                      <a:pt x="853" y="691"/>
                      <a:pt x="853" y="691"/>
                    </a:cubicBezTo>
                    <a:cubicBezTo>
                      <a:pt x="830" y="685"/>
                      <a:pt x="830" y="685"/>
                      <a:pt x="830" y="685"/>
                    </a:cubicBezTo>
                    <a:cubicBezTo>
                      <a:pt x="791" y="612"/>
                      <a:pt x="791" y="612"/>
                      <a:pt x="791" y="612"/>
                    </a:cubicBezTo>
                    <a:cubicBezTo>
                      <a:pt x="802" y="565"/>
                      <a:pt x="802" y="565"/>
                      <a:pt x="802" y="565"/>
                    </a:cubicBezTo>
                    <a:cubicBezTo>
                      <a:pt x="812" y="564"/>
                      <a:pt x="812" y="564"/>
                      <a:pt x="812" y="564"/>
                    </a:cubicBezTo>
                    <a:cubicBezTo>
                      <a:pt x="819" y="546"/>
                      <a:pt x="819" y="546"/>
                      <a:pt x="819" y="546"/>
                    </a:cubicBezTo>
                    <a:cubicBezTo>
                      <a:pt x="807" y="543"/>
                      <a:pt x="807" y="543"/>
                      <a:pt x="807" y="543"/>
                    </a:cubicBezTo>
                    <a:cubicBezTo>
                      <a:pt x="806" y="523"/>
                      <a:pt x="806" y="523"/>
                      <a:pt x="806" y="523"/>
                    </a:cubicBezTo>
                    <a:cubicBezTo>
                      <a:pt x="878" y="493"/>
                      <a:pt x="878" y="493"/>
                      <a:pt x="878" y="493"/>
                    </a:cubicBezTo>
                    <a:cubicBezTo>
                      <a:pt x="885" y="461"/>
                      <a:pt x="885" y="461"/>
                      <a:pt x="885" y="461"/>
                    </a:cubicBezTo>
                    <a:cubicBezTo>
                      <a:pt x="919" y="452"/>
                      <a:pt x="919" y="452"/>
                      <a:pt x="919" y="452"/>
                    </a:cubicBezTo>
                    <a:cubicBezTo>
                      <a:pt x="931" y="456"/>
                      <a:pt x="931" y="456"/>
                      <a:pt x="931" y="456"/>
                    </a:cubicBezTo>
                    <a:cubicBezTo>
                      <a:pt x="956" y="461"/>
                      <a:pt x="956" y="461"/>
                      <a:pt x="956" y="461"/>
                    </a:cubicBezTo>
                    <a:cubicBezTo>
                      <a:pt x="978" y="455"/>
                      <a:pt x="978" y="455"/>
                      <a:pt x="978" y="455"/>
                    </a:cubicBezTo>
                    <a:cubicBezTo>
                      <a:pt x="1042" y="465"/>
                      <a:pt x="1042" y="465"/>
                      <a:pt x="1042" y="465"/>
                    </a:cubicBezTo>
                    <a:cubicBezTo>
                      <a:pt x="1034" y="497"/>
                      <a:pt x="1034" y="497"/>
                      <a:pt x="1034" y="497"/>
                    </a:cubicBezTo>
                    <a:cubicBezTo>
                      <a:pt x="1081" y="521"/>
                      <a:pt x="1081" y="521"/>
                      <a:pt x="1081" y="521"/>
                    </a:cubicBezTo>
                    <a:cubicBezTo>
                      <a:pt x="1089" y="530"/>
                      <a:pt x="1089" y="530"/>
                      <a:pt x="1089" y="530"/>
                    </a:cubicBezTo>
                    <a:cubicBezTo>
                      <a:pt x="1098" y="532"/>
                      <a:pt x="1098" y="532"/>
                      <a:pt x="1098" y="532"/>
                    </a:cubicBezTo>
                    <a:cubicBezTo>
                      <a:pt x="1102" y="515"/>
                      <a:pt x="1102" y="515"/>
                      <a:pt x="1102" y="515"/>
                    </a:cubicBezTo>
                    <a:cubicBezTo>
                      <a:pt x="1131" y="519"/>
                      <a:pt x="1131" y="519"/>
                      <a:pt x="1131" y="519"/>
                    </a:cubicBezTo>
                    <a:cubicBezTo>
                      <a:pt x="1154" y="545"/>
                      <a:pt x="1154" y="545"/>
                      <a:pt x="1154" y="545"/>
                    </a:cubicBezTo>
                    <a:cubicBezTo>
                      <a:pt x="1198" y="556"/>
                      <a:pt x="1198" y="556"/>
                      <a:pt x="1198" y="556"/>
                    </a:cubicBezTo>
                    <a:cubicBezTo>
                      <a:pt x="1202" y="553"/>
                      <a:pt x="1202" y="553"/>
                      <a:pt x="1202" y="553"/>
                    </a:cubicBezTo>
                    <a:cubicBezTo>
                      <a:pt x="1201" y="537"/>
                      <a:pt x="1200" y="521"/>
                      <a:pt x="1197" y="506"/>
                    </a:cubicBezTo>
                    <a:moveTo>
                      <a:pt x="970" y="286"/>
                    </a:moveTo>
                    <a:cubicBezTo>
                      <a:pt x="977" y="279"/>
                      <a:pt x="977" y="279"/>
                      <a:pt x="977" y="279"/>
                    </a:cubicBezTo>
                    <a:cubicBezTo>
                      <a:pt x="996" y="279"/>
                      <a:pt x="996" y="279"/>
                      <a:pt x="996" y="279"/>
                    </a:cubicBezTo>
                    <a:cubicBezTo>
                      <a:pt x="996" y="303"/>
                      <a:pt x="996" y="303"/>
                      <a:pt x="996" y="303"/>
                    </a:cubicBezTo>
                    <a:cubicBezTo>
                      <a:pt x="1002" y="321"/>
                      <a:pt x="1002" y="321"/>
                      <a:pt x="1002" y="321"/>
                    </a:cubicBezTo>
                    <a:cubicBezTo>
                      <a:pt x="1007" y="330"/>
                      <a:pt x="1007" y="330"/>
                      <a:pt x="1007" y="330"/>
                    </a:cubicBezTo>
                    <a:cubicBezTo>
                      <a:pt x="1018" y="337"/>
                      <a:pt x="1018" y="337"/>
                      <a:pt x="1018" y="337"/>
                    </a:cubicBezTo>
                    <a:cubicBezTo>
                      <a:pt x="1003" y="348"/>
                      <a:pt x="1003" y="348"/>
                      <a:pt x="1003" y="348"/>
                    </a:cubicBezTo>
                    <a:cubicBezTo>
                      <a:pt x="981" y="345"/>
                      <a:pt x="981" y="345"/>
                      <a:pt x="981" y="345"/>
                    </a:cubicBezTo>
                    <a:cubicBezTo>
                      <a:pt x="965" y="341"/>
                      <a:pt x="965" y="341"/>
                      <a:pt x="965" y="341"/>
                    </a:cubicBezTo>
                    <a:cubicBezTo>
                      <a:pt x="971" y="322"/>
                      <a:pt x="971" y="322"/>
                      <a:pt x="971" y="322"/>
                    </a:cubicBezTo>
                    <a:cubicBezTo>
                      <a:pt x="986" y="323"/>
                      <a:pt x="986" y="323"/>
                      <a:pt x="986" y="323"/>
                    </a:cubicBezTo>
                    <a:cubicBezTo>
                      <a:pt x="986" y="313"/>
                      <a:pt x="986" y="313"/>
                      <a:pt x="986" y="313"/>
                    </a:cubicBezTo>
                    <a:cubicBezTo>
                      <a:pt x="976" y="303"/>
                      <a:pt x="976" y="303"/>
                      <a:pt x="976" y="303"/>
                    </a:cubicBezTo>
                    <a:cubicBezTo>
                      <a:pt x="968" y="294"/>
                      <a:pt x="968" y="294"/>
                      <a:pt x="968" y="294"/>
                    </a:cubicBezTo>
                    <a:cubicBezTo>
                      <a:pt x="970" y="286"/>
                      <a:pt x="970" y="286"/>
                      <a:pt x="970" y="286"/>
                    </a:cubicBezTo>
                    <a:moveTo>
                      <a:pt x="932" y="313"/>
                    </a:moveTo>
                    <a:cubicBezTo>
                      <a:pt x="947" y="298"/>
                      <a:pt x="947" y="298"/>
                      <a:pt x="947" y="298"/>
                    </a:cubicBezTo>
                    <a:cubicBezTo>
                      <a:pt x="963" y="298"/>
                      <a:pt x="963" y="298"/>
                      <a:pt x="963" y="298"/>
                    </a:cubicBezTo>
                    <a:cubicBezTo>
                      <a:pt x="973" y="305"/>
                      <a:pt x="973" y="305"/>
                      <a:pt x="973" y="305"/>
                    </a:cubicBezTo>
                    <a:cubicBezTo>
                      <a:pt x="969" y="317"/>
                      <a:pt x="969" y="317"/>
                      <a:pt x="969" y="317"/>
                    </a:cubicBezTo>
                    <a:cubicBezTo>
                      <a:pt x="942" y="328"/>
                      <a:pt x="942" y="328"/>
                      <a:pt x="942" y="328"/>
                    </a:cubicBezTo>
                    <a:cubicBezTo>
                      <a:pt x="929" y="325"/>
                      <a:pt x="929" y="325"/>
                      <a:pt x="929" y="325"/>
                    </a:cubicBezTo>
                    <a:cubicBezTo>
                      <a:pt x="932" y="313"/>
                      <a:pt x="932" y="313"/>
                      <a:pt x="932" y="313"/>
                    </a:cubicBezTo>
                    <a:moveTo>
                      <a:pt x="627" y="301"/>
                    </a:moveTo>
                    <a:cubicBezTo>
                      <a:pt x="643" y="305"/>
                      <a:pt x="643" y="305"/>
                      <a:pt x="643" y="305"/>
                    </a:cubicBezTo>
                    <a:cubicBezTo>
                      <a:pt x="648" y="297"/>
                      <a:pt x="648" y="297"/>
                      <a:pt x="648" y="297"/>
                    </a:cubicBezTo>
                    <a:cubicBezTo>
                      <a:pt x="654" y="298"/>
                      <a:pt x="654" y="298"/>
                      <a:pt x="654" y="298"/>
                    </a:cubicBezTo>
                    <a:cubicBezTo>
                      <a:pt x="661" y="301"/>
                      <a:pt x="661" y="301"/>
                      <a:pt x="661" y="301"/>
                    </a:cubicBezTo>
                    <a:cubicBezTo>
                      <a:pt x="657" y="307"/>
                      <a:pt x="657" y="307"/>
                      <a:pt x="657" y="307"/>
                    </a:cubicBezTo>
                    <a:cubicBezTo>
                      <a:pt x="649" y="306"/>
                      <a:pt x="649" y="306"/>
                      <a:pt x="649" y="306"/>
                    </a:cubicBezTo>
                    <a:cubicBezTo>
                      <a:pt x="645" y="313"/>
                      <a:pt x="645" y="313"/>
                      <a:pt x="645" y="313"/>
                    </a:cubicBezTo>
                    <a:cubicBezTo>
                      <a:pt x="638" y="316"/>
                      <a:pt x="638" y="316"/>
                      <a:pt x="638" y="316"/>
                    </a:cubicBezTo>
                    <a:cubicBezTo>
                      <a:pt x="628" y="314"/>
                      <a:pt x="628" y="314"/>
                      <a:pt x="628" y="314"/>
                    </a:cubicBezTo>
                    <a:cubicBezTo>
                      <a:pt x="628" y="312"/>
                      <a:pt x="629" y="310"/>
                      <a:pt x="629" y="310"/>
                    </a:cubicBezTo>
                    <a:cubicBezTo>
                      <a:pt x="625" y="309"/>
                      <a:pt x="625" y="309"/>
                      <a:pt x="625" y="309"/>
                    </a:cubicBezTo>
                    <a:cubicBezTo>
                      <a:pt x="627" y="301"/>
                      <a:pt x="627" y="301"/>
                      <a:pt x="627" y="301"/>
                    </a:cubicBezTo>
                    <a:moveTo>
                      <a:pt x="601" y="310"/>
                    </a:moveTo>
                    <a:cubicBezTo>
                      <a:pt x="603" y="302"/>
                      <a:pt x="603" y="302"/>
                      <a:pt x="603" y="302"/>
                    </a:cubicBezTo>
                    <a:cubicBezTo>
                      <a:pt x="610" y="297"/>
                      <a:pt x="610" y="297"/>
                      <a:pt x="610" y="297"/>
                    </a:cubicBezTo>
                    <a:cubicBezTo>
                      <a:pt x="616" y="304"/>
                      <a:pt x="616" y="304"/>
                      <a:pt x="616" y="304"/>
                    </a:cubicBezTo>
                    <a:cubicBezTo>
                      <a:pt x="613" y="312"/>
                      <a:pt x="613" y="312"/>
                      <a:pt x="613" y="312"/>
                    </a:cubicBezTo>
                    <a:cubicBezTo>
                      <a:pt x="601" y="310"/>
                      <a:pt x="601" y="310"/>
                      <a:pt x="601" y="310"/>
                    </a:cubicBezTo>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187" name="Freeform 38">
                <a:extLst>
                  <a:ext uri="{FF2B5EF4-FFF2-40B4-BE49-F238E27FC236}">
                    <a16:creationId xmlns:a16="http://schemas.microsoft.com/office/drawing/2014/main" id="{0DE50AA1-DDCB-6795-28DB-F2E7890F7ABE}"/>
                  </a:ext>
                </a:extLst>
              </p:cNvPr>
              <p:cNvSpPr>
                <a:spLocks/>
              </p:cNvSpPr>
              <p:nvPr/>
            </p:nvSpPr>
            <p:spPr bwMode="auto">
              <a:xfrm>
                <a:off x="4748596" y="2923378"/>
                <a:ext cx="21619" cy="25776"/>
              </a:xfrm>
              <a:custGeom>
                <a:avLst/>
                <a:gdLst>
                  <a:gd name="T0" fmla="*/ 0 w 26"/>
                  <a:gd name="T1" fmla="*/ 1663 h 31"/>
                  <a:gd name="T2" fmla="*/ 0 w 26"/>
                  <a:gd name="T3" fmla="*/ 15798 h 31"/>
                  <a:gd name="T4" fmla="*/ 15799 w 26"/>
                  <a:gd name="T5" fmla="*/ 25776 h 31"/>
                  <a:gd name="T6" fmla="*/ 21619 w 26"/>
                  <a:gd name="T7" fmla="*/ 0 h 31"/>
                  <a:gd name="T8" fmla="*/ 0 w 26"/>
                  <a:gd name="T9" fmla="*/ 1663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31">
                    <a:moveTo>
                      <a:pt x="0" y="2"/>
                    </a:moveTo>
                    <a:lnTo>
                      <a:pt x="0" y="19"/>
                    </a:lnTo>
                    <a:lnTo>
                      <a:pt x="19" y="31"/>
                    </a:lnTo>
                    <a:lnTo>
                      <a:pt x="26" y="0"/>
                    </a:lnTo>
                    <a:lnTo>
                      <a:pt x="0" y="2"/>
                    </a:lnTo>
                    <a:close/>
                  </a:path>
                </a:pathLst>
              </a:custGeom>
              <a:solidFill>
                <a:srgbClr val="17B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8" name="Freeform 39">
                <a:extLst>
                  <a:ext uri="{FF2B5EF4-FFF2-40B4-BE49-F238E27FC236}">
                    <a16:creationId xmlns:a16="http://schemas.microsoft.com/office/drawing/2014/main" id="{AE1E42C0-5E46-C52C-8D9C-5B6FA06468A2}"/>
                  </a:ext>
                </a:extLst>
              </p:cNvPr>
              <p:cNvSpPr>
                <a:spLocks noEditPoints="1"/>
              </p:cNvSpPr>
              <p:nvPr/>
            </p:nvSpPr>
            <p:spPr bwMode="auto">
              <a:xfrm>
                <a:off x="3476420" y="2740451"/>
                <a:ext cx="340078" cy="723394"/>
              </a:xfrm>
              <a:custGeom>
                <a:avLst/>
                <a:gdLst>
                  <a:gd name="T0" fmla="*/ 29487 w 173"/>
                  <a:gd name="T1" fmla="*/ 656559 h 368"/>
                  <a:gd name="T2" fmla="*/ 0 w 173"/>
                  <a:gd name="T3" fmla="*/ 723394 h 368"/>
                  <a:gd name="T4" fmla="*/ 25555 w 173"/>
                  <a:gd name="T5" fmla="*/ 707668 h 368"/>
                  <a:gd name="T6" fmla="*/ 29487 w 173"/>
                  <a:gd name="T7" fmla="*/ 656559 h 368"/>
                  <a:gd name="T8" fmla="*/ 322386 w 173"/>
                  <a:gd name="T9" fmla="*/ 0 h 368"/>
                  <a:gd name="T10" fmla="*/ 300763 w 173"/>
                  <a:gd name="T11" fmla="*/ 51109 h 368"/>
                  <a:gd name="T12" fmla="*/ 340078 w 173"/>
                  <a:gd name="T13" fmla="*/ 7863 h 368"/>
                  <a:gd name="T14" fmla="*/ 322386 w 173"/>
                  <a:gd name="T15" fmla="*/ 0 h 3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 h="368">
                    <a:moveTo>
                      <a:pt x="15" y="334"/>
                    </a:moveTo>
                    <a:cubicBezTo>
                      <a:pt x="0" y="368"/>
                      <a:pt x="0" y="368"/>
                      <a:pt x="0" y="368"/>
                    </a:cubicBezTo>
                    <a:cubicBezTo>
                      <a:pt x="4" y="365"/>
                      <a:pt x="8" y="363"/>
                      <a:pt x="13" y="360"/>
                    </a:cubicBezTo>
                    <a:cubicBezTo>
                      <a:pt x="13" y="351"/>
                      <a:pt x="14" y="343"/>
                      <a:pt x="15" y="334"/>
                    </a:cubicBezTo>
                    <a:moveTo>
                      <a:pt x="164" y="0"/>
                    </a:moveTo>
                    <a:cubicBezTo>
                      <a:pt x="153" y="26"/>
                      <a:pt x="153" y="26"/>
                      <a:pt x="153" y="26"/>
                    </a:cubicBezTo>
                    <a:cubicBezTo>
                      <a:pt x="159" y="19"/>
                      <a:pt x="166" y="12"/>
                      <a:pt x="173" y="4"/>
                    </a:cubicBezTo>
                    <a:cubicBezTo>
                      <a:pt x="168" y="2"/>
                      <a:pt x="164" y="0"/>
                      <a:pt x="164"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9" name="Freeform 40">
                <a:extLst>
                  <a:ext uri="{FF2B5EF4-FFF2-40B4-BE49-F238E27FC236}">
                    <a16:creationId xmlns:a16="http://schemas.microsoft.com/office/drawing/2014/main" id="{626290CF-C175-E411-5E15-EB01EE769E33}"/>
                  </a:ext>
                </a:extLst>
              </p:cNvPr>
              <p:cNvSpPr>
                <a:spLocks/>
              </p:cNvSpPr>
              <p:nvPr/>
            </p:nvSpPr>
            <p:spPr bwMode="auto">
              <a:xfrm>
                <a:off x="3462285" y="3448046"/>
                <a:ext cx="39911" cy="184590"/>
              </a:xfrm>
              <a:custGeom>
                <a:avLst/>
                <a:gdLst>
                  <a:gd name="T0" fmla="*/ 39911 w 20"/>
                  <a:gd name="T1" fmla="*/ 0 h 94"/>
                  <a:gd name="T2" fmla="*/ 13969 w 20"/>
                  <a:gd name="T3" fmla="*/ 15710 h 94"/>
                  <a:gd name="T4" fmla="*/ 0 w 20"/>
                  <a:gd name="T5" fmla="*/ 45166 h 94"/>
                  <a:gd name="T6" fmla="*/ 39911 w 20"/>
                  <a:gd name="T7" fmla="*/ 184590 h 94"/>
                  <a:gd name="T8" fmla="*/ 39911 w 20"/>
                  <a:gd name="T9" fmla="*/ 0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94">
                    <a:moveTo>
                      <a:pt x="20" y="0"/>
                    </a:moveTo>
                    <a:cubicBezTo>
                      <a:pt x="15" y="3"/>
                      <a:pt x="11" y="5"/>
                      <a:pt x="7" y="8"/>
                    </a:cubicBezTo>
                    <a:cubicBezTo>
                      <a:pt x="0" y="23"/>
                      <a:pt x="0" y="23"/>
                      <a:pt x="0" y="23"/>
                    </a:cubicBezTo>
                    <a:cubicBezTo>
                      <a:pt x="20" y="94"/>
                      <a:pt x="20" y="94"/>
                      <a:pt x="20" y="94"/>
                    </a:cubicBezTo>
                    <a:cubicBezTo>
                      <a:pt x="17" y="63"/>
                      <a:pt x="17" y="32"/>
                      <a:pt x="20" y="0"/>
                    </a:cubicBezTo>
                  </a:path>
                </a:pathLst>
              </a:custGeom>
              <a:solidFill>
                <a:srgbClr val="C2A9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0" name="Freeform 41">
                <a:extLst>
                  <a:ext uri="{FF2B5EF4-FFF2-40B4-BE49-F238E27FC236}">
                    <a16:creationId xmlns:a16="http://schemas.microsoft.com/office/drawing/2014/main" id="{7210DD8C-FE37-CBF1-BC89-A4241F656D04}"/>
                  </a:ext>
                </a:extLst>
              </p:cNvPr>
              <p:cNvSpPr>
                <a:spLocks noEditPoints="1"/>
              </p:cNvSpPr>
              <p:nvPr/>
            </p:nvSpPr>
            <p:spPr bwMode="auto">
              <a:xfrm>
                <a:off x="3496376" y="2748766"/>
                <a:ext cx="481431" cy="890523"/>
              </a:xfrm>
              <a:custGeom>
                <a:avLst/>
                <a:gdLst>
                  <a:gd name="T0" fmla="*/ 11790 w 245"/>
                  <a:gd name="T1" fmla="*/ 646760 h 453"/>
                  <a:gd name="T2" fmla="*/ 9825 w 245"/>
                  <a:gd name="T3" fmla="*/ 648725 h 453"/>
                  <a:gd name="T4" fmla="*/ 5895 w 245"/>
                  <a:gd name="T5" fmla="*/ 699837 h 453"/>
                  <a:gd name="T6" fmla="*/ 5895 w 245"/>
                  <a:gd name="T7" fmla="*/ 884625 h 453"/>
                  <a:gd name="T8" fmla="*/ 7860 w 245"/>
                  <a:gd name="T9" fmla="*/ 890523 h 453"/>
                  <a:gd name="T10" fmla="*/ 11790 w 245"/>
                  <a:gd name="T11" fmla="*/ 646760 h 453"/>
                  <a:gd name="T12" fmla="*/ 320299 w 245"/>
                  <a:gd name="T13" fmla="*/ 0 h 453"/>
                  <a:gd name="T14" fmla="*/ 280999 w 245"/>
                  <a:gd name="T15" fmla="*/ 43248 h 453"/>
                  <a:gd name="T16" fmla="*/ 214188 w 245"/>
                  <a:gd name="T17" fmla="*/ 190686 h 453"/>
                  <a:gd name="T18" fmla="*/ 245628 w 245"/>
                  <a:gd name="T19" fmla="*/ 216242 h 453"/>
                  <a:gd name="T20" fmla="*/ 224013 w 245"/>
                  <a:gd name="T21" fmla="*/ 302739 h 453"/>
                  <a:gd name="T22" fmla="*/ 251523 w 245"/>
                  <a:gd name="T23" fmla="*/ 387269 h 453"/>
                  <a:gd name="T24" fmla="*/ 284929 w 245"/>
                  <a:gd name="T25" fmla="*/ 401030 h 453"/>
                  <a:gd name="T26" fmla="*/ 296719 w 245"/>
                  <a:gd name="T27" fmla="*/ 377440 h 453"/>
                  <a:gd name="T28" fmla="*/ 269208 w 245"/>
                  <a:gd name="T29" fmla="*/ 302739 h 453"/>
                  <a:gd name="T30" fmla="*/ 275103 w 245"/>
                  <a:gd name="T31" fmla="*/ 237866 h 453"/>
                  <a:gd name="T32" fmla="*/ 300649 w 245"/>
                  <a:gd name="T33" fmla="*/ 243763 h 453"/>
                  <a:gd name="T34" fmla="*/ 294754 w 245"/>
                  <a:gd name="T35" fmla="*/ 310602 h 453"/>
                  <a:gd name="T36" fmla="*/ 336019 w 245"/>
                  <a:gd name="T37" fmla="*/ 412825 h 453"/>
                  <a:gd name="T38" fmla="*/ 312439 w 245"/>
                  <a:gd name="T39" fmla="*/ 438381 h 453"/>
                  <a:gd name="T40" fmla="*/ 328159 w 245"/>
                  <a:gd name="T41" fmla="*/ 475732 h 453"/>
                  <a:gd name="T42" fmla="*/ 391040 w 245"/>
                  <a:gd name="T43" fmla="*/ 338124 h 453"/>
                  <a:gd name="T44" fmla="*/ 320299 w 245"/>
                  <a:gd name="T45" fmla="*/ 0 h 4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5" h="453">
                    <a:moveTo>
                      <a:pt x="6" y="329"/>
                    </a:moveTo>
                    <a:cubicBezTo>
                      <a:pt x="5" y="330"/>
                      <a:pt x="5" y="330"/>
                      <a:pt x="5" y="330"/>
                    </a:cubicBezTo>
                    <a:cubicBezTo>
                      <a:pt x="4" y="339"/>
                      <a:pt x="3" y="347"/>
                      <a:pt x="3" y="356"/>
                    </a:cubicBezTo>
                    <a:cubicBezTo>
                      <a:pt x="0" y="388"/>
                      <a:pt x="0" y="419"/>
                      <a:pt x="3" y="450"/>
                    </a:cubicBezTo>
                    <a:cubicBezTo>
                      <a:pt x="4" y="453"/>
                      <a:pt x="4" y="453"/>
                      <a:pt x="4" y="453"/>
                    </a:cubicBezTo>
                    <a:cubicBezTo>
                      <a:pt x="0" y="412"/>
                      <a:pt x="1" y="371"/>
                      <a:pt x="6" y="329"/>
                    </a:cubicBezTo>
                    <a:moveTo>
                      <a:pt x="163" y="0"/>
                    </a:moveTo>
                    <a:cubicBezTo>
                      <a:pt x="156" y="8"/>
                      <a:pt x="149" y="15"/>
                      <a:pt x="143" y="22"/>
                    </a:cubicBezTo>
                    <a:cubicBezTo>
                      <a:pt x="109" y="97"/>
                      <a:pt x="109" y="97"/>
                      <a:pt x="109" y="97"/>
                    </a:cubicBezTo>
                    <a:cubicBezTo>
                      <a:pt x="125" y="110"/>
                      <a:pt x="125" y="110"/>
                      <a:pt x="125" y="110"/>
                    </a:cubicBezTo>
                    <a:cubicBezTo>
                      <a:pt x="114" y="154"/>
                      <a:pt x="114" y="154"/>
                      <a:pt x="114" y="154"/>
                    </a:cubicBezTo>
                    <a:cubicBezTo>
                      <a:pt x="128" y="197"/>
                      <a:pt x="128" y="197"/>
                      <a:pt x="128" y="197"/>
                    </a:cubicBezTo>
                    <a:cubicBezTo>
                      <a:pt x="145" y="204"/>
                      <a:pt x="145" y="204"/>
                      <a:pt x="145" y="204"/>
                    </a:cubicBezTo>
                    <a:cubicBezTo>
                      <a:pt x="151" y="192"/>
                      <a:pt x="151" y="192"/>
                      <a:pt x="151" y="192"/>
                    </a:cubicBezTo>
                    <a:cubicBezTo>
                      <a:pt x="137" y="154"/>
                      <a:pt x="137" y="154"/>
                      <a:pt x="137" y="154"/>
                    </a:cubicBezTo>
                    <a:cubicBezTo>
                      <a:pt x="140" y="121"/>
                      <a:pt x="140" y="121"/>
                      <a:pt x="140" y="121"/>
                    </a:cubicBezTo>
                    <a:cubicBezTo>
                      <a:pt x="153" y="124"/>
                      <a:pt x="153" y="124"/>
                      <a:pt x="153" y="124"/>
                    </a:cubicBezTo>
                    <a:cubicBezTo>
                      <a:pt x="150" y="158"/>
                      <a:pt x="150" y="158"/>
                      <a:pt x="150" y="158"/>
                    </a:cubicBezTo>
                    <a:cubicBezTo>
                      <a:pt x="171" y="210"/>
                      <a:pt x="171" y="210"/>
                      <a:pt x="171" y="210"/>
                    </a:cubicBezTo>
                    <a:cubicBezTo>
                      <a:pt x="159" y="223"/>
                      <a:pt x="159" y="223"/>
                      <a:pt x="159" y="223"/>
                    </a:cubicBezTo>
                    <a:cubicBezTo>
                      <a:pt x="167" y="242"/>
                      <a:pt x="167" y="242"/>
                      <a:pt x="167" y="242"/>
                    </a:cubicBezTo>
                    <a:cubicBezTo>
                      <a:pt x="178" y="221"/>
                      <a:pt x="189" y="197"/>
                      <a:pt x="199" y="172"/>
                    </a:cubicBezTo>
                    <a:cubicBezTo>
                      <a:pt x="245" y="59"/>
                      <a:pt x="186" y="13"/>
                      <a:pt x="163"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1" name="Freeform 42">
                <a:extLst>
                  <a:ext uri="{FF2B5EF4-FFF2-40B4-BE49-F238E27FC236}">
                    <a16:creationId xmlns:a16="http://schemas.microsoft.com/office/drawing/2014/main" id="{C6B63268-5377-6822-35F2-49DC7376B8A9}"/>
                  </a:ext>
                </a:extLst>
              </p:cNvPr>
              <p:cNvSpPr>
                <a:spLocks/>
              </p:cNvSpPr>
              <p:nvPr/>
            </p:nvSpPr>
            <p:spPr bwMode="auto">
              <a:xfrm>
                <a:off x="3496439" y="2939734"/>
                <a:ext cx="335212" cy="1089035"/>
              </a:xfrm>
              <a:custGeom>
                <a:avLst/>
                <a:gdLst>
                  <a:gd name="T0" fmla="*/ 109 w 171"/>
                  <a:gd name="T1" fmla="*/ 0 h 554"/>
                  <a:gd name="T2" fmla="*/ 6 w 171"/>
                  <a:gd name="T3" fmla="*/ 232 h 554"/>
                  <a:gd name="T4" fmla="*/ 4 w 171"/>
                  <a:gd name="T5" fmla="*/ 356 h 554"/>
                  <a:gd name="T6" fmla="*/ 60 w 171"/>
                  <a:gd name="T7" fmla="*/ 554 h 554"/>
                  <a:gd name="T8" fmla="*/ 61 w 171"/>
                  <a:gd name="T9" fmla="*/ 302 h 554"/>
                  <a:gd name="T10" fmla="*/ 167 w 171"/>
                  <a:gd name="T11" fmla="*/ 145 h 554"/>
                  <a:gd name="T12" fmla="*/ 159 w 171"/>
                  <a:gd name="T13" fmla="*/ 126 h 554"/>
                  <a:gd name="T14" fmla="*/ 171 w 171"/>
                  <a:gd name="T15" fmla="*/ 113 h 554"/>
                  <a:gd name="T16" fmla="*/ 150 w 171"/>
                  <a:gd name="T17" fmla="*/ 61 h 554"/>
                  <a:gd name="T18" fmla="*/ 153 w 171"/>
                  <a:gd name="T19" fmla="*/ 27 h 554"/>
                  <a:gd name="T20" fmla="*/ 140 w 171"/>
                  <a:gd name="T21" fmla="*/ 24 h 554"/>
                  <a:gd name="T22" fmla="*/ 137 w 171"/>
                  <a:gd name="T23" fmla="*/ 57 h 554"/>
                  <a:gd name="T24" fmla="*/ 151 w 171"/>
                  <a:gd name="T25" fmla="*/ 95 h 554"/>
                  <a:gd name="T26" fmla="*/ 145 w 171"/>
                  <a:gd name="T27" fmla="*/ 107 h 554"/>
                  <a:gd name="T28" fmla="*/ 128 w 171"/>
                  <a:gd name="T29" fmla="*/ 100 h 554"/>
                  <a:gd name="T30" fmla="*/ 114 w 171"/>
                  <a:gd name="T31" fmla="*/ 57 h 554"/>
                  <a:gd name="T32" fmla="*/ 125 w 171"/>
                  <a:gd name="T33" fmla="*/ 13 h 554"/>
                  <a:gd name="T34" fmla="*/ 109 w 171"/>
                  <a:gd name="T35"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554">
                    <a:moveTo>
                      <a:pt x="109" y="0"/>
                    </a:moveTo>
                    <a:cubicBezTo>
                      <a:pt x="6" y="232"/>
                      <a:pt x="6" y="232"/>
                      <a:pt x="6" y="232"/>
                    </a:cubicBezTo>
                    <a:cubicBezTo>
                      <a:pt x="1" y="274"/>
                      <a:pt x="0" y="315"/>
                      <a:pt x="4" y="356"/>
                    </a:cubicBezTo>
                    <a:cubicBezTo>
                      <a:pt x="60" y="554"/>
                      <a:pt x="60" y="554"/>
                      <a:pt x="60" y="554"/>
                    </a:cubicBezTo>
                    <a:cubicBezTo>
                      <a:pt x="113" y="424"/>
                      <a:pt x="61" y="302"/>
                      <a:pt x="61" y="302"/>
                    </a:cubicBezTo>
                    <a:cubicBezTo>
                      <a:pt x="61" y="302"/>
                      <a:pt x="116" y="243"/>
                      <a:pt x="167" y="145"/>
                    </a:cubicBezTo>
                    <a:cubicBezTo>
                      <a:pt x="159" y="126"/>
                      <a:pt x="159" y="126"/>
                      <a:pt x="159" y="126"/>
                    </a:cubicBezTo>
                    <a:cubicBezTo>
                      <a:pt x="171" y="113"/>
                      <a:pt x="171" y="113"/>
                      <a:pt x="171" y="113"/>
                    </a:cubicBezTo>
                    <a:cubicBezTo>
                      <a:pt x="150" y="61"/>
                      <a:pt x="150" y="61"/>
                      <a:pt x="150" y="61"/>
                    </a:cubicBezTo>
                    <a:cubicBezTo>
                      <a:pt x="153" y="27"/>
                      <a:pt x="153" y="27"/>
                      <a:pt x="153" y="27"/>
                    </a:cubicBezTo>
                    <a:cubicBezTo>
                      <a:pt x="140" y="24"/>
                      <a:pt x="140" y="24"/>
                      <a:pt x="140" y="24"/>
                    </a:cubicBezTo>
                    <a:cubicBezTo>
                      <a:pt x="137" y="57"/>
                      <a:pt x="137" y="57"/>
                      <a:pt x="137" y="57"/>
                    </a:cubicBezTo>
                    <a:cubicBezTo>
                      <a:pt x="151" y="95"/>
                      <a:pt x="151" y="95"/>
                      <a:pt x="151" y="95"/>
                    </a:cubicBezTo>
                    <a:cubicBezTo>
                      <a:pt x="145" y="107"/>
                      <a:pt x="145" y="107"/>
                      <a:pt x="145" y="107"/>
                    </a:cubicBezTo>
                    <a:cubicBezTo>
                      <a:pt x="128" y="100"/>
                      <a:pt x="128" y="100"/>
                      <a:pt x="128" y="100"/>
                    </a:cubicBezTo>
                    <a:cubicBezTo>
                      <a:pt x="114" y="57"/>
                      <a:pt x="114" y="57"/>
                      <a:pt x="114" y="57"/>
                    </a:cubicBezTo>
                    <a:cubicBezTo>
                      <a:pt x="125" y="13"/>
                      <a:pt x="125" y="13"/>
                      <a:pt x="125" y="13"/>
                    </a:cubicBezTo>
                    <a:cubicBezTo>
                      <a:pt x="109" y="0"/>
                      <a:pt x="109" y="0"/>
                      <a:pt x="109" y="0"/>
                    </a:cubicBezTo>
                  </a:path>
                </a:pathLst>
              </a:custGeom>
              <a:solidFill>
                <a:srgbClr val="A5A5A5">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192" name="Freeform 43">
                <a:extLst>
                  <a:ext uri="{FF2B5EF4-FFF2-40B4-BE49-F238E27FC236}">
                    <a16:creationId xmlns:a16="http://schemas.microsoft.com/office/drawing/2014/main" id="{384B0B57-1F63-9C20-0DE8-2F850844FD8A}"/>
                  </a:ext>
                </a:extLst>
              </p:cNvPr>
              <p:cNvSpPr>
                <a:spLocks/>
              </p:cNvSpPr>
              <p:nvPr/>
            </p:nvSpPr>
            <p:spPr bwMode="auto">
              <a:xfrm>
                <a:off x="2979191" y="2740451"/>
                <a:ext cx="907984" cy="1820125"/>
              </a:xfrm>
              <a:custGeom>
                <a:avLst/>
                <a:gdLst>
                  <a:gd name="T0" fmla="*/ 819544 w 462"/>
                  <a:gd name="T1" fmla="*/ 0 h 926"/>
                  <a:gd name="T2" fmla="*/ 322315 w 462"/>
                  <a:gd name="T3" fmla="*/ 518913 h 926"/>
                  <a:gd name="T4" fmla="*/ 21619 w 462"/>
                  <a:gd name="T5" fmla="*/ 1138070 h 926"/>
                  <a:gd name="T6" fmla="*/ 485437 w 462"/>
                  <a:gd name="T7" fmla="*/ 1578359 h 926"/>
                  <a:gd name="T8" fmla="*/ 579773 w 462"/>
                  <a:gd name="T9" fmla="*/ 778369 h 926"/>
                  <a:gd name="T10" fmla="*/ 862781 w 462"/>
                  <a:gd name="T11" fmla="*/ 338079 h 926"/>
                  <a:gd name="T12" fmla="*/ 866712 w 462"/>
                  <a:gd name="T13" fmla="*/ 328251 h 926"/>
                  <a:gd name="T14" fmla="*/ 896192 w 462"/>
                  <a:gd name="T15" fmla="*/ 123831 h 926"/>
                  <a:gd name="T16" fmla="*/ 819544 w 462"/>
                  <a:gd name="T17" fmla="*/ 0 h 9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2" h="926">
                    <a:moveTo>
                      <a:pt x="417" y="0"/>
                    </a:moveTo>
                    <a:cubicBezTo>
                      <a:pt x="417" y="0"/>
                      <a:pt x="328" y="118"/>
                      <a:pt x="164" y="264"/>
                    </a:cubicBezTo>
                    <a:cubicBezTo>
                      <a:pt x="0" y="409"/>
                      <a:pt x="11" y="579"/>
                      <a:pt x="11" y="579"/>
                    </a:cubicBezTo>
                    <a:cubicBezTo>
                      <a:pt x="11" y="579"/>
                      <a:pt x="89" y="926"/>
                      <a:pt x="247" y="803"/>
                    </a:cubicBezTo>
                    <a:cubicBezTo>
                      <a:pt x="367" y="709"/>
                      <a:pt x="323" y="494"/>
                      <a:pt x="295" y="396"/>
                    </a:cubicBezTo>
                    <a:cubicBezTo>
                      <a:pt x="374" y="301"/>
                      <a:pt x="417" y="228"/>
                      <a:pt x="439" y="172"/>
                    </a:cubicBezTo>
                    <a:cubicBezTo>
                      <a:pt x="440" y="170"/>
                      <a:pt x="440" y="169"/>
                      <a:pt x="441" y="167"/>
                    </a:cubicBezTo>
                    <a:cubicBezTo>
                      <a:pt x="460" y="123"/>
                      <a:pt x="462" y="89"/>
                      <a:pt x="456" y="63"/>
                    </a:cubicBezTo>
                    <a:cubicBezTo>
                      <a:pt x="448" y="15"/>
                      <a:pt x="417" y="0"/>
                      <a:pt x="417" y="0"/>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3" name="Oval 44">
                <a:extLst>
                  <a:ext uri="{FF2B5EF4-FFF2-40B4-BE49-F238E27FC236}">
                    <a16:creationId xmlns:a16="http://schemas.microsoft.com/office/drawing/2014/main" id="{96311FAA-C60F-8640-1C1C-4DBE692A73F6}"/>
                  </a:ext>
                </a:extLst>
              </p:cNvPr>
              <p:cNvSpPr>
                <a:spLocks noChangeAspect="1" noChangeArrowheads="1"/>
              </p:cNvSpPr>
              <p:nvPr/>
            </p:nvSpPr>
            <p:spPr bwMode="auto">
              <a:xfrm>
                <a:off x="4476289" y="5153510"/>
                <a:ext cx="721728" cy="719744"/>
              </a:xfrm>
              <a:prstGeom prst="ellipse">
                <a:avLst/>
              </a:prstGeom>
              <a:solidFill>
                <a:srgbClr val="4BC9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194" name="Oval 50">
                <a:extLst>
                  <a:ext uri="{FF2B5EF4-FFF2-40B4-BE49-F238E27FC236}">
                    <a16:creationId xmlns:a16="http://schemas.microsoft.com/office/drawing/2014/main" id="{B1BCAE8B-016B-B2ED-2911-0EF769F5AAEB}"/>
                  </a:ext>
                </a:extLst>
              </p:cNvPr>
              <p:cNvSpPr>
                <a:spLocks noChangeAspect="1" noChangeArrowheads="1"/>
              </p:cNvSpPr>
              <p:nvPr/>
            </p:nvSpPr>
            <p:spPr bwMode="auto">
              <a:xfrm>
                <a:off x="5819120" y="3830403"/>
                <a:ext cx="1298801" cy="1304536"/>
              </a:xfrm>
              <a:prstGeom prst="ellipse">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195" name="Freeform 51">
                <a:extLst>
                  <a:ext uri="{FF2B5EF4-FFF2-40B4-BE49-F238E27FC236}">
                    <a16:creationId xmlns:a16="http://schemas.microsoft.com/office/drawing/2014/main" id="{34999A5E-057A-78B5-1584-F93509FCD174}"/>
                  </a:ext>
                </a:extLst>
              </p:cNvPr>
              <p:cNvSpPr>
                <a:spLocks/>
              </p:cNvSpPr>
              <p:nvPr/>
            </p:nvSpPr>
            <p:spPr bwMode="auto">
              <a:xfrm>
                <a:off x="6159629" y="4277870"/>
                <a:ext cx="694292" cy="446509"/>
              </a:xfrm>
              <a:custGeom>
                <a:avLst/>
                <a:gdLst>
                  <a:gd name="T0" fmla="*/ 29502 w 353"/>
                  <a:gd name="T1" fmla="*/ 446509 h 227"/>
                  <a:gd name="T2" fmla="*/ 0 w 353"/>
                  <a:gd name="T3" fmla="*/ 417004 h 227"/>
                  <a:gd name="T4" fmla="*/ 0 w 353"/>
                  <a:gd name="T5" fmla="*/ 27538 h 227"/>
                  <a:gd name="T6" fmla="*/ 29502 w 353"/>
                  <a:gd name="T7" fmla="*/ 0 h 227"/>
                  <a:gd name="T8" fmla="*/ 664790 w 353"/>
                  <a:gd name="T9" fmla="*/ 0 h 227"/>
                  <a:gd name="T10" fmla="*/ 694292 w 353"/>
                  <a:gd name="T11" fmla="*/ 27538 h 227"/>
                  <a:gd name="T12" fmla="*/ 694292 w 353"/>
                  <a:gd name="T13" fmla="*/ 417004 h 227"/>
                  <a:gd name="T14" fmla="*/ 664790 w 353"/>
                  <a:gd name="T15" fmla="*/ 446509 h 227"/>
                  <a:gd name="T16" fmla="*/ 29502 w 353"/>
                  <a:gd name="T17" fmla="*/ 446509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3" h="227">
                    <a:moveTo>
                      <a:pt x="15" y="227"/>
                    </a:moveTo>
                    <a:cubicBezTo>
                      <a:pt x="7" y="227"/>
                      <a:pt x="0" y="220"/>
                      <a:pt x="0" y="212"/>
                    </a:cubicBezTo>
                    <a:cubicBezTo>
                      <a:pt x="0" y="14"/>
                      <a:pt x="0" y="14"/>
                      <a:pt x="0" y="14"/>
                    </a:cubicBezTo>
                    <a:cubicBezTo>
                      <a:pt x="0" y="6"/>
                      <a:pt x="7" y="0"/>
                      <a:pt x="15" y="0"/>
                    </a:cubicBezTo>
                    <a:cubicBezTo>
                      <a:pt x="338" y="0"/>
                      <a:pt x="338" y="0"/>
                      <a:pt x="338" y="0"/>
                    </a:cubicBezTo>
                    <a:cubicBezTo>
                      <a:pt x="347" y="0"/>
                      <a:pt x="353" y="6"/>
                      <a:pt x="353" y="14"/>
                    </a:cubicBezTo>
                    <a:cubicBezTo>
                      <a:pt x="353" y="212"/>
                      <a:pt x="353" y="212"/>
                      <a:pt x="353" y="212"/>
                    </a:cubicBezTo>
                    <a:cubicBezTo>
                      <a:pt x="353" y="220"/>
                      <a:pt x="347" y="227"/>
                      <a:pt x="338" y="227"/>
                    </a:cubicBezTo>
                    <a:cubicBezTo>
                      <a:pt x="15" y="227"/>
                      <a:pt x="15" y="227"/>
                      <a:pt x="15" y="227"/>
                    </a:cubicBezTo>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6" name="Freeform 52">
                <a:extLst>
                  <a:ext uri="{FF2B5EF4-FFF2-40B4-BE49-F238E27FC236}">
                    <a16:creationId xmlns:a16="http://schemas.microsoft.com/office/drawing/2014/main" id="{1F19E4C3-2920-D963-F8AF-706412C49958}"/>
                  </a:ext>
                </a:extLst>
              </p:cNvPr>
              <p:cNvSpPr>
                <a:spLocks noEditPoints="1"/>
              </p:cNvSpPr>
              <p:nvPr/>
            </p:nvSpPr>
            <p:spPr bwMode="auto">
              <a:xfrm>
                <a:off x="6146325" y="4263735"/>
                <a:ext cx="721731" cy="473948"/>
              </a:xfrm>
              <a:custGeom>
                <a:avLst/>
                <a:gdLst>
                  <a:gd name="T0" fmla="*/ 678466 w 367"/>
                  <a:gd name="T1" fmla="*/ 27532 h 241"/>
                  <a:gd name="T2" fmla="*/ 694199 w 367"/>
                  <a:gd name="T3" fmla="*/ 41298 h 241"/>
                  <a:gd name="T4" fmla="*/ 694199 w 367"/>
                  <a:gd name="T5" fmla="*/ 430683 h 241"/>
                  <a:gd name="T6" fmla="*/ 678466 w 367"/>
                  <a:gd name="T7" fmla="*/ 446416 h 241"/>
                  <a:gd name="T8" fmla="*/ 43265 w 367"/>
                  <a:gd name="T9" fmla="*/ 446416 h 241"/>
                  <a:gd name="T10" fmla="*/ 27532 w 367"/>
                  <a:gd name="T11" fmla="*/ 430683 h 241"/>
                  <a:gd name="T12" fmla="*/ 27532 w 367"/>
                  <a:gd name="T13" fmla="*/ 41298 h 241"/>
                  <a:gd name="T14" fmla="*/ 43265 w 367"/>
                  <a:gd name="T15" fmla="*/ 27532 h 241"/>
                  <a:gd name="T16" fmla="*/ 678466 w 367"/>
                  <a:gd name="T17" fmla="*/ 27532 h 241"/>
                  <a:gd name="T18" fmla="*/ 678466 w 367"/>
                  <a:gd name="T19" fmla="*/ 0 h 241"/>
                  <a:gd name="T20" fmla="*/ 43265 w 367"/>
                  <a:gd name="T21" fmla="*/ 0 h 241"/>
                  <a:gd name="T22" fmla="*/ 0 w 367"/>
                  <a:gd name="T23" fmla="*/ 41298 h 241"/>
                  <a:gd name="T24" fmla="*/ 0 w 367"/>
                  <a:gd name="T25" fmla="*/ 430683 h 241"/>
                  <a:gd name="T26" fmla="*/ 43265 w 367"/>
                  <a:gd name="T27" fmla="*/ 473948 h 241"/>
                  <a:gd name="T28" fmla="*/ 678466 w 367"/>
                  <a:gd name="T29" fmla="*/ 473948 h 241"/>
                  <a:gd name="T30" fmla="*/ 721731 w 367"/>
                  <a:gd name="T31" fmla="*/ 430683 h 241"/>
                  <a:gd name="T32" fmla="*/ 721731 w 367"/>
                  <a:gd name="T33" fmla="*/ 41298 h 241"/>
                  <a:gd name="T34" fmla="*/ 678466 w 367"/>
                  <a:gd name="T35" fmla="*/ 0 h 2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7" h="241">
                    <a:moveTo>
                      <a:pt x="345" y="14"/>
                    </a:moveTo>
                    <a:cubicBezTo>
                      <a:pt x="350" y="14"/>
                      <a:pt x="353" y="17"/>
                      <a:pt x="353" y="21"/>
                    </a:cubicBezTo>
                    <a:cubicBezTo>
                      <a:pt x="353" y="219"/>
                      <a:pt x="353" y="219"/>
                      <a:pt x="353" y="219"/>
                    </a:cubicBezTo>
                    <a:cubicBezTo>
                      <a:pt x="353" y="223"/>
                      <a:pt x="350" y="227"/>
                      <a:pt x="345" y="227"/>
                    </a:cubicBezTo>
                    <a:cubicBezTo>
                      <a:pt x="22" y="227"/>
                      <a:pt x="22" y="227"/>
                      <a:pt x="22" y="227"/>
                    </a:cubicBezTo>
                    <a:cubicBezTo>
                      <a:pt x="17" y="227"/>
                      <a:pt x="14" y="223"/>
                      <a:pt x="14" y="219"/>
                    </a:cubicBezTo>
                    <a:cubicBezTo>
                      <a:pt x="14" y="21"/>
                      <a:pt x="14" y="21"/>
                      <a:pt x="14" y="21"/>
                    </a:cubicBezTo>
                    <a:cubicBezTo>
                      <a:pt x="14" y="17"/>
                      <a:pt x="17" y="14"/>
                      <a:pt x="22" y="14"/>
                    </a:cubicBezTo>
                    <a:cubicBezTo>
                      <a:pt x="345" y="14"/>
                      <a:pt x="345" y="14"/>
                      <a:pt x="345" y="14"/>
                    </a:cubicBezTo>
                    <a:moveTo>
                      <a:pt x="345" y="0"/>
                    </a:moveTo>
                    <a:cubicBezTo>
                      <a:pt x="22" y="0"/>
                      <a:pt x="22" y="0"/>
                      <a:pt x="22" y="0"/>
                    </a:cubicBezTo>
                    <a:cubicBezTo>
                      <a:pt x="10" y="0"/>
                      <a:pt x="0" y="9"/>
                      <a:pt x="0" y="21"/>
                    </a:cubicBezTo>
                    <a:cubicBezTo>
                      <a:pt x="0" y="219"/>
                      <a:pt x="0" y="219"/>
                      <a:pt x="0" y="219"/>
                    </a:cubicBezTo>
                    <a:cubicBezTo>
                      <a:pt x="0" y="231"/>
                      <a:pt x="10" y="241"/>
                      <a:pt x="22" y="241"/>
                    </a:cubicBezTo>
                    <a:cubicBezTo>
                      <a:pt x="345" y="241"/>
                      <a:pt x="345" y="241"/>
                      <a:pt x="345" y="241"/>
                    </a:cubicBezTo>
                    <a:cubicBezTo>
                      <a:pt x="357" y="241"/>
                      <a:pt x="367" y="231"/>
                      <a:pt x="367" y="219"/>
                    </a:cubicBezTo>
                    <a:cubicBezTo>
                      <a:pt x="367" y="21"/>
                      <a:pt x="367" y="21"/>
                      <a:pt x="367" y="21"/>
                    </a:cubicBezTo>
                    <a:cubicBezTo>
                      <a:pt x="367" y="9"/>
                      <a:pt x="357" y="0"/>
                      <a:pt x="345" y="0"/>
                    </a:cubicBezTo>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7" name="Freeform 53">
                <a:extLst>
                  <a:ext uri="{FF2B5EF4-FFF2-40B4-BE49-F238E27FC236}">
                    <a16:creationId xmlns:a16="http://schemas.microsoft.com/office/drawing/2014/main" id="{E0270090-F220-9F05-D3FA-9FA66368580C}"/>
                  </a:ext>
                </a:extLst>
              </p:cNvPr>
              <p:cNvSpPr>
                <a:spLocks noChangeAspect="1"/>
              </p:cNvSpPr>
              <p:nvPr/>
            </p:nvSpPr>
            <p:spPr bwMode="auto">
              <a:xfrm>
                <a:off x="6063176" y="4737683"/>
                <a:ext cx="899603" cy="43842"/>
              </a:xfrm>
              <a:custGeom>
                <a:avLst/>
                <a:gdLst>
                  <a:gd name="T0" fmla="*/ 887197 w 451"/>
                  <a:gd name="T1" fmla="*/ 43237 h 22"/>
                  <a:gd name="T2" fmla="*/ 887197 w 451"/>
                  <a:gd name="T3" fmla="*/ 27514 h 22"/>
                  <a:gd name="T4" fmla="*/ 861624 w 451"/>
                  <a:gd name="T5" fmla="*/ 0 h 22"/>
                  <a:gd name="T6" fmla="*/ 25573 w 451"/>
                  <a:gd name="T7" fmla="*/ 0 h 22"/>
                  <a:gd name="T8" fmla="*/ 0 w 451"/>
                  <a:gd name="T9" fmla="*/ 27514 h 22"/>
                  <a:gd name="T10" fmla="*/ 0 w 451"/>
                  <a:gd name="T11" fmla="*/ 43237 h 22"/>
                  <a:gd name="T12" fmla="*/ 887197 w 451"/>
                  <a:gd name="T13" fmla="*/ 43237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1" h="22">
                    <a:moveTo>
                      <a:pt x="451" y="22"/>
                    </a:moveTo>
                    <a:cubicBezTo>
                      <a:pt x="451" y="14"/>
                      <a:pt x="451" y="14"/>
                      <a:pt x="451" y="14"/>
                    </a:cubicBezTo>
                    <a:cubicBezTo>
                      <a:pt x="451" y="6"/>
                      <a:pt x="445" y="0"/>
                      <a:pt x="438" y="0"/>
                    </a:cubicBezTo>
                    <a:cubicBezTo>
                      <a:pt x="13" y="0"/>
                      <a:pt x="13" y="0"/>
                      <a:pt x="13" y="0"/>
                    </a:cubicBezTo>
                    <a:cubicBezTo>
                      <a:pt x="6" y="0"/>
                      <a:pt x="0" y="6"/>
                      <a:pt x="0" y="14"/>
                    </a:cubicBezTo>
                    <a:cubicBezTo>
                      <a:pt x="0" y="22"/>
                      <a:pt x="0" y="22"/>
                      <a:pt x="0" y="22"/>
                    </a:cubicBezTo>
                    <a:lnTo>
                      <a:pt x="451" y="2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8" name="Rectangle 54">
                <a:extLst>
                  <a:ext uri="{FF2B5EF4-FFF2-40B4-BE49-F238E27FC236}">
                    <a16:creationId xmlns:a16="http://schemas.microsoft.com/office/drawing/2014/main" id="{66C21E9B-DE81-7123-B317-BDB76D5D15FD}"/>
                  </a:ext>
                </a:extLst>
              </p:cNvPr>
              <p:cNvSpPr>
                <a:spLocks noChangeArrowheads="1"/>
              </p:cNvSpPr>
              <p:nvPr/>
            </p:nvSpPr>
            <p:spPr bwMode="auto">
              <a:xfrm>
                <a:off x="6063177" y="4765122"/>
                <a:ext cx="887197" cy="15798"/>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199" name="Rectangle 55">
                <a:extLst>
                  <a:ext uri="{FF2B5EF4-FFF2-40B4-BE49-F238E27FC236}">
                    <a16:creationId xmlns:a16="http://schemas.microsoft.com/office/drawing/2014/main" id="{33A71DCD-CD74-F750-D142-E6FD2A69A409}"/>
                  </a:ext>
                </a:extLst>
              </p:cNvPr>
              <p:cNvSpPr>
                <a:spLocks noChangeArrowheads="1"/>
              </p:cNvSpPr>
              <p:nvPr/>
            </p:nvSpPr>
            <p:spPr bwMode="auto">
              <a:xfrm>
                <a:off x="6258576" y="4753481"/>
                <a:ext cx="497229" cy="11641"/>
              </a:xfrm>
              <a:prstGeom prst="rect">
                <a:avLst/>
              </a:prstGeom>
              <a:solidFill>
                <a:srgbClr val="2A2E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00" name="Freeform 56">
                <a:extLst>
                  <a:ext uri="{FF2B5EF4-FFF2-40B4-BE49-F238E27FC236}">
                    <a16:creationId xmlns:a16="http://schemas.microsoft.com/office/drawing/2014/main" id="{99582219-148C-1DD4-4BC5-F569F52E41FB}"/>
                  </a:ext>
                </a:extLst>
              </p:cNvPr>
              <p:cNvSpPr>
                <a:spLocks noChangeAspect="1"/>
              </p:cNvSpPr>
              <p:nvPr/>
            </p:nvSpPr>
            <p:spPr bwMode="auto">
              <a:xfrm>
                <a:off x="6173764" y="4292005"/>
                <a:ext cx="702078" cy="449840"/>
              </a:xfrm>
              <a:custGeom>
                <a:avLst/>
                <a:gdLst>
                  <a:gd name="T0" fmla="*/ 641077 w 326"/>
                  <a:gd name="T1" fmla="*/ 0 h 209"/>
                  <a:gd name="T2" fmla="*/ 15732 w 326"/>
                  <a:gd name="T3" fmla="*/ 0 h 209"/>
                  <a:gd name="T4" fmla="*/ 0 w 326"/>
                  <a:gd name="T5" fmla="*/ 13757 h 209"/>
                  <a:gd name="T6" fmla="*/ 0 w 326"/>
                  <a:gd name="T7" fmla="*/ 402894 h 209"/>
                  <a:gd name="T8" fmla="*/ 1966 w 326"/>
                  <a:gd name="T9" fmla="*/ 410755 h 209"/>
                  <a:gd name="T10" fmla="*/ 641077 w 326"/>
                  <a:gd name="T11" fmla="*/ 0 h 2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6" h="209">
                    <a:moveTo>
                      <a:pt x="326" y="0"/>
                    </a:moveTo>
                    <a:cubicBezTo>
                      <a:pt x="8" y="0"/>
                      <a:pt x="8" y="0"/>
                      <a:pt x="8" y="0"/>
                    </a:cubicBezTo>
                    <a:cubicBezTo>
                      <a:pt x="3" y="0"/>
                      <a:pt x="0" y="3"/>
                      <a:pt x="0" y="7"/>
                    </a:cubicBezTo>
                    <a:cubicBezTo>
                      <a:pt x="0" y="205"/>
                      <a:pt x="0" y="205"/>
                      <a:pt x="0" y="205"/>
                    </a:cubicBezTo>
                    <a:cubicBezTo>
                      <a:pt x="0" y="207"/>
                      <a:pt x="0" y="208"/>
                      <a:pt x="1" y="209"/>
                    </a:cubicBezTo>
                    <a:cubicBezTo>
                      <a:pt x="326" y="0"/>
                      <a:pt x="326" y="0"/>
                      <a:pt x="326"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01" name="Freeform 57">
                <a:extLst>
                  <a:ext uri="{FF2B5EF4-FFF2-40B4-BE49-F238E27FC236}">
                    <a16:creationId xmlns:a16="http://schemas.microsoft.com/office/drawing/2014/main" id="{544B1D4F-7D8A-943C-873E-7A24FB26AE1E}"/>
                  </a:ext>
                </a:extLst>
              </p:cNvPr>
              <p:cNvSpPr>
                <a:spLocks/>
              </p:cNvSpPr>
              <p:nvPr/>
            </p:nvSpPr>
            <p:spPr bwMode="auto">
              <a:xfrm>
                <a:off x="6159629" y="4277870"/>
                <a:ext cx="674336" cy="432373"/>
              </a:xfrm>
              <a:custGeom>
                <a:avLst/>
                <a:gdLst>
                  <a:gd name="T0" fmla="*/ 664506 w 343"/>
                  <a:gd name="T1" fmla="*/ 0 h 220"/>
                  <a:gd name="T2" fmla="*/ 29490 w 343"/>
                  <a:gd name="T3" fmla="*/ 0 h 220"/>
                  <a:gd name="T4" fmla="*/ 0 w 343"/>
                  <a:gd name="T5" fmla="*/ 27515 h 220"/>
                  <a:gd name="T6" fmla="*/ 0 w 343"/>
                  <a:gd name="T7" fmla="*/ 416650 h 220"/>
                  <a:gd name="T8" fmla="*/ 3932 w 343"/>
                  <a:gd name="T9" fmla="*/ 432373 h 220"/>
                  <a:gd name="T10" fmla="*/ 15728 w 343"/>
                  <a:gd name="T11" fmla="*/ 424512 h 220"/>
                  <a:gd name="T12" fmla="*/ 13762 w 343"/>
                  <a:gd name="T13" fmla="*/ 416650 h 220"/>
                  <a:gd name="T14" fmla="*/ 13762 w 343"/>
                  <a:gd name="T15" fmla="*/ 27515 h 220"/>
                  <a:gd name="T16" fmla="*/ 29490 w 343"/>
                  <a:gd name="T17" fmla="*/ 13757 h 220"/>
                  <a:gd name="T18" fmla="*/ 654676 w 343"/>
                  <a:gd name="T19" fmla="*/ 13757 h 220"/>
                  <a:gd name="T20" fmla="*/ 674336 w 343"/>
                  <a:gd name="T21" fmla="*/ 0 h 220"/>
                  <a:gd name="T22" fmla="*/ 664506 w 343"/>
                  <a:gd name="T23" fmla="*/ 0 h 2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3" h="220">
                    <a:moveTo>
                      <a:pt x="338" y="0"/>
                    </a:moveTo>
                    <a:cubicBezTo>
                      <a:pt x="15" y="0"/>
                      <a:pt x="15" y="0"/>
                      <a:pt x="15" y="0"/>
                    </a:cubicBezTo>
                    <a:cubicBezTo>
                      <a:pt x="7" y="0"/>
                      <a:pt x="0" y="6"/>
                      <a:pt x="0" y="14"/>
                    </a:cubicBezTo>
                    <a:cubicBezTo>
                      <a:pt x="0" y="212"/>
                      <a:pt x="0" y="212"/>
                      <a:pt x="0" y="212"/>
                    </a:cubicBezTo>
                    <a:cubicBezTo>
                      <a:pt x="0" y="215"/>
                      <a:pt x="1" y="218"/>
                      <a:pt x="2" y="220"/>
                    </a:cubicBezTo>
                    <a:cubicBezTo>
                      <a:pt x="8" y="216"/>
                      <a:pt x="8" y="216"/>
                      <a:pt x="8" y="216"/>
                    </a:cubicBezTo>
                    <a:cubicBezTo>
                      <a:pt x="7" y="215"/>
                      <a:pt x="7" y="214"/>
                      <a:pt x="7" y="212"/>
                    </a:cubicBezTo>
                    <a:cubicBezTo>
                      <a:pt x="7" y="14"/>
                      <a:pt x="7" y="14"/>
                      <a:pt x="7" y="14"/>
                    </a:cubicBezTo>
                    <a:cubicBezTo>
                      <a:pt x="7" y="10"/>
                      <a:pt x="10" y="7"/>
                      <a:pt x="15" y="7"/>
                    </a:cubicBezTo>
                    <a:cubicBezTo>
                      <a:pt x="333" y="7"/>
                      <a:pt x="333" y="7"/>
                      <a:pt x="333" y="7"/>
                    </a:cubicBezTo>
                    <a:cubicBezTo>
                      <a:pt x="343" y="0"/>
                      <a:pt x="343" y="0"/>
                      <a:pt x="343" y="0"/>
                    </a:cubicBezTo>
                    <a:cubicBezTo>
                      <a:pt x="341" y="0"/>
                      <a:pt x="340" y="0"/>
                      <a:pt x="338" y="0"/>
                    </a:cubicBezTo>
                  </a:path>
                </a:pathLst>
              </a:custGeom>
              <a:solidFill>
                <a:srgbClr val="7477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02" name="Oval 58">
                <a:extLst>
                  <a:ext uri="{FF2B5EF4-FFF2-40B4-BE49-F238E27FC236}">
                    <a16:creationId xmlns:a16="http://schemas.microsoft.com/office/drawing/2014/main" id="{A588DC11-1A3C-5B63-B8FD-1EF35F43F524}"/>
                  </a:ext>
                </a:extLst>
              </p:cNvPr>
              <p:cNvSpPr>
                <a:spLocks noChangeAspect="1" noChangeArrowheads="1"/>
              </p:cNvSpPr>
              <p:nvPr/>
            </p:nvSpPr>
            <p:spPr bwMode="auto">
              <a:xfrm>
                <a:off x="5953995" y="1882439"/>
                <a:ext cx="1120489" cy="1124600"/>
              </a:xfrm>
              <a:prstGeom prst="ellipse">
                <a:avLst/>
              </a:prstGeom>
              <a:solidFill>
                <a:srgbClr val="4BC9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grpSp>
            <p:nvGrpSpPr>
              <p:cNvPr id="7203" name="Group 59">
                <a:extLst>
                  <a:ext uri="{FF2B5EF4-FFF2-40B4-BE49-F238E27FC236}">
                    <a16:creationId xmlns:a16="http://schemas.microsoft.com/office/drawing/2014/main" id="{DB3C39E2-60CA-D51C-9C0F-32567BC0B5DB}"/>
                  </a:ext>
                </a:extLst>
              </p:cNvPr>
              <p:cNvGrpSpPr>
                <a:grpSpLocks/>
              </p:cNvGrpSpPr>
              <p:nvPr/>
            </p:nvGrpSpPr>
            <p:grpSpPr bwMode="auto">
              <a:xfrm>
                <a:off x="6113066" y="1956359"/>
                <a:ext cx="788250" cy="829823"/>
                <a:chOff x="6113066" y="1956359"/>
                <a:chExt cx="788250" cy="829823"/>
              </a:xfrm>
            </p:grpSpPr>
            <p:sp>
              <p:nvSpPr>
                <p:cNvPr id="7248" name="Freeform 8">
                  <a:extLst>
                    <a:ext uri="{FF2B5EF4-FFF2-40B4-BE49-F238E27FC236}">
                      <a16:creationId xmlns:a16="http://schemas.microsoft.com/office/drawing/2014/main" id="{EB780AF9-CD17-7D77-E25D-28BCDEF2039B}"/>
                    </a:ext>
                  </a:extLst>
                </p:cNvPr>
                <p:cNvSpPr>
                  <a:spLocks/>
                </p:cNvSpPr>
                <p:nvPr/>
              </p:nvSpPr>
              <p:spPr bwMode="auto">
                <a:xfrm>
                  <a:off x="6512180" y="2457745"/>
                  <a:ext cx="24945" cy="29102"/>
                </a:xfrm>
                <a:custGeom>
                  <a:avLst/>
                  <a:gdLst>
                    <a:gd name="T0" fmla="*/ 0 w 30"/>
                    <a:gd name="T1" fmla="*/ 11641 h 35"/>
                    <a:gd name="T2" fmla="*/ 9147 w 30"/>
                    <a:gd name="T3" fmla="*/ 19124 h 35"/>
                    <a:gd name="T4" fmla="*/ 9147 w 30"/>
                    <a:gd name="T5" fmla="*/ 29102 h 35"/>
                    <a:gd name="T6" fmla="*/ 24945 w 30"/>
                    <a:gd name="T7" fmla="*/ 29102 h 35"/>
                    <a:gd name="T8" fmla="*/ 24945 w 30"/>
                    <a:gd name="T9" fmla="*/ 9978 h 35"/>
                    <a:gd name="T10" fmla="*/ 7484 w 30"/>
                    <a:gd name="T11" fmla="*/ 0 h 35"/>
                    <a:gd name="T12" fmla="*/ 0 w 30"/>
                    <a:gd name="T13" fmla="*/ 11641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5">
                      <a:moveTo>
                        <a:pt x="0" y="14"/>
                      </a:moveTo>
                      <a:lnTo>
                        <a:pt x="11" y="23"/>
                      </a:lnTo>
                      <a:lnTo>
                        <a:pt x="11" y="35"/>
                      </a:lnTo>
                      <a:lnTo>
                        <a:pt x="30" y="35"/>
                      </a:lnTo>
                      <a:lnTo>
                        <a:pt x="30" y="12"/>
                      </a:lnTo>
                      <a:lnTo>
                        <a:pt x="9" y="0"/>
                      </a:lnTo>
                      <a:lnTo>
                        <a:pt x="0" y="14"/>
                      </a:ln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9" name="Freeform 59">
                  <a:extLst>
                    <a:ext uri="{FF2B5EF4-FFF2-40B4-BE49-F238E27FC236}">
                      <a16:creationId xmlns:a16="http://schemas.microsoft.com/office/drawing/2014/main" id="{61DBCB56-E468-36E9-B1B1-91669C020BB1}"/>
                    </a:ext>
                  </a:extLst>
                </p:cNvPr>
                <p:cNvSpPr>
                  <a:spLocks/>
                </p:cNvSpPr>
                <p:nvPr/>
              </p:nvSpPr>
              <p:spPr bwMode="auto">
                <a:xfrm>
                  <a:off x="6395772" y="2420328"/>
                  <a:ext cx="222007" cy="170455"/>
                </a:xfrm>
                <a:custGeom>
                  <a:avLst/>
                  <a:gdLst>
                    <a:gd name="T0" fmla="*/ 188608 w 113"/>
                    <a:gd name="T1" fmla="*/ 0 h 87"/>
                    <a:gd name="T2" fmla="*/ 111986 w 113"/>
                    <a:gd name="T3" fmla="*/ 47022 h 87"/>
                    <a:gd name="T4" fmla="*/ 33399 w 113"/>
                    <a:gd name="T5" fmla="*/ 0 h 87"/>
                    <a:gd name="T6" fmla="*/ 0 w 113"/>
                    <a:gd name="T7" fmla="*/ 125392 h 87"/>
                    <a:gd name="T8" fmla="*/ 111986 w 113"/>
                    <a:gd name="T9" fmla="*/ 170455 h 87"/>
                    <a:gd name="T10" fmla="*/ 222007 w 113"/>
                    <a:gd name="T11" fmla="*/ 125392 h 87"/>
                    <a:gd name="T12" fmla="*/ 188608 w 113"/>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87">
                      <a:moveTo>
                        <a:pt x="96" y="0"/>
                      </a:moveTo>
                      <a:cubicBezTo>
                        <a:pt x="57" y="24"/>
                        <a:pt x="57" y="24"/>
                        <a:pt x="57" y="24"/>
                      </a:cubicBezTo>
                      <a:cubicBezTo>
                        <a:pt x="17" y="0"/>
                        <a:pt x="17" y="0"/>
                        <a:pt x="17" y="0"/>
                      </a:cubicBezTo>
                      <a:cubicBezTo>
                        <a:pt x="19" y="21"/>
                        <a:pt x="0" y="64"/>
                        <a:pt x="0" y="64"/>
                      </a:cubicBezTo>
                      <a:cubicBezTo>
                        <a:pt x="57" y="87"/>
                        <a:pt x="57" y="87"/>
                        <a:pt x="57" y="87"/>
                      </a:cubicBezTo>
                      <a:cubicBezTo>
                        <a:pt x="113" y="64"/>
                        <a:pt x="113" y="64"/>
                        <a:pt x="113" y="64"/>
                      </a:cubicBezTo>
                      <a:cubicBezTo>
                        <a:pt x="113" y="64"/>
                        <a:pt x="94" y="21"/>
                        <a:pt x="96" y="0"/>
                      </a:cubicBezTo>
                      <a:close/>
                    </a:path>
                  </a:pathLst>
                </a:custGeom>
                <a:solidFill>
                  <a:srgbClr val="EFC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0" name="Freeform 60">
                  <a:extLst>
                    <a:ext uri="{FF2B5EF4-FFF2-40B4-BE49-F238E27FC236}">
                      <a16:creationId xmlns:a16="http://schemas.microsoft.com/office/drawing/2014/main" id="{F4BAAF51-8F38-D70F-8A65-EE235B8D96FF}"/>
                    </a:ext>
                  </a:extLst>
                </p:cNvPr>
                <p:cNvSpPr>
                  <a:spLocks/>
                </p:cNvSpPr>
                <p:nvPr/>
              </p:nvSpPr>
              <p:spPr bwMode="auto">
                <a:xfrm>
                  <a:off x="6113066" y="2538399"/>
                  <a:ext cx="788250" cy="247783"/>
                </a:xfrm>
                <a:custGeom>
                  <a:avLst/>
                  <a:gdLst>
                    <a:gd name="T0" fmla="*/ 788250 w 401"/>
                    <a:gd name="T1" fmla="*/ 247783 h 126"/>
                    <a:gd name="T2" fmla="*/ 746970 w 401"/>
                    <a:gd name="T3" fmla="*/ 62929 h 126"/>
                    <a:gd name="T4" fmla="*/ 630993 w 401"/>
                    <a:gd name="T5" fmla="*/ 29498 h 126"/>
                    <a:gd name="T6" fmla="*/ 630993 w 401"/>
                    <a:gd name="T7" fmla="*/ 29498 h 126"/>
                    <a:gd name="T8" fmla="*/ 630993 w 401"/>
                    <a:gd name="T9" fmla="*/ 29498 h 126"/>
                    <a:gd name="T10" fmla="*/ 560228 w 401"/>
                    <a:gd name="T11" fmla="*/ 23598 h 126"/>
                    <a:gd name="T12" fmla="*/ 538605 w 401"/>
                    <a:gd name="T13" fmla="*/ 13766 h 126"/>
                    <a:gd name="T14" fmla="*/ 511085 w 401"/>
                    <a:gd name="T15" fmla="*/ 0 h 126"/>
                    <a:gd name="T16" fmla="*/ 395108 w 401"/>
                    <a:gd name="T17" fmla="*/ 37364 h 126"/>
                    <a:gd name="T18" fmla="*/ 395108 w 401"/>
                    <a:gd name="T19" fmla="*/ 37364 h 126"/>
                    <a:gd name="T20" fmla="*/ 277165 w 401"/>
                    <a:gd name="T21" fmla="*/ 0 h 126"/>
                    <a:gd name="T22" fmla="*/ 249645 w 401"/>
                    <a:gd name="T23" fmla="*/ 13766 h 126"/>
                    <a:gd name="T24" fmla="*/ 228022 w 401"/>
                    <a:gd name="T25" fmla="*/ 23598 h 126"/>
                    <a:gd name="T26" fmla="*/ 157257 w 401"/>
                    <a:gd name="T27" fmla="*/ 29498 h 126"/>
                    <a:gd name="T28" fmla="*/ 157257 w 401"/>
                    <a:gd name="T29" fmla="*/ 29498 h 126"/>
                    <a:gd name="T30" fmla="*/ 157257 w 401"/>
                    <a:gd name="T31" fmla="*/ 29498 h 126"/>
                    <a:gd name="T32" fmla="*/ 41280 w 401"/>
                    <a:gd name="T33" fmla="*/ 62929 h 126"/>
                    <a:gd name="T34" fmla="*/ 0 w 401"/>
                    <a:gd name="T35" fmla="*/ 247783 h 126"/>
                    <a:gd name="T36" fmla="*/ 788250 w 401"/>
                    <a:gd name="T37" fmla="*/ 247783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1" h="126">
                      <a:moveTo>
                        <a:pt x="401" y="126"/>
                      </a:moveTo>
                      <a:cubicBezTo>
                        <a:pt x="400" y="97"/>
                        <a:pt x="396" y="44"/>
                        <a:pt x="380" y="32"/>
                      </a:cubicBezTo>
                      <a:cubicBezTo>
                        <a:pt x="368" y="22"/>
                        <a:pt x="342" y="18"/>
                        <a:pt x="321" y="15"/>
                      </a:cubicBezTo>
                      <a:cubicBezTo>
                        <a:pt x="321" y="15"/>
                        <a:pt x="321" y="15"/>
                        <a:pt x="321" y="15"/>
                      </a:cubicBezTo>
                      <a:cubicBezTo>
                        <a:pt x="321" y="15"/>
                        <a:pt x="321" y="15"/>
                        <a:pt x="321" y="15"/>
                      </a:cubicBezTo>
                      <a:cubicBezTo>
                        <a:pt x="301" y="13"/>
                        <a:pt x="285" y="12"/>
                        <a:pt x="285" y="12"/>
                      </a:cubicBezTo>
                      <a:cubicBezTo>
                        <a:pt x="274" y="7"/>
                        <a:pt x="274" y="7"/>
                        <a:pt x="274" y="7"/>
                      </a:cubicBezTo>
                      <a:cubicBezTo>
                        <a:pt x="260" y="0"/>
                        <a:pt x="260" y="0"/>
                        <a:pt x="260" y="0"/>
                      </a:cubicBezTo>
                      <a:cubicBezTo>
                        <a:pt x="201" y="19"/>
                        <a:pt x="201" y="19"/>
                        <a:pt x="201" y="19"/>
                      </a:cubicBezTo>
                      <a:cubicBezTo>
                        <a:pt x="201" y="19"/>
                        <a:pt x="201" y="19"/>
                        <a:pt x="201" y="19"/>
                      </a:cubicBezTo>
                      <a:cubicBezTo>
                        <a:pt x="141" y="0"/>
                        <a:pt x="141" y="0"/>
                        <a:pt x="141" y="0"/>
                      </a:cubicBezTo>
                      <a:cubicBezTo>
                        <a:pt x="127" y="7"/>
                        <a:pt x="127" y="7"/>
                        <a:pt x="127" y="7"/>
                      </a:cubicBezTo>
                      <a:cubicBezTo>
                        <a:pt x="116" y="12"/>
                        <a:pt x="116" y="12"/>
                        <a:pt x="116" y="12"/>
                      </a:cubicBezTo>
                      <a:cubicBezTo>
                        <a:pt x="116" y="12"/>
                        <a:pt x="100" y="13"/>
                        <a:pt x="80" y="15"/>
                      </a:cubicBezTo>
                      <a:cubicBezTo>
                        <a:pt x="80" y="15"/>
                        <a:pt x="80" y="15"/>
                        <a:pt x="80" y="15"/>
                      </a:cubicBezTo>
                      <a:cubicBezTo>
                        <a:pt x="80" y="15"/>
                        <a:pt x="80" y="15"/>
                        <a:pt x="80" y="15"/>
                      </a:cubicBezTo>
                      <a:cubicBezTo>
                        <a:pt x="59" y="18"/>
                        <a:pt x="33" y="22"/>
                        <a:pt x="21" y="32"/>
                      </a:cubicBezTo>
                      <a:cubicBezTo>
                        <a:pt x="6" y="44"/>
                        <a:pt x="1" y="97"/>
                        <a:pt x="0" y="126"/>
                      </a:cubicBezTo>
                      <a:lnTo>
                        <a:pt x="401" y="126"/>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dirty="0">
                    <a:solidFill>
                      <a:prstClr val="black"/>
                    </a:solidFill>
                    <a:ea typeface="微軟正黑體" panose="020B0604030504040204" pitchFamily="34" charset="-120"/>
                    <a:cs typeface="Arial" panose="020B0604020202020204" pitchFamily="34" charset="0"/>
                  </a:endParaRPr>
                </a:p>
              </p:txBody>
            </p:sp>
            <p:sp>
              <p:nvSpPr>
                <p:cNvPr id="7251" name="Freeform 61">
                  <a:extLst>
                    <a:ext uri="{FF2B5EF4-FFF2-40B4-BE49-F238E27FC236}">
                      <a16:creationId xmlns:a16="http://schemas.microsoft.com/office/drawing/2014/main" id="{DDE9E8F5-9057-8893-F46A-21ED5C0BCA3D}"/>
                    </a:ext>
                  </a:extLst>
                </p:cNvPr>
                <p:cNvSpPr>
                  <a:spLocks/>
                </p:cNvSpPr>
                <p:nvPr/>
              </p:nvSpPr>
              <p:spPr bwMode="auto">
                <a:xfrm>
                  <a:off x="6320938" y="2168388"/>
                  <a:ext cx="371675" cy="310976"/>
                </a:xfrm>
                <a:custGeom>
                  <a:avLst/>
                  <a:gdLst>
                    <a:gd name="T0" fmla="*/ 186821 w 189"/>
                    <a:gd name="T1" fmla="*/ 0 h 158"/>
                    <a:gd name="T2" fmla="*/ 57029 w 189"/>
                    <a:gd name="T3" fmla="*/ 0 h 158"/>
                    <a:gd name="T4" fmla="*/ 5900 w 189"/>
                    <a:gd name="T5" fmla="*/ 59046 h 158"/>
                    <a:gd name="T6" fmla="*/ 33431 w 189"/>
                    <a:gd name="T7" fmla="*/ 179106 h 158"/>
                    <a:gd name="T8" fmla="*/ 165189 w 189"/>
                    <a:gd name="T9" fmla="*/ 303103 h 158"/>
                    <a:gd name="T10" fmla="*/ 208453 w 189"/>
                    <a:gd name="T11" fmla="*/ 303103 h 158"/>
                    <a:gd name="T12" fmla="*/ 338244 w 189"/>
                    <a:gd name="T13" fmla="*/ 179106 h 158"/>
                    <a:gd name="T14" fmla="*/ 365775 w 189"/>
                    <a:gd name="T15" fmla="*/ 59046 h 158"/>
                    <a:gd name="T16" fmla="*/ 316612 w 189"/>
                    <a:gd name="T17" fmla="*/ 0 h 158"/>
                    <a:gd name="T18" fmla="*/ 186821 w 189"/>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9" h="158">
                      <a:moveTo>
                        <a:pt x="95" y="0"/>
                      </a:moveTo>
                      <a:cubicBezTo>
                        <a:pt x="29" y="0"/>
                        <a:pt x="29" y="0"/>
                        <a:pt x="29" y="0"/>
                      </a:cubicBezTo>
                      <a:cubicBezTo>
                        <a:pt x="12" y="0"/>
                        <a:pt x="0" y="14"/>
                        <a:pt x="3" y="30"/>
                      </a:cubicBezTo>
                      <a:cubicBezTo>
                        <a:pt x="7" y="51"/>
                        <a:pt x="12" y="77"/>
                        <a:pt x="17" y="91"/>
                      </a:cubicBezTo>
                      <a:cubicBezTo>
                        <a:pt x="24" y="108"/>
                        <a:pt x="59" y="143"/>
                        <a:pt x="84" y="154"/>
                      </a:cubicBezTo>
                      <a:cubicBezTo>
                        <a:pt x="90" y="158"/>
                        <a:pt x="99" y="158"/>
                        <a:pt x="106" y="154"/>
                      </a:cubicBezTo>
                      <a:cubicBezTo>
                        <a:pt x="130" y="143"/>
                        <a:pt x="165" y="108"/>
                        <a:pt x="172" y="91"/>
                      </a:cubicBezTo>
                      <a:cubicBezTo>
                        <a:pt x="177" y="77"/>
                        <a:pt x="182" y="51"/>
                        <a:pt x="186" y="30"/>
                      </a:cubicBezTo>
                      <a:cubicBezTo>
                        <a:pt x="189" y="14"/>
                        <a:pt x="177" y="0"/>
                        <a:pt x="161" y="0"/>
                      </a:cubicBezTo>
                      <a:lnTo>
                        <a:pt x="95" y="0"/>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2" name="Freeform 62">
                  <a:extLst>
                    <a:ext uri="{FF2B5EF4-FFF2-40B4-BE49-F238E27FC236}">
                      <a16:creationId xmlns:a16="http://schemas.microsoft.com/office/drawing/2014/main" id="{BB5F774C-ACB2-7A7A-F7A6-469F7358DBBD}"/>
                    </a:ext>
                  </a:extLst>
                </p:cNvPr>
                <p:cNvSpPr>
                  <a:spLocks/>
                </p:cNvSpPr>
                <p:nvPr/>
              </p:nvSpPr>
              <p:spPr bwMode="auto">
                <a:xfrm>
                  <a:off x="6508022" y="2168388"/>
                  <a:ext cx="178770" cy="155488"/>
                </a:xfrm>
                <a:custGeom>
                  <a:avLst/>
                  <a:gdLst>
                    <a:gd name="T0" fmla="*/ 0 w 91"/>
                    <a:gd name="T1" fmla="*/ 0 h 79"/>
                    <a:gd name="T2" fmla="*/ 153231 w 91"/>
                    <a:gd name="T3" fmla="*/ 35428 h 79"/>
                    <a:gd name="T4" fmla="*/ 153231 w 91"/>
                    <a:gd name="T5" fmla="*/ 153520 h 79"/>
                    <a:gd name="T6" fmla="*/ 170912 w 91"/>
                    <a:gd name="T7" fmla="*/ 129901 h 79"/>
                    <a:gd name="T8" fmla="*/ 178770 w 91"/>
                    <a:gd name="T9" fmla="*/ 45269 h 79"/>
                    <a:gd name="T10" fmla="*/ 178770 w 91"/>
                    <a:gd name="T11" fmla="*/ 0 h 79"/>
                    <a:gd name="T12" fmla="*/ 0 w 91"/>
                    <a:gd name="T13" fmla="*/ 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9">
                      <a:moveTo>
                        <a:pt x="0" y="0"/>
                      </a:moveTo>
                      <a:cubicBezTo>
                        <a:pt x="27" y="0"/>
                        <a:pt x="66" y="13"/>
                        <a:pt x="78" y="18"/>
                      </a:cubicBezTo>
                      <a:cubicBezTo>
                        <a:pt x="89" y="24"/>
                        <a:pt x="76" y="79"/>
                        <a:pt x="78" y="78"/>
                      </a:cubicBezTo>
                      <a:cubicBezTo>
                        <a:pt x="80" y="78"/>
                        <a:pt x="83" y="69"/>
                        <a:pt x="87" y="66"/>
                      </a:cubicBezTo>
                      <a:cubicBezTo>
                        <a:pt x="90" y="63"/>
                        <a:pt x="91" y="23"/>
                        <a:pt x="91" y="23"/>
                      </a:cubicBezTo>
                      <a:cubicBezTo>
                        <a:pt x="91" y="0"/>
                        <a:pt x="91" y="0"/>
                        <a:pt x="91" y="0"/>
                      </a:cubicBezTo>
                      <a:lnTo>
                        <a:pt x="0" y="0"/>
                      </a:ln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3" name="Freeform 63">
                  <a:extLst>
                    <a:ext uri="{FF2B5EF4-FFF2-40B4-BE49-F238E27FC236}">
                      <a16:creationId xmlns:a16="http://schemas.microsoft.com/office/drawing/2014/main" id="{F8EF72A7-F091-E253-5ADA-F554530CD7D3}"/>
                    </a:ext>
                  </a:extLst>
                </p:cNvPr>
                <p:cNvSpPr>
                  <a:spLocks/>
                </p:cNvSpPr>
                <p:nvPr/>
              </p:nvSpPr>
              <p:spPr bwMode="auto">
                <a:xfrm>
                  <a:off x="6429031" y="2420328"/>
                  <a:ext cx="155488" cy="66519"/>
                </a:xfrm>
                <a:custGeom>
                  <a:avLst/>
                  <a:gdLst>
                    <a:gd name="T0" fmla="*/ 155488 w 79"/>
                    <a:gd name="T1" fmla="*/ 21521 h 34"/>
                    <a:gd name="T2" fmla="*/ 155488 w 79"/>
                    <a:gd name="T3" fmla="*/ 0 h 34"/>
                    <a:gd name="T4" fmla="*/ 78728 w 79"/>
                    <a:gd name="T5" fmla="*/ 46955 h 34"/>
                    <a:gd name="T6" fmla="*/ 0 w 79"/>
                    <a:gd name="T7" fmla="*/ 0 h 34"/>
                    <a:gd name="T8" fmla="*/ 0 w 79"/>
                    <a:gd name="T9" fmla="*/ 21521 h 34"/>
                    <a:gd name="T10" fmla="*/ 57078 w 79"/>
                    <a:gd name="T11" fmla="*/ 58693 h 34"/>
                    <a:gd name="T12" fmla="*/ 100378 w 79"/>
                    <a:gd name="T13" fmla="*/ 58693 h 34"/>
                    <a:gd name="T14" fmla="*/ 155488 w 79"/>
                    <a:gd name="T15" fmla="*/ 2152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34">
                      <a:moveTo>
                        <a:pt x="79" y="11"/>
                      </a:moveTo>
                      <a:cubicBezTo>
                        <a:pt x="79" y="7"/>
                        <a:pt x="79" y="3"/>
                        <a:pt x="79" y="0"/>
                      </a:cubicBezTo>
                      <a:cubicBezTo>
                        <a:pt x="40" y="24"/>
                        <a:pt x="40" y="24"/>
                        <a:pt x="40" y="24"/>
                      </a:cubicBezTo>
                      <a:cubicBezTo>
                        <a:pt x="0" y="0"/>
                        <a:pt x="0" y="0"/>
                        <a:pt x="0" y="0"/>
                      </a:cubicBezTo>
                      <a:cubicBezTo>
                        <a:pt x="0" y="3"/>
                        <a:pt x="0" y="7"/>
                        <a:pt x="0" y="11"/>
                      </a:cubicBezTo>
                      <a:cubicBezTo>
                        <a:pt x="10" y="19"/>
                        <a:pt x="20" y="26"/>
                        <a:pt x="29" y="30"/>
                      </a:cubicBezTo>
                      <a:cubicBezTo>
                        <a:pt x="35" y="34"/>
                        <a:pt x="44" y="34"/>
                        <a:pt x="51" y="30"/>
                      </a:cubicBezTo>
                      <a:cubicBezTo>
                        <a:pt x="59" y="26"/>
                        <a:pt x="69" y="19"/>
                        <a:pt x="79" y="11"/>
                      </a:cubicBezTo>
                      <a:close/>
                    </a:path>
                  </a:pathLst>
                </a:custGeom>
                <a:solidFill>
                  <a:srgbClr val="DDB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4" name="Freeform 64">
                  <a:extLst>
                    <a:ext uri="{FF2B5EF4-FFF2-40B4-BE49-F238E27FC236}">
                      <a16:creationId xmlns:a16="http://schemas.microsoft.com/office/drawing/2014/main" id="{342981CA-68ED-07E3-CBA1-0EBDC37F2D46}"/>
                    </a:ext>
                  </a:extLst>
                </p:cNvPr>
                <p:cNvSpPr>
                  <a:spLocks/>
                </p:cNvSpPr>
                <p:nvPr/>
              </p:nvSpPr>
              <p:spPr bwMode="auto">
                <a:xfrm>
                  <a:off x="6320938" y="2168388"/>
                  <a:ext cx="371675" cy="310976"/>
                </a:xfrm>
                <a:custGeom>
                  <a:avLst/>
                  <a:gdLst>
                    <a:gd name="T0" fmla="*/ 186821 w 189"/>
                    <a:gd name="T1" fmla="*/ 0 h 158"/>
                    <a:gd name="T2" fmla="*/ 57029 w 189"/>
                    <a:gd name="T3" fmla="*/ 0 h 158"/>
                    <a:gd name="T4" fmla="*/ 5900 w 189"/>
                    <a:gd name="T5" fmla="*/ 59046 h 158"/>
                    <a:gd name="T6" fmla="*/ 33431 w 189"/>
                    <a:gd name="T7" fmla="*/ 179106 h 158"/>
                    <a:gd name="T8" fmla="*/ 165189 w 189"/>
                    <a:gd name="T9" fmla="*/ 303103 h 158"/>
                    <a:gd name="T10" fmla="*/ 208453 w 189"/>
                    <a:gd name="T11" fmla="*/ 303103 h 158"/>
                    <a:gd name="T12" fmla="*/ 338244 w 189"/>
                    <a:gd name="T13" fmla="*/ 179106 h 158"/>
                    <a:gd name="T14" fmla="*/ 365775 w 189"/>
                    <a:gd name="T15" fmla="*/ 59046 h 158"/>
                    <a:gd name="T16" fmla="*/ 316612 w 189"/>
                    <a:gd name="T17" fmla="*/ 0 h 158"/>
                    <a:gd name="T18" fmla="*/ 186821 w 189"/>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9" h="158">
                      <a:moveTo>
                        <a:pt x="95" y="0"/>
                      </a:moveTo>
                      <a:cubicBezTo>
                        <a:pt x="29" y="0"/>
                        <a:pt x="29" y="0"/>
                        <a:pt x="29" y="0"/>
                      </a:cubicBezTo>
                      <a:cubicBezTo>
                        <a:pt x="12" y="0"/>
                        <a:pt x="0" y="14"/>
                        <a:pt x="3" y="30"/>
                      </a:cubicBezTo>
                      <a:cubicBezTo>
                        <a:pt x="7" y="51"/>
                        <a:pt x="12" y="77"/>
                        <a:pt x="17" y="91"/>
                      </a:cubicBezTo>
                      <a:cubicBezTo>
                        <a:pt x="24" y="108"/>
                        <a:pt x="59" y="143"/>
                        <a:pt x="84" y="154"/>
                      </a:cubicBezTo>
                      <a:cubicBezTo>
                        <a:pt x="90" y="158"/>
                        <a:pt x="99" y="158"/>
                        <a:pt x="106" y="154"/>
                      </a:cubicBezTo>
                      <a:cubicBezTo>
                        <a:pt x="130" y="143"/>
                        <a:pt x="165" y="108"/>
                        <a:pt x="172" y="91"/>
                      </a:cubicBezTo>
                      <a:cubicBezTo>
                        <a:pt x="177" y="77"/>
                        <a:pt x="182" y="51"/>
                        <a:pt x="186" y="30"/>
                      </a:cubicBezTo>
                      <a:cubicBezTo>
                        <a:pt x="189" y="14"/>
                        <a:pt x="177" y="0"/>
                        <a:pt x="161" y="0"/>
                      </a:cubicBezTo>
                      <a:lnTo>
                        <a:pt x="95" y="0"/>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5" name="Freeform 65">
                  <a:extLst>
                    <a:ext uri="{FF2B5EF4-FFF2-40B4-BE49-F238E27FC236}">
                      <a16:creationId xmlns:a16="http://schemas.microsoft.com/office/drawing/2014/main" id="{57622F46-A805-F925-46E6-66A68A3801D5}"/>
                    </a:ext>
                  </a:extLst>
                </p:cNvPr>
                <p:cNvSpPr>
                  <a:spLocks/>
                </p:cNvSpPr>
                <p:nvPr/>
              </p:nvSpPr>
              <p:spPr bwMode="auto">
                <a:xfrm>
                  <a:off x="6508022" y="2168388"/>
                  <a:ext cx="178770" cy="155488"/>
                </a:xfrm>
                <a:custGeom>
                  <a:avLst/>
                  <a:gdLst>
                    <a:gd name="T0" fmla="*/ 0 w 91"/>
                    <a:gd name="T1" fmla="*/ 0 h 79"/>
                    <a:gd name="T2" fmla="*/ 153231 w 91"/>
                    <a:gd name="T3" fmla="*/ 35428 h 79"/>
                    <a:gd name="T4" fmla="*/ 153231 w 91"/>
                    <a:gd name="T5" fmla="*/ 153520 h 79"/>
                    <a:gd name="T6" fmla="*/ 170912 w 91"/>
                    <a:gd name="T7" fmla="*/ 129901 h 79"/>
                    <a:gd name="T8" fmla="*/ 178770 w 91"/>
                    <a:gd name="T9" fmla="*/ 45269 h 79"/>
                    <a:gd name="T10" fmla="*/ 178770 w 91"/>
                    <a:gd name="T11" fmla="*/ 0 h 79"/>
                    <a:gd name="T12" fmla="*/ 0 w 91"/>
                    <a:gd name="T13" fmla="*/ 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9">
                      <a:moveTo>
                        <a:pt x="0" y="0"/>
                      </a:moveTo>
                      <a:cubicBezTo>
                        <a:pt x="27" y="0"/>
                        <a:pt x="66" y="13"/>
                        <a:pt x="78" y="18"/>
                      </a:cubicBezTo>
                      <a:cubicBezTo>
                        <a:pt x="89" y="24"/>
                        <a:pt x="76" y="79"/>
                        <a:pt x="78" y="78"/>
                      </a:cubicBezTo>
                      <a:cubicBezTo>
                        <a:pt x="80" y="78"/>
                        <a:pt x="83" y="69"/>
                        <a:pt x="87" y="66"/>
                      </a:cubicBezTo>
                      <a:cubicBezTo>
                        <a:pt x="90" y="63"/>
                        <a:pt x="91" y="23"/>
                        <a:pt x="91" y="23"/>
                      </a:cubicBezTo>
                      <a:cubicBezTo>
                        <a:pt x="91" y="0"/>
                        <a:pt x="91" y="0"/>
                        <a:pt x="91" y="0"/>
                      </a:cubicBezTo>
                      <a:lnTo>
                        <a:pt x="0" y="0"/>
                      </a:ln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6" name="Freeform 66">
                  <a:extLst>
                    <a:ext uri="{FF2B5EF4-FFF2-40B4-BE49-F238E27FC236}">
                      <a16:creationId xmlns:a16="http://schemas.microsoft.com/office/drawing/2014/main" id="{AF41366B-AF23-B460-C7BC-D286105750D8}"/>
                    </a:ext>
                  </a:extLst>
                </p:cNvPr>
                <p:cNvSpPr>
                  <a:spLocks/>
                </p:cNvSpPr>
                <p:nvPr/>
              </p:nvSpPr>
              <p:spPr bwMode="auto">
                <a:xfrm>
                  <a:off x="6512180" y="2166725"/>
                  <a:ext cx="5820" cy="0"/>
                </a:xfrm>
                <a:custGeom>
                  <a:avLst/>
                  <a:gdLst>
                    <a:gd name="T0" fmla="*/ 0 w 3"/>
                    <a:gd name="T1" fmla="*/ 5820 w 3"/>
                    <a:gd name="T2" fmla="*/ 0 w 3"/>
                    <a:gd name="T3" fmla="*/ 0 60000 65536"/>
                    <a:gd name="T4" fmla="*/ 0 60000 65536"/>
                    <a:gd name="T5" fmla="*/ 0 60000 65536"/>
                  </a:gdLst>
                  <a:ahLst/>
                  <a:cxnLst>
                    <a:cxn ang="T3">
                      <a:pos x="T0" y="0"/>
                    </a:cxn>
                    <a:cxn ang="T4">
                      <a:pos x="T1" y="0"/>
                    </a:cxn>
                    <a:cxn ang="T5">
                      <a:pos x="T2" y="0"/>
                    </a:cxn>
                  </a:cxnLst>
                  <a:rect l="0" t="0" r="r" b="b"/>
                  <a:pathLst>
                    <a:path w="3">
                      <a:moveTo>
                        <a:pt x="0" y="0"/>
                      </a:moveTo>
                      <a:cubicBezTo>
                        <a:pt x="3" y="0"/>
                        <a:pt x="3" y="0"/>
                        <a:pt x="3" y="0"/>
                      </a:cubicBezTo>
                      <a:cubicBezTo>
                        <a:pt x="2" y="0"/>
                        <a:pt x="1" y="0"/>
                        <a:pt x="0" y="0"/>
                      </a:cubicBez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7" name="Freeform 67">
                  <a:extLst>
                    <a:ext uri="{FF2B5EF4-FFF2-40B4-BE49-F238E27FC236}">
                      <a16:creationId xmlns:a16="http://schemas.microsoft.com/office/drawing/2014/main" id="{C42DDE4C-06A5-26D4-642F-B28FB37D0089}"/>
                    </a:ext>
                  </a:extLst>
                </p:cNvPr>
                <p:cNvSpPr>
                  <a:spLocks/>
                </p:cNvSpPr>
                <p:nvPr/>
              </p:nvSpPr>
              <p:spPr bwMode="auto">
                <a:xfrm>
                  <a:off x="6518000" y="2166725"/>
                  <a:ext cx="135532" cy="47395"/>
                </a:xfrm>
                <a:custGeom>
                  <a:avLst/>
                  <a:gdLst>
                    <a:gd name="T0" fmla="*/ 135532 w 69"/>
                    <a:gd name="T1" fmla="*/ 47395 h 24"/>
                    <a:gd name="T2" fmla="*/ 125711 w 69"/>
                    <a:gd name="T3" fmla="*/ 27647 h 24"/>
                    <a:gd name="T4" fmla="*/ 41249 w 69"/>
                    <a:gd name="T5" fmla="*/ 0 h 24"/>
                    <a:gd name="T6" fmla="*/ 0 w 69"/>
                    <a:gd name="T7" fmla="*/ 0 h 24"/>
                    <a:gd name="T8" fmla="*/ 68748 w 69"/>
                    <a:gd name="T9" fmla="*/ 13824 h 24"/>
                    <a:gd name="T10" fmla="*/ 135532 w 69"/>
                    <a:gd name="T11" fmla="*/ 47395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24">
                      <a:moveTo>
                        <a:pt x="69" y="24"/>
                      </a:moveTo>
                      <a:cubicBezTo>
                        <a:pt x="64" y="14"/>
                        <a:pt x="64" y="14"/>
                        <a:pt x="64" y="14"/>
                      </a:cubicBezTo>
                      <a:cubicBezTo>
                        <a:pt x="21" y="0"/>
                        <a:pt x="21" y="0"/>
                        <a:pt x="21" y="0"/>
                      </a:cubicBezTo>
                      <a:cubicBezTo>
                        <a:pt x="0" y="0"/>
                        <a:pt x="0" y="0"/>
                        <a:pt x="0" y="0"/>
                      </a:cubicBezTo>
                      <a:cubicBezTo>
                        <a:pt x="11" y="0"/>
                        <a:pt x="23" y="2"/>
                        <a:pt x="35" y="7"/>
                      </a:cubicBezTo>
                      <a:cubicBezTo>
                        <a:pt x="62" y="18"/>
                        <a:pt x="69" y="24"/>
                        <a:pt x="69" y="24"/>
                      </a:cubicBez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8" name="Freeform 68">
                  <a:extLst>
                    <a:ext uri="{FF2B5EF4-FFF2-40B4-BE49-F238E27FC236}">
                      <a16:creationId xmlns:a16="http://schemas.microsoft.com/office/drawing/2014/main" id="{372BD9E3-F2F0-A1E3-9D9D-8389D111FD2E}"/>
                    </a:ext>
                  </a:extLst>
                </p:cNvPr>
                <p:cNvSpPr>
                  <a:spLocks/>
                </p:cNvSpPr>
                <p:nvPr/>
              </p:nvSpPr>
              <p:spPr bwMode="auto">
                <a:xfrm>
                  <a:off x="6323432" y="1956359"/>
                  <a:ext cx="375001" cy="367517"/>
                </a:xfrm>
                <a:custGeom>
                  <a:avLst/>
                  <a:gdLst>
                    <a:gd name="T0" fmla="*/ 286650 w 191"/>
                    <a:gd name="T1" fmla="*/ 58960 h 187"/>
                    <a:gd name="T2" fmla="*/ 243456 w 191"/>
                    <a:gd name="T3" fmla="*/ 9827 h 187"/>
                    <a:gd name="T4" fmla="*/ 243456 w 191"/>
                    <a:gd name="T5" fmla="*/ 37341 h 187"/>
                    <a:gd name="T6" fmla="*/ 184555 w 191"/>
                    <a:gd name="T7" fmla="*/ 27515 h 187"/>
                    <a:gd name="T8" fmla="*/ 184555 w 191"/>
                    <a:gd name="T9" fmla="*/ 0 h 187"/>
                    <a:gd name="T10" fmla="*/ 139398 w 191"/>
                    <a:gd name="T11" fmla="*/ 21619 h 187"/>
                    <a:gd name="T12" fmla="*/ 139398 w 191"/>
                    <a:gd name="T13" fmla="*/ 0 h 187"/>
                    <a:gd name="T14" fmla="*/ 96204 w 191"/>
                    <a:gd name="T15" fmla="*/ 60925 h 187"/>
                    <a:gd name="T16" fmla="*/ 3927 w 191"/>
                    <a:gd name="T17" fmla="*/ 212256 h 187"/>
                    <a:gd name="T18" fmla="*/ 3927 w 191"/>
                    <a:gd name="T19" fmla="*/ 257458 h 187"/>
                    <a:gd name="T20" fmla="*/ 11780 w 191"/>
                    <a:gd name="T21" fmla="*/ 341968 h 187"/>
                    <a:gd name="T22" fmla="*/ 29450 w 191"/>
                    <a:gd name="T23" fmla="*/ 365552 h 187"/>
                    <a:gd name="T24" fmla="*/ 29450 w 191"/>
                    <a:gd name="T25" fmla="*/ 247632 h 187"/>
                    <a:gd name="T26" fmla="*/ 155105 w 191"/>
                    <a:gd name="T27" fmla="*/ 237805 h 187"/>
                    <a:gd name="T28" fmla="*/ 117801 w 191"/>
                    <a:gd name="T29" fmla="*/ 222082 h 187"/>
                    <a:gd name="T30" fmla="*/ 314137 w 191"/>
                    <a:gd name="T31" fmla="*/ 224048 h 187"/>
                    <a:gd name="T32" fmla="*/ 363221 w 191"/>
                    <a:gd name="T33" fmla="*/ 212256 h 187"/>
                    <a:gd name="T34" fmla="*/ 286650 w 191"/>
                    <a:gd name="T35" fmla="*/ 58960 h 1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1" h="187">
                      <a:moveTo>
                        <a:pt x="146" y="30"/>
                      </a:moveTo>
                      <a:cubicBezTo>
                        <a:pt x="138" y="22"/>
                        <a:pt x="124" y="5"/>
                        <a:pt x="124" y="5"/>
                      </a:cubicBezTo>
                      <a:cubicBezTo>
                        <a:pt x="124" y="5"/>
                        <a:pt x="131" y="16"/>
                        <a:pt x="124" y="19"/>
                      </a:cubicBezTo>
                      <a:cubicBezTo>
                        <a:pt x="116" y="22"/>
                        <a:pt x="94" y="14"/>
                        <a:pt x="94" y="14"/>
                      </a:cubicBezTo>
                      <a:cubicBezTo>
                        <a:pt x="94" y="0"/>
                        <a:pt x="94" y="0"/>
                        <a:pt x="94" y="0"/>
                      </a:cubicBezTo>
                      <a:cubicBezTo>
                        <a:pt x="83" y="0"/>
                        <a:pt x="74" y="11"/>
                        <a:pt x="71" y="11"/>
                      </a:cubicBezTo>
                      <a:cubicBezTo>
                        <a:pt x="69" y="11"/>
                        <a:pt x="71" y="0"/>
                        <a:pt x="71" y="0"/>
                      </a:cubicBezTo>
                      <a:cubicBezTo>
                        <a:pt x="69" y="15"/>
                        <a:pt x="49" y="31"/>
                        <a:pt x="49" y="31"/>
                      </a:cubicBezTo>
                      <a:cubicBezTo>
                        <a:pt x="0" y="47"/>
                        <a:pt x="2" y="108"/>
                        <a:pt x="2" y="108"/>
                      </a:cubicBezTo>
                      <a:cubicBezTo>
                        <a:pt x="2" y="131"/>
                        <a:pt x="2" y="131"/>
                        <a:pt x="2" y="131"/>
                      </a:cubicBezTo>
                      <a:cubicBezTo>
                        <a:pt x="2" y="131"/>
                        <a:pt x="3" y="171"/>
                        <a:pt x="6" y="174"/>
                      </a:cubicBezTo>
                      <a:cubicBezTo>
                        <a:pt x="10" y="177"/>
                        <a:pt x="13" y="186"/>
                        <a:pt x="15" y="186"/>
                      </a:cubicBezTo>
                      <a:cubicBezTo>
                        <a:pt x="17" y="187"/>
                        <a:pt x="4" y="132"/>
                        <a:pt x="15" y="126"/>
                      </a:cubicBezTo>
                      <a:cubicBezTo>
                        <a:pt x="15" y="126"/>
                        <a:pt x="66" y="124"/>
                        <a:pt x="79" y="121"/>
                      </a:cubicBezTo>
                      <a:cubicBezTo>
                        <a:pt x="79" y="121"/>
                        <a:pt x="63" y="116"/>
                        <a:pt x="60" y="113"/>
                      </a:cubicBezTo>
                      <a:cubicBezTo>
                        <a:pt x="93" y="108"/>
                        <a:pt x="160" y="114"/>
                        <a:pt x="160" y="114"/>
                      </a:cubicBezTo>
                      <a:cubicBezTo>
                        <a:pt x="185" y="108"/>
                        <a:pt x="185" y="108"/>
                        <a:pt x="185" y="108"/>
                      </a:cubicBezTo>
                      <a:cubicBezTo>
                        <a:pt x="191" y="51"/>
                        <a:pt x="154" y="39"/>
                        <a:pt x="146" y="30"/>
                      </a:cubicBez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9" name="Freeform 69">
                  <a:extLst>
                    <a:ext uri="{FF2B5EF4-FFF2-40B4-BE49-F238E27FC236}">
                      <a16:creationId xmlns:a16="http://schemas.microsoft.com/office/drawing/2014/main" id="{6820DD4D-5EBE-6E15-639C-4AAE0096067F}"/>
                    </a:ext>
                  </a:extLst>
                </p:cNvPr>
                <p:cNvSpPr>
                  <a:spLocks/>
                </p:cNvSpPr>
                <p:nvPr/>
              </p:nvSpPr>
              <p:spPr bwMode="auto">
                <a:xfrm>
                  <a:off x="6316780" y="2215782"/>
                  <a:ext cx="28271" cy="102273"/>
                </a:xfrm>
                <a:custGeom>
                  <a:avLst/>
                  <a:gdLst>
                    <a:gd name="T0" fmla="*/ 14136 w 14"/>
                    <a:gd name="T1" fmla="*/ 33435 h 52"/>
                    <a:gd name="T2" fmla="*/ 0 w 14"/>
                    <a:gd name="T3" fmla="*/ 37369 h 52"/>
                    <a:gd name="T4" fmla="*/ 28271 w 14"/>
                    <a:gd name="T5" fmla="*/ 102273 h 52"/>
                    <a:gd name="T6" fmla="*/ 14136 w 14"/>
                    <a:gd name="T7" fmla="*/ 33435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2">
                      <a:moveTo>
                        <a:pt x="7" y="17"/>
                      </a:moveTo>
                      <a:cubicBezTo>
                        <a:pt x="7" y="17"/>
                        <a:pt x="0" y="0"/>
                        <a:pt x="0" y="19"/>
                      </a:cubicBezTo>
                      <a:cubicBezTo>
                        <a:pt x="0" y="37"/>
                        <a:pt x="14" y="52"/>
                        <a:pt x="14" y="52"/>
                      </a:cubicBezTo>
                      <a:lnTo>
                        <a:pt x="7" y="17"/>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60" name="Freeform 70">
                  <a:extLst>
                    <a:ext uri="{FF2B5EF4-FFF2-40B4-BE49-F238E27FC236}">
                      <a16:creationId xmlns:a16="http://schemas.microsoft.com/office/drawing/2014/main" id="{8E8CDD40-4BFF-1AAD-C094-2F3D26CCD4CB}"/>
                    </a:ext>
                  </a:extLst>
                </p:cNvPr>
                <p:cNvSpPr>
                  <a:spLocks/>
                </p:cNvSpPr>
                <p:nvPr/>
              </p:nvSpPr>
              <p:spPr bwMode="auto">
                <a:xfrm>
                  <a:off x="6669331" y="2215782"/>
                  <a:ext cx="27439" cy="102273"/>
                </a:xfrm>
                <a:custGeom>
                  <a:avLst/>
                  <a:gdLst>
                    <a:gd name="T0" fmla="*/ 13720 w 14"/>
                    <a:gd name="T1" fmla="*/ 33435 h 52"/>
                    <a:gd name="T2" fmla="*/ 27439 w 14"/>
                    <a:gd name="T3" fmla="*/ 37369 h 52"/>
                    <a:gd name="T4" fmla="*/ 0 w 14"/>
                    <a:gd name="T5" fmla="*/ 102273 h 52"/>
                    <a:gd name="T6" fmla="*/ 13720 w 14"/>
                    <a:gd name="T7" fmla="*/ 33435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2">
                      <a:moveTo>
                        <a:pt x="7" y="17"/>
                      </a:moveTo>
                      <a:cubicBezTo>
                        <a:pt x="7" y="17"/>
                        <a:pt x="14" y="0"/>
                        <a:pt x="14" y="19"/>
                      </a:cubicBezTo>
                      <a:cubicBezTo>
                        <a:pt x="14" y="37"/>
                        <a:pt x="0" y="52"/>
                        <a:pt x="0" y="52"/>
                      </a:cubicBezTo>
                      <a:lnTo>
                        <a:pt x="7" y="17"/>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grpSp>
          <p:grpSp>
            <p:nvGrpSpPr>
              <p:cNvPr id="7204" name="Group 60">
                <a:extLst>
                  <a:ext uri="{FF2B5EF4-FFF2-40B4-BE49-F238E27FC236}">
                    <a16:creationId xmlns:a16="http://schemas.microsoft.com/office/drawing/2014/main" id="{DA724101-307D-4FB7-2AAC-93BEFE337E8F}"/>
                  </a:ext>
                </a:extLst>
              </p:cNvPr>
              <p:cNvGrpSpPr>
                <a:grpSpLocks/>
              </p:cNvGrpSpPr>
              <p:nvPr/>
            </p:nvGrpSpPr>
            <p:grpSpPr bwMode="auto">
              <a:xfrm>
                <a:off x="5391335" y="5117672"/>
                <a:ext cx="740855" cy="540467"/>
                <a:chOff x="5391335" y="5117672"/>
                <a:chExt cx="740855" cy="540467"/>
              </a:xfrm>
            </p:grpSpPr>
            <p:sp>
              <p:nvSpPr>
                <p:cNvPr id="7245" name="Freeform 71">
                  <a:extLst>
                    <a:ext uri="{FF2B5EF4-FFF2-40B4-BE49-F238E27FC236}">
                      <a16:creationId xmlns:a16="http://schemas.microsoft.com/office/drawing/2014/main" id="{D9347F12-1A6D-7C8F-F7D2-77C5B7B1C770}"/>
                    </a:ext>
                  </a:extLst>
                </p:cNvPr>
                <p:cNvSpPr>
                  <a:spLocks/>
                </p:cNvSpPr>
                <p:nvPr/>
              </p:nvSpPr>
              <p:spPr bwMode="auto">
                <a:xfrm>
                  <a:off x="5764673" y="5117672"/>
                  <a:ext cx="367517" cy="357539"/>
                </a:xfrm>
                <a:custGeom>
                  <a:avLst/>
                  <a:gdLst>
                    <a:gd name="T0" fmla="*/ 204394 w 187"/>
                    <a:gd name="T1" fmla="*/ 7858 h 182"/>
                    <a:gd name="T2" fmla="*/ 159192 w 187"/>
                    <a:gd name="T3" fmla="*/ 33397 h 182"/>
                    <a:gd name="T4" fmla="*/ 125781 w 187"/>
                    <a:gd name="T5" fmla="*/ 115906 h 182"/>
                    <a:gd name="T6" fmla="*/ 39307 w 187"/>
                    <a:gd name="T7" fmla="*/ 141444 h 182"/>
                    <a:gd name="T8" fmla="*/ 11792 w 187"/>
                    <a:gd name="T9" fmla="*/ 184663 h 182"/>
                    <a:gd name="T10" fmla="*/ 33411 w 187"/>
                    <a:gd name="T11" fmla="*/ 290746 h 182"/>
                    <a:gd name="T12" fmla="*/ 58960 w 187"/>
                    <a:gd name="T13" fmla="*/ 310391 h 182"/>
                    <a:gd name="T14" fmla="*/ 316418 w 187"/>
                    <a:gd name="T15" fmla="*/ 324143 h 182"/>
                    <a:gd name="T16" fmla="*/ 326245 w 187"/>
                    <a:gd name="T17" fmla="*/ 66793 h 182"/>
                    <a:gd name="T18" fmla="*/ 306592 w 187"/>
                    <a:gd name="T19" fmla="*/ 39290 h 182"/>
                    <a:gd name="T20" fmla="*/ 204394 w 187"/>
                    <a:gd name="T21" fmla="*/ 7858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82">
                      <a:moveTo>
                        <a:pt x="104" y="4"/>
                      </a:moveTo>
                      <a:cubicBezTo>
                        <a:pt x="96" y="6"/>
                        <a:pt x="88" y="10"/>
                        <a:pt x="81" y="17"/>
                      </a:cubicBezTo>
                      <a:cubicBezTo>
                        <a:pt x="69" y="28"/>
                        <a:pt x="63" y="43"/>
                        <a:pt x="64" y="59"/>
                      </a:cubicBezTo>
                      <a:cubicBezTo>
                        <a:pt x="48" y="57"/>
                        <a:pt x="32" y="61"/>
                        <a:pt x="20" y="72"/>
                      </a:cubicBezTo>
                      <a:cubicBezTo>
                        <a:pt x="13" y="78"/>
                        <a:pt x="9" y="86"/>
                        <a:pt x="6" y="94"/>
                      </a:cubicBezTo>
                      <a:cubicBezTo>
                        <a:pt x="0" y="112"/>
                        <a:pt x="3" y="133"/>
                        <a:pt x="17" y="148"/>
                      </a:cubicBezTo>
                      <a:cubicBezTo>
                        <a:pt x="21" y="152"/>
                        <a:pt x="25" y="155"/>
                        <a:pt x="30" y="158"/>
                      </a:cubicBezTo>
                      <a:cubicBezTo>
                        <a:pt x="65" y="182"/>
                        <a:pt x="161" y="165"/>
                        <a:pt x="161" y="165"/>
                      </a:cubicBezTo>
                      <a:cubicBezTo>
                        <a:pt x="161" y="165"/>
                        <a:pt x="187" y="70"/>
                        <a:pt x="166" y="34"/>
                      </a:cubicBezTo>
                      <a:cubicBezTo>
                        <a:pt x="163" y="29"/>
                        <a:pt x="160" y="24"/>
                        <a:pt x="156" y="20"/>
                      </a:cubicBezTo>
                      <a:cubicBezTo>
                        <a:pt x="143" y="5"/>
                        <a:pt x="123" y="0"/>
                        <a:pt x="104" y="4"/>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6" name="Freeform 72">
                  <a:extLst>
                    <a:ext uri="{FF2B5EF4-FFF2-40B4-BE49-F238E27FC236}">
                      <a16:creationId xmlns:a16="http://schemas.microsoft.com/office/drawing/2014/main" id="{1A55ECE9-FE7C-755F-8DA4-69ECE7D537B4}"/>
                    </a:ext>
                  </a:extLst>
                </p:cNvPr>
                <p:cNvSpPr>
                  <a:spLocks/>
                </p:cNvSpPr>
                <p:nvPr/>
              </p:nvSpPr>
              <p:spPr bwMode="auto">
                <a:xfrm>
                  <a:off x="5391335" y="5250710"/>
                  <a:ext cx="223670" cy="218681"/>
                </a:xfrm>
                <a:custGeom>
                  <a:avLst/>
                  <a:gdLst>
                    <a:gd name="T0" fmla="*/ 125569 w 114"/>
                    <a:gd name="T1" fmla="*/ 5910 h 111"/>
                    <a:gd name="T2" fmla="*/ 96139 w 114"/>
                    <a:gd name="T3" fmla="*/ 19701 h 111"/>
                    <a:gd name="T4" fmla="*/ 76519 w 114"/>
                    <a:gd name="T5" fmla="*/ 70924 h 111"/>
                    <a:gd name="T6" fmla="*/ 23544 w 114"/>
                    <a:gd name="T7" fmla="*/ 86684 h 111"/>
                    <a:gd name="T8" fmla="*/ 5886 w 114"/>
                    <a:gd name="T9" fmla="*/ 114266 h 111"/>
                    <a:gd name="T10" fmla="*/ 19620 w 114"/>
                    <a:gd name="T11" fmla="*/ 177309 h 111"/>
                    <a:gd name="T12" fmla="*/ 35316 w 114"/>
                    <a:gd name="T13" fmla="*/ 191100 h 111"/>
                    <a:gd name="T14" fmla="*/ 192278 w 114"/>
                    <a:gd name="T15" fmla="*/ 198980 h 111"/>
                    <a:gd name="T16" fmla="*/ 198164 w 114"/>
                    <a:gd name="T17" fmla="*/ 41372 h 111"/>
                    <a:gd name="T18" fmla="*/ 186392 w 114"/>
                    <a:gd name="T19" fmla="*/ 23641 h 111"/>
                    <a:gd name="T20" fmla="*/ 125569 w 114"/>
                    <a:gd name="T21" fmla="*/ 5910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 h="111">
                      <a:moveTo>
                        <a:pt x="64" y="3"/>
                      </a:moveTo>
                      <a:cubicBezTo>
                        <a:pt x="58" y="4"/>
                        <a:pt x="53" y="6"/>
                        <a:pt x="49" y="10"/>
                      </a:cubicBezTo>
                      <a:cubicBezTo>
                        <a:pt x="42" y="17"/>
                        <a:pt x="38" y="26"/>
                        <a:pt x="39" y="36"/>
                      </a:cubicBezTo>
                      <a:cubicBezTo>
                        <a:pt x="29" y="35"/>
                        <a:pt x="20" y="37"/>
                        <a:pt x="12" y="44"/>
                      </a:cubicBezTo>
                      <a:cubicBezTo>
                        <a:pt x="8" y="48"/>
                        <a:pt x="5" y="53"/>
                        <a:pt x="3" y="58"/>
                      </a:cubicBezTo>
                      <a:cubicBezTo>
                        <a:pt x="0" y="69"/>
                        <a:pt x="2" y="81"/>
                        <a:pt x="10" y="90"/>
                      </a:cubicBezTo>
                      <a:cubicBezTo>
                        <a:pt x="13" y="93"/>
                        <a:pt x="15" y="95"/>
                        <a:pt x="18" y="97"/>
                      </a:cubicBezTo>
                      <a:cubicBezTo>
                        <a:pt x="39" y="111"/>
                        <a:pt x="98" y="101"/>
                        <a:pt x="98" y="101"/>
                      </a:cubicBezTo>
                      <a:cubicBezTo>
                        <a:pt x="98" y="101"/>
                        <a:pt x="114" y="43"/>
                        <a:pt x="101" y="21"/>
                      </a:cubicBezTo>
                      <a:cubicBezTo>
                        <a:pt x="99" y="18"/>
                        <a:pt x="98" y="15"/>
                        <a:pt x="95" y="12"/>
                      </a:cubicBezTo>
                      <a:cubicBezTo>
                        <a:pt x="87" y="3"/>
                        <a:pt x="75" y="0"/>
                        <a:pt x="64" y="3"/>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7" name="Freeform 73">
                  <a:extLst>
                    <a:ext uri="{FF2B5EF4-FFF2-40B4-BE49-F238E27FC236}">
                      <a16:creationId xmlns:a16="http://schemas.microsoft.com/office/drawing/2014/main" id="{A3A29230-2B5F-CBC8-5CAA-5CBE40783818}"/>
                    </a:ext>
                  </a:extLst>
                </p:cNvPr>
                <p:cNvSpPr>
                  <a:spLocks/>
                </p:cNvSpPr>
                <p:nvPr/>
              </p:nvSpPr>
              <p:spPr bwMode="auto">
                <a:xfrm>
                  <a:off x="5627477" y="5550046"/>
                  <a:ext cx="109756" cy="108093"/>
                </a:xfrm>
                <a:custGeom>
                  <a:avLst/>
                  <a:gdLst>
                    <a:gd name="T0" fmla="*/ 62718 w 56"/>
                    <a:gd name="T1" fmla="*/ 1965 h 55"/>
                    <a:gd name="T2" fmla="*/ 48998 w 56"/>
                    <a:gd name="T3" fmla="*/ 9827 h 55"/>
                    <a:gd name="T4" fmla="*/ 39199 w 56"/>
                    <a:gd name="T5" fmla="*/ 35376 h 55"/>
                    <a:gd name="T6" fmla="*/ 11760 w 56"/>
                    <a:gd name="T7" fmla="*/ 43237 h 55"/>
                    <a:gd name="T8" fmla="*/ 3920 w 56"/>
                    <a:gd name="T9" fmla="*/ 55029 h 55"/>
                    <a:gd name="T10" fmla="*/ 11760 w 56"/>
                    <a:gd name="T11" fmla="*/ 86474 h 55"/>
                    <a:gd name="T12" fmla="*/ 17639 w 56"/>
                    <a:gd name="T13" fmla="*/ 92370 h 55"/>
                    <a:gd name="T14" fmla="*/ 96037 w 56"/>
                    <a:gd name="T15" fmla="*/ 96301 h 55"/>
                    <a:gd name="T16" fmla="*/ 97996 w 56"/>
                    <a:gd name="T17" fmla="*/ 19653 h 55"/>
                    <a:gd name="T18" fmla="*/ 92117 w 56"/>
                    <a:gd name="T19" fmla="*/ 11792 h 55"/>
                    <a:gd name="T20" fmla="*/ 62718 w 56"/>
                    <a:gd name="T21" fmla="*/ 1965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55">
                      <a:moveTo>
                        <a:pt x="32" y="1"/>
                      </a:moveTo>
                      <a:cubicBezTo>
                        <a:pt x="29" y="2"/>
                        <a:pt x="27" y="3"/>
                        <a:pt x="25" y="5"/>
                      </a:cubicBezTo>
                      <a:cubicBezTo>
                        <a:pt x="21" y="8"/>
                        <a:pt x="19" y="13"/>
                        <a:pt x="20" y="18"/>
                      </a:cubicBezTo>
                      <a:cubicBezTo>
                        <a:pt x="15" y="17"/>
                        <a:pt x="10" y="18"/>
                        <a:pt x="6" y="22"/>
                      </a:cubicBezTo>
                      <a:cubicBezTo>
                        <a:pt x="4" y="24"/>
                        <a:pt x="3" y="26"/>
                        <a:pt x="2" y="28"/>
                      </a:cubicBezTo>
                      <a:cubicBezTo>
                        <a:pt x="0" y="34"/>
                        <a:pt x="1" y="40"/>
                        <a:pt x="6" y="44"/>
                      </a:cubicBezTo>
                      <a:cubicBezTo>
                        <a:pt x="7" y="46"/>
                        <a:pt x="8" y="47"/>
                        <a:pt x="9" y="47"/>
                      </a:cubicBezTo>
                      <a:cubicBezTo>
                        <a:pt x="20" y="55"/>
                        <a:pt x="49" y="49"/>
                        <a:pt x="49" y="49"/>
                      </a:cubicBezTo>
                      <a:cubicBezTo>
                        <a:pt x="49" y="49"/>
                        <a:pt x="56" y="21"/>
                        <a:pt x="50" y="10"/>
                      </a:cubicBezTo>
                      <a:cubicBezTo>
                        <a:pt x="49" y="9"/>
                        <a:pt x="49" y="7"/>
                        <a:pt x="47" y="6"/>
                      </a:cubicBezTo>
                      <a:cubicBezTo>
                        <a:pt x="43" y="2"/>
                        <a:pt x="37" y="0"/>
                        <a:pt x="32" y="1"/>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grpSp>
          <p:sp>
            <p:nvSpPr>
              <p:cNvPr id="7205" name="Freeform 74">
                <a:extLst>
                  <a:ext uri="{FF2B5EF4-FFF2-40B4-BE49-F238E27FC236}">
                    <a16:creationId xmlns:a16="http://schemas.microsoft.com/office/drawing/2014/main" id="{88A162A8-641C-1CD6-F538-A0E7DD011138}"/>
                  </a:ext>
                </a:extLst>
              </p:cNvPr>
              <p:cNvSpPr>
                <a:spLocks/>
              </p:cNvSpPr>
              <p:nvPr/>
            </p:nvSpPr>
            <p:spPr bwMode="auto">
              <a:xfrm>
                <a:off x="4316222" y="1203031"/>
                <a:ext cx="370843" cy="320954"/>
              </a:xfrm>
              <a:custGeom>
                <a:avLst/>
                <a:gdLst>
                  <a:gd name="T0" fmla="*/ 315903 w 189"/>
                  <a:gd name="T1" fmla="*/ 13783 h 163"/>
                  <a:gd name="T2" fmla="*/ 264888 w 189"/>
                  <a:gd name="T3" fmla="*/ 0 h 163"/>
                  <a:gd name="T4" fmla="*/ 184440 w 189"/>
                  <a:gd name="T5" fmla="*/ 37412 h 163"/>
                  <a:gd name="T6" fmla="*/ 103993 w 189"/>
                  <a:gd name="T7" fmla="*/ 0 h 163"/>
                  <a:gd name="T8" fmla="*/ 52978 w 189"/>
                  <a:gd name="T9" fmla="*/ 13783 h 163"/>
                  <a:gd name="T10" fmla="*/ 0 w 189"/>
                  <a:gd name="T11" fmla="*/ 104359 h 163"/>
                  <a:gd name="T12" fmla="*/ 3924 w 189"/>
                  <a:gd name="T13" fmla="*/ 137833 h 163"/>
                  <a:gd name="T14" fmla="*/ 184440 w 189"/>
                  <a:gd name="T15" fmla="*/ 320954 h 163"/>
                  <a:gd name="T16" fmla="*/ 364957 w 189"/>
                  <a:gd name="T17" fmla="*/ 137833 h 163"/>
                  <a:gd name="T18" fmla="*/ 370843 w 189"/>
                  <a:gd name="T19" fmla="*/ 104359 h 163"/>
                  <a:gd name="T20" fmla="*/ 315903 w 189"/>
                  <a:gd name="T21" fmla="*/ 13783 h 1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9" h="163">
                    <a:moveTo>
                      <a:pt x="161" y="7"/>
                    </a:moveTo>
                    <a:cubicBezTo>
                      <a:pt x="153" y="2"/>
                      <a:pt x="145" y="0"/>
                      <a:pt x="135" y="0"/>
                    </a:cubicBezTo>
                    <a:cubicBezTo>
                      <a:pt x="119" y="0"/>
                      <a:pt x="104" y="7"/>
                      <a:pt x="94" y="19"/>
                    </a:cubicBezTo>
                    <a:cubicBezTo>
                      <a:pt x="84" y="7"/>
                      <a:pt x="69" y="0"/>
                      <a:pt x="53" y="0"/>
                    </a:cubicBezTo>
                    <a:cubicBezTo>
                      <a:pt x="44" y="0"/>
                      <a:pt x="35" y="2"/>
                      <a:pt x="27" y="7"/>
                    </a:cubicBezTo>
                    <a:cubicBezTo>
                      <a:pt x="11" y="16"/>
                      <a:pt x="0" y="33"/>
                      <a:pt x="0" y="53"/>
                    </a:cubicBezTo>
                    <a:cubicBezTo>
                      <a:pt x="0" y="59"/>
                      <a:pt x="0" y="65"/>
                      <a:pt x="2" y="70"/>
                    </a:cubicBezTo>
                    <a:cubicBezTo>
                      <a:pt x="11" y="111"/>
                      <a:pt x="94" y="163"/>
                      <a:pt x="94" y="163"/>
                    </a:cubicBezTo>
                    <a:cubicBezTo>
                      <a:pt x="94" y="163"/>
                      <a:pt x="177" y="111"/>
                      <a:pt x="186" y="70"/>
                    </a:cubicBezTo>
                    <a:cubicBezTo>
                      <a:pt x="188" y="65"/>
                      <a:pt x="189" y="59"/>
                      <a:pt x="189" y="53"/>
                    </a:cubicBezTo>
                    <a:cubicBezTo>
                      <a:pt x="189" y="33"/>
                      <a:pt x="177" y="16"/>
                      <a:pt x="161" y="7"/>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06" name="Freeform 75">
                <a:extLst>
                  <a:ext uri="{FF2B5EF4-FFF2-40B4-BE49-F238E27FC236}">
                    <a16:creationId xmlns:a16="http://schemas.microsoft.com/office/drawing/2014/main" id="{A87999CE-C589-892C-A13F-89264E631150}"/>
                  </a:ext>
                </a:extLst>
              </p:cNvPr>
              <p:cNvSpPr>
                <a:spLocks/>
              </p:cNvSpPr>
              <p:nvPr/>
            </p:nvSpPr>
            <p:spPr bwMode="auto">
              <a:xfrm>
                <a:off x="3902973" y="1388453"/>
                <a:ext cx="226164" cy="196231"/>
              </a:xfrm>
              <a:custGeom>
                <a:avLst/>
                <a:gdLst>
                  <a:gd name="T0" fmla="*/ 192731 w 115"/>
                  <a:gd name="T1" fmla="*/ 7849 h 100"/>
                  <a:gd name="T2" fmla="*/ 161265 w 115"/>
                  <a:gd name="T3" fmla="*/ 0 h 100"/>
                  <a:gd name="T4" fmla="*/ 112099 w 115"/>
                  <a:gd name="T5" fmla="*/ 23548 h 100"/>
                  <a:gd name="T6" fmla="*/ 62933 w 115"/>
                  <a:gd name="T7" fmla="*/ 0 h 100"/>
                  <a:gd name="T8" fmla="*/ 31466 w 115"/>
                  <a:gd name="T9" fmla="*/ 7849 h 100"/>
                  <a:gd name="T10" fmla="*/ 0 w 115"/>
                  <a:gd name="T11" fmla="*/ 64756 h 100"/>
                  <a:gd name="T12" fmla="*/ 1967 w 115"/>
                  <a:gd name="T13" fmla="*/ 84379 h 100"/>
                  <a:gd name="T14" fmla="*/ 112099 w 115"/>
                  <a:gd name="T15" fmla="*/ 196231 h 100"/>
                  <a:gd name="T16" fmla="*/ 222231 w 115"/>
                  <a:gd name="T17" fmla="*/ 84379 h 100"/>
                  <a:gd name="T18" fmla="*/ 226164 w 115"/>
                  <a:gd name="T19" fmla="*/ 64756 h 100"/>
                  <a:gd name="T20" fmla="*/ 192731 w 115"/>
                  <a:gd name="T21" fmla="*/ 7849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100">
                    <a:moveTo>
                      <a:pt x="98" y="4"/>
                    </a:moveTo>
                    <a:cubicBezTo>
                      <a:pt x="93" y="2"/>
                      <a:pt x="88" y="0"/>
                      <a:pt x="82" y="0"/>
                    </a:cubicBezTo>
                    <a:cubicBezTo>
                      <a:pt x="72" y="0"/>
                      <a:pt x="63" y="5"/>
                      <a:pt x="57" y="12"/>
                    </a:cubicBezTo>
                    <a:cubicBezTo>
                      <a:pt x="51" y="5"/>
                      <a:pt x="42" y="0"/>
                      <a:pt x="32" y="0"/>
                    </a:cubicBezTo>
                    <a:cubicBezTo>
                      <a:pt x="26" y="0"/>
                      <a:pt x="21" y="2"/>
                      <a:pt x="16" y="4"/>
                    </a:cubicBezTo>
                    <a:cubicBezTo>
                      <a:pt x="6" y="10"/>
                      <a:pt x="0" y="21"/>
                      <a:pt x="0" y="33"/>
                    </a:cubicBezTo>
                    <a:cubicBezTo>
                      <a:pt x="0" y="37"/>
                      <a:pt x="0" y="40"/>
                      <a:pt x="1" y="43"/>
                    </a:cubicBezTo>
                    <a:cubicBezTo>
                      <a:pt x="7" y="68"/>
                      <a:pt x="57" y="100"/>
                      <a:pt x="57" y="100"/>
                    </a:cubicBezTo>
                    <a:cubicBezTo>
                      <a:pt x="57" y="100"/>
                      <a:pt x="108" y="68"/>
                      <a:pt x="113" y="43"/>
                    </a:cubicBezTo>
                    <a:cubicBezTo>
                      <a:pt x="114" y="40"/>
                      <a:pt x="115" y="37"/>
                      <a:pt x="115" y="33"/>
                    </a:cubicBezTo>
                    <a:cubicBezTo>
                      <a:pt x="115" y="21"/>
                      <a:pt x="108" y="10"/>
                      <a:pt x="98" y="4"/>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07" name="Freeform 76">
                <a:extLst>
                  <a:ext uri="{FF2B5EF4-FFF2-40B4-BE49-F238E27FC236}">
                    <a16:creationId xmlns:a16="http://schemas.microsoft.com/office/drawing/2014/main" id="{BFC126DB-68C9-8C3F-8008-49DCC5B5F365}"/>
                  </a:ext>
                </a:extLst>
              </p:cNvPr>
              <p:cNvSpPr>
                <a:spLocks/>
              </p:cNvSpPr>
              <p:nvPr/>
            </p:nvSpPr>
            <p:spPr bwMode="auto">
              <a:xfrm>
                <a:off x="4074260" y="1153973"/>
                <a:ext cx="109756" cy="96452"/>
              </a:xfrm>
              <a:custGeom>
                <a:avLst/>
                <a:gdLst>
                  <a:gd name="T0" fmla="*/ 94077 w 56"/>
                  <a:gd name="T1" fmla="*/ 3937 h 49"/>
                  <a:gd name="T2" fmla="*/ 78397 w 56"/>
                  <a:gd name="T3" fmla="*/ 0 h 49"/>
                  <a:gd name="T4" fmla="*/ 54878 w 56"/>
                  <a:gd name="T5" fmla="*/ 11810 h 49"/>
                  <a:gd name="T6" fmla="*/ 31359 w 56"/>
                  <a:gd name="T7" fmla="*/ 0 h 49"/>
                  <a:gd name="T8" fmla="*/ 15679 w 56"/>
                  <a:gd name="T9" fmla="*/ 3937 h 49"/>
                  <a:gd name="T10" fmla="*/ 0 w 56"/>
                  <a:gd name="T11" fmla="*/ 31495 h 49"/>
                  <a:gd name="T12" fmla="*/ 0 w 56"/>
                  <a:gd name="T13" fmla="*/ 41337 h 49"/>
                  <a:gd name="T14" fmla="*/ 54878 w 56"/>
                  <a:gd name="T15" fmla="*/ 96452 h 49"/>
                  <a:gd name="T16" fmla="*/ 109756 w 56"/>
                  <a:gd name="T17" fmla="*/ 41337 h 49"/>
                  <a:gd name="T18" fmla="*/ 109756 w 56"/>
                  <a:gd name="T19" fmla="*/ 31495 h 49"/>
                  <a:gd name="T20" fmla="*/ 94077 w 56"/>
                  <a:gd name="T21" fmla="*/ 393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49">
                    <a:moveTo>
                      <a:pt x="48" y="2"/>
                    </a:moveTo>
                    <a:cubicBezTo>
                      <a:pt x="46" y="1"/>
                      <a:pt x="43" y="0"/>
                      <a:pt x="40" y="0"/>
                    </a:cubicBezTo>
                    <a:cubicBezTo>
                      <a:pt x="35" y="0"/>
                      <a:pt x="31" y="3"/>
                      <a:pt x="28" y="6"/>
                    </a:cubicBezTo>
                    <a:cubicBezTo>
                      <a:pt x="25" y="3"/>
                      <a:pt x="21" y="0"/>
                      <a:pt x="16" y="0"/>
                    </a:cubicBezTo>
                    <a:cubicBezTo>
                      <a:pt x="13" y="0"/>
                      <a:pt x="10" y="1"/>
                      <a:pt x="8" y="2"/>
                    </a:cubicBezTo>
                    <a:cubicBezTo>
                      <a:pt x="3" y="5"/>
                      <a:pt x="0" y="10"/>
                      <a:pt x="0" y="16"/>
                    </a:cubicBezTo>
                    <a:cubicBezTo>
                      <a:pt x="0" y="18"/>
                      <a:pt x="0" y="20"/>
                      <a:pt x="0" y="21"/>
                    </a:cubicBezTo>
                    <a:cubicBezTo>
                      <a:pt x="3" y="34"/>
                      <a:pt x="28" y="49"/>
                      <a:pt x="28" y="49"/>
                    </a:cubicBezTo>
                    <a:cubicBezTo>
                      <a:pt x="28" y="49"/>
                      <a:pt x="53" y="34"/>
                      <a:pt x="56" y="21"/>
                    </a:cubicBezTo>
                    <a:cubicBezTo>
                      <a:pt x="56" y="20"/>
                      <a:pt x="56" y="18"/>
                      <a:pt x="56" y="16"/>
                    </a:cubicBezTo>
                    <a:cubicBezTo>
                      <a:pt x="56" y="10"/>
                      <a:pt x="53" y="5"/>
                      <a:pt x="48" y="2"/>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08" name="Oval 77">
                <a:extLst>
                  <a:ext uri="{FF2B5EF4-FFF2-40B4-BE49-F238E27FC236}">
                    <a16:creationId xmlns:a16="http://schemas.microsoft.com/office/drawing/2014/main" id="{AEA1305D-B995-109B-8617-BD463894B937}"/>
                  </a:ext>
                </a:extLst>
              </p:cNvPr>
              <p:cNvSpPr>
                <a:spLocks noChangeAspect="1" noChangeArrowheads="1"/>
              </p:cNvSpPr>
              <p:nvPr/>
            </p:nvSpPr>
            <p:spPr bwMode="auto">
              <a:xfrm>
                <a:off x="4865055" y="1198072"/>
                <a:ext cx="807640" cy="809712"/>
              </a:xfrm>
              <a:prstGeom prst="ellipse">
                <a:avLst/>
              </a:prstGeom>
              <a:solidFill>
                <a:srgbClr val="4BC9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209" name="Oval 78">
                <a:extLst>
                  <a:ext uri="{FF2B5EF4-FFF2-40B4-BE49-F238E27FC236}">
                    <a16:creationId xmlns:a16="http://schemas.microsoft.com/office/drawing/2014/main" id="{80437E76-640A-8398-50F2-27D9DE943E61}"/>
                  </a:ext>
                </a:extLst>
              </p:cNvPr>
              <p:cNvSpPr>
                <a:spLocks noChangeArrowheads="1"/>
              </p:cNvSpPr>
              <p:nvPr/>
            </p:nvSpPr>
            <p:spPr bwMode="auto">
              <a:xfrm>
                <a:off x="4999705" y="1335238"/>
                <a:ext cx="528826" cy="526331"/>
              </a:xfrm>
              <a:prstGeom prst="ellipse">
                <a:avLst/>
              </a:pr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10" name="Oval 79">
                <a:extLst>
                  <a:ext uri="{FF2B5EF4-FFF2-40B4-BE49-F238E27FC236}">
                    <a16:creationId xmlns:a16="http://schemas.microsoft.com/office/drawing/2014/main" id="{1F607A2A-B32A-FFDB-C216-DAFA43D16463}"/>
                  </a:ext>
                </a:extLst>
              </p:cNvPr>
              <p:cNvSpPr>
                <a:spLocks noChangeArrowheads="1"/>
              </p:cNvSpPr>
              <p:nvPr/>
            </p:nvSpPr>
            <p:spPr bwMode="auto">
              <a:xfrm>
                <a:off x="5041279" y="1374318"/>
                <a:ext cx="448172" cy="448172"/>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11" name="Freeform 80">
                <a:extLst>
                  <a:ext uri="{FF2B5EF4-FFF2-40B4-BE49-F238E27FC236}">
                    <a16:creationId xmlns:a16="http://schemas.microsoft.com/office/drawing/2014/main" id="{C8FC0795-1D7E-7518-EA3B-E34C87E80179}"/>
                  </a:ext>
                </a:extLst>
              </p:cNvPr>
              <p:cNvSpPr>
                <a:spLocks/>
              </p:cNvSpPr>
              <p:nvPr/>
            </p:nvSpPr>
            <p:spPr bwMode="auto">
              <a:xfrm>
                <a:off x="5259129" y="1388453"/>
                <a:ext cx="12472" cy="36585"/>
              </a:xfrm>
              <a:custGeom>
                <a:avLst/>
                <a:gdLst>
                  <a:gd name="T0" fmla="*/ 6236 w 6"/>
                  <a:gd name="T1" fmla="*/ 36585 h 19"/>
                  <a:gd name="T2" fmla="*/ 6236 w 6"/>
                  <a:gd name="T3" fmla="*/ 36585 h 19"/>
                  <a:gd name="T4" fmla="*/ 12472 w 6"/>
                  <a:gd name="T5" fmla="*/ 30808 h 19"/>
                  <a:gd name="T6" fmla="*/ 12472 w 6"/>
                  <a:gd name="T7" fmla="*/ 5777 h 19"/>
                  <a:gd name="T8" fmla="*/ 6236 w 6"/>
                  <a:gd name="T9" fmla="*/ 0 h 19"/>
                  <a:gd name="T10" fmla="*/ 0 w 6"/>
                  <a:gd name="T11" fmla="*/ 5777 h 19"/>
                  <a:gd name="T12" fmla="*/ 0 w 6"/>
                  <a:gd name="T13" fmla="*/ 30808 h 19"/>
                  <a:gd name="T14" fmla="*/ 6236 w 6"/>
                  <a:gd name="T15" fmla="*/ 3658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9">
                    <a:moveTo>
                      <a:pt x="3" y="19"/>
                    </a:moveTo>
                    <a:cubicBezTo>
                      <a:pt x="3" y="19"/>
                      <a:pt x="3" y="19"/>
                      <a:pt x="3" y="19"/>
                    </a:cubicBezTo>
                    <a:cubicBezTo>
                      <a:pt x="4" y="19"/>
                      <a:pt x="6" y="17"/>
                      <a:pt x="6" y="16"/>
                    </a:cubicBezTo>
                    <a:cubicBezTo>
                      <a:pt x="6" y="3"/>
                      <a:pt x="6" y="3"/>
                      <a:pt x="6" y="3"/>
                    </a:cubicBezTo>
                    <a:cubicBezTo>
                      <a:pt x="6" y="2"/>
                      <a:pt x="4" y="0"/>
                      <a:pt x="3" y="0"/>
                    </a:cubicBezTo>
                    <a:cubicBezTo>
                      <a:pt x="1" y="0"/>
                      <a:pt x="0" y="2"/>
                      <a:pt x="0" y="3"/>
                    </a:cubicBezTo>
                    <a:cubicBezTo>
                      <a:pt x="0" y="16"/>
                      <a:pt x="0" y="16"/>
                      <a:pt x="0" y="16"/>
                    </a:cubicBezTo>
                    <a:cubicBezTo>
                      <a:pt x="0" y="17"/>
                      <a:pt x="1" y="19"/>
                      <a:pt x="3" y="19"/>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2" name="Freeform 81">
                <a:extLst>
                  <a:ext uri="{FF2B5EF4-FFF2-40B4-BE49-F238E27FC236}">
                    <a16:creationId xmlns:a16="http://schemas.microsoft.com/office/drawing/2014/main" id="{4924A874-AC9C-C7A1-1094-6910A1CD6E0E}"/>
                  </a:ext>
                </a:extLst>
              </p:cNvPr>
              <p:cNvSpPr>
                <a:spLocks/>
              </p:cNvSpPr>
              <p:nvPr/>
            </p:nvSpPr>
            <p:spPr bwMode="auto">
              <a:xfrm>
                <a:off x="5318164" y="1400094"/>
                <a:ext cx="24113" cy="37417"/>
              </a:xfrm>
              <a:custGeom>
                <a:avLst/>
                <a:gdLst>
                  <a:gd name="T0" fmla="*/ 6028 w 12"/>
                  <a:gd name="T1" fmla="*/ 35448 h 19"/>
                  <a:gd name="T2" fmla="*/ 6028 w 12"/>
                  <a:gd name="T3" fmla="*/ 35448 h 19"/>
                  <a:gd name="T4" fmla="*/ 14066 w 12"/>
                  <a:gd name="T5" fmla="*/ 31509 h 19"/>
                  <a:gd name="T6" fmla="*/ 22104 w 12"/>
                  <a:gd name="T7" fmla="*/ 9847 h 19"/>
                  <a:gd name="T8" fmla="*/ 18085 w 12"/>
                  <a:gd name="T9" fmla="*/ 1969 h 19"/>
                  <a:gd name="T10" fmla="*/ 10047 w 12"/>
                  <a:gd name="T11" fmla="*/ 5908 h 19"/>
                  <a:gd name="T12" fmla="*/ 2009 w 12"/>
                  <a:gd name="T13" fmla="*/ 27570 h 19"/>
                  <a:gd name="T14" fmla="*/ 6028 w 12"/>
                  <a:gd name="T15" fmla="*/ 35448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9">
                    <a:moveTo>
                      <a:pt x="3" y="18"/>
                    </a:moveTo>
                    <a:cubicBezTo>
                      <a:pt x="3" y="18"/>
                      <a:pt x="3" y="18"/>
                      <a:pt x="3" y="18"/>
                    </a:cubicBezTo>
                    <a:cubicBezTo>
                      <a:pt x="4" y="19"/>
                      <a:pt x="6" y="18"/>
                      <a:pt x="7" y="16"/>
                    </a:cubicBezTo>
                    <a:cubicBezTo>
                      <a:pt x="11" y="5"/>
                      <a:pt x="11" y="5"/>
                      <a:pt x="11" y="5"/>
                    </a:cubicBezTo>
                    <a:cubicBezTo>
                      <a:pt x="12" y="3"/>
                      <a:pt x="11" y="1"/>
                      <a:pt x="9" y="1"/>
                    </a:cubicBezTo>
                    <a:cubicBezTo>
                      <a:pt x="8" y="0"/>
                      <a:pt x="6" y="1"/>
                      <a:pt x="5" y="3"/>
                    </a:cubicBezTo>
                    <a:cubicBezTo>
                      <a:pt x="1" y="14"/>
                      <a:pt x="1" y="14"/>
                      <a:pt x="1" y="14"/>
                    </a:cubicBezTo>
                    <a:cubicBezTo>
                      <a:pt x="0" y="16"/>
                      <a:pt x="1" y="18"/>
                      <a:pt x="3" y="18"/>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3" name="Freeform 82">
                <a:extLst>
                  <a:ext uri="{FF2B5EF4-FFF2-40B4-BE49-F238E27FC236}">
                    <a16:creationId xmlns:a16="http://schemas.microsoft.com/office/drawing/2014/main" id="{F863224D-9BF6-BFC2-578C-984E503EB094}"/>
                  </a:ext>
                </a:extLst>
              </p:cNvPr>
              <p:cNvSpPr>
                <a:spLocks/>
              </p:cNvSpPr>
              <p:nvPr/>
            </p:nvSpPr>
            <p:spPr bwMode="auto">
              <a:xfrm>
                <a:off x="5373874" y="1435016"/>
                <a:ext cx="29102" cy="33259"/>
              </a:xfrm>
              <a:custGeom>
                <a:avLst/>
                <a:gdLst>
                  <a:gd name="T0" fmla="*/ 1940 w 15"/>
                  <a:gd name="T1" fmla="*/ 29346 h 17"/>
                  <a:gd name="T2" fmla="*/ 1940 w 15"/>
                  <a:gd name="T3" fmla="*/ 29346 h 17"/>
                  <a:gd name="T4" fmla="*/ 11641 w 15"/>
                  <a:gd name="T5" fmla="*/ 29346 h 17"/>
                  <a:gd name="T6" fmla="*/ 27162 w 15"/>
                  <a:gd name="T7" fmla="*/ 11738 h 17"/>
                  <a:gd name="T8" fmla="*/ 25222 w 15"/>
                  <a:gd name="T9" fmla="*/ 1956 h 17"/>
                  <a:gd name="T10" fmla="*/ 17461 w 15"/>
                  <a:gd name="T11" fmla="*/ 3913 h 17"/>
                  <a:gd name="T12" fmla="*/ 1940 w 15"/>
                  <a:gd name="T13" fmla="*/ 21521 h 17"/>
                  <a:gd name="T14" fmla="*/ 1940 w 15"/>
                  <a:gd name="T15" fmla="*/ 29346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7">
                    <a:moveTo>
                      <a:pt x="1" y="15"/>
                    </a:moveTo>
                    <a:cubicBezTo>
                      <a:pt x="1" y="15"/>
                      <a:pt x="1" y="15"/>
                      <a:pt x="1" y="15"/>
                    </a:cubicBezTo>
                    <a:cubicBezTo>
                      <a:pt x="3" y="17"/>
                      <a:pt x="5" y="16"/>
                      <a:pt x="6" y="15"/>
                    </a:cubicBezTo>
                    <a:cubicBezTo>
                      <a:pt x="14" y="6"/>
                      <a:pt x="14" y="6"/>
                      <a:pt x="14" y="6"/>
                    </a:cubicBezTo>
                    <a:cubicBezTo>
                      <a:pt x="15" y="4"/>
                      <a:pt x="15" y="2"/>
                      <a:pt x="13" y="1"/>
                    </a:cubicBezTo>
                    <a:cubicBezTo>
                      <a:pt x="12" y="0"/>
                      <a:pt x="10" y="0"/>
                      <a:pt x="9" y="2"/>
                    </a:cubicBezTo>
                    <a:cubicBezTo>
                      <a:pt x="1" y="11"/>
                      <a:pt x="1" y="11"/>
                      <a:pt x="1" y="11"/>
                    </a:cubicBezTo>
                    <a:cubicBezTo>
                      <a:pt x="0" y="12"/>
                      <a:pt x="0" y="14"/>
                      <a:pt x="1" y="15"/>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4" name="Freeform 83">
                <a:extLst>
                  <a:ext uri="{FF2B5EF4-FFF2-40B4-BE49-F238E27FC236}">
                    <a16:creationId xmlns:a16="http://schemas.microsoft.com/office/drawing/2014/main" id="{6EF733CC-09DD-51A6-23BF-C4B37FFF77FD}"/>
                  </a:ext>
                </a:extLst>
              </p:cNvPr>
              <p:cNvSpPr>
                <a:spLocks/>
              </p:cNvSpPr>
              <p:nvPr/>
            </p:nvSpPr>
            <p:spPr bwMode="auto">
              <a:xfrm>
                <a:off x="5412954" y="1489894"/>
                <a:ext cx="34922" cy="25776"/>
              </a:xfrm>
              <a:custGeom>
                <a:avLst/>
                <a:gdLst>
                  <a:gd name="T0" fmla="*/ 1940 w 18"/>
                  <a:gd name="T1" fmla="*/ 21810 h 13"/>
                  <a:gd name="T2" fmla="*/ 1940 w 18"/>
                  <a:gd name="T3" fmla="*/ 21810 h 13"/>
                  <a:gd name="T4" fmla="*/ 9701 w 18"/>
                  <a:gd name="T5" fmla="*/ 23793 h 13"/>
                  <a:gd name="T6" fmla="*/ 31042 w 18"/>
                  <a:gd name="T7" fmla="*/ 11897 h 13"/>
                  <a:gd name="T8" fmla="*/ 32982 w 18"/>
                  <a:gd name="T9" fmla="*/ 3966 h 13"/>
                  <a:gd name="T10" fmla="*/ 25221 w 18"/>
                  <a:gd name="T11" fmla="*/ 1983 h 13"/>
                  <a:gd name="T12" fmla="*/ 3880 w 18"/>
                  <a:gd name="T13" fmla="*/ 13879 h 13"/>
                  <a:gd name="T14" fmla="*/ 1940 w 18"/>
                  <a:gd name="T15" fmla="*/ 21810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 y="11"/>
                    </a:moveTo>
                    <a:cubicBezTo>
                      <a:pt x="1" y="11"/>
                      <a:pt x="1" y="11"/>
                      <a:pt x="1" y="11"/>
                    </a:cubicBezTo>
                    <a:cubicBezTo>
                      <a:pt x="2" y="12"/>
                      <a:pt x="4" y="13"/>
                      <a:pt x="5" y="12"/>
                    </a:cubicBezTo>
                    <a:cubicBezTo>
                      <a:pt x="16" y="6"/>
                      <a:pt x="16" y="6"/>
                      <a:pt x="16" y="6"/>
                    </a:cubicBezTo>
                    <a:cubicBezTo>
                      <a:pt x="17" y="5"/>
                      <a:pt x="18" y="3"/>
                      <a:pt x="17" y="2"/>
                    </a:cubicBezTo>
                    <a:cubicBezTo>
                      <a:pt x="16" y="0"/>
                      <a:pt x="14" y="0"/>
                      <a:pt x="13" y="1"/>
                    </a:cubicBezTo>
                    <a:cubicBezTo>
                      <a:pt x="2" y="7"/>
                      <a:pt x="2" y="7"/>
                      <a:pt x="2" y="7"/>
                    </a:cubicBezTo>
                    <a:cubicBezTo>
                      <a:pt x="1" y="8"/>
                      <a:pt x="0" y="10"/>
                      <a:pt x="1" y="1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5" name="Freeform 84">
                <a:extLst>
                  <a:ext uri="{FF2B5EF4-FFF2-40B4-BE49-F238E27FC236}">
                    <a16:creationId xmlns:a16="http://schemas.microsoft.com/office/drawing/2014/main" id="{5535921B-654D-ED28-D43D-10507ED5E002}"/>
                  </a:ext>
                </a:extLst>
              </p:cNvPr>
              <p:cNvSpPr>
                <a:spLocks/>
              </p:cNvSpPr>
              <p:nvPr/>
            </p:nvSpPr>
            <p:spPr bwMode="auto">
              <a:xfrm>
                <a:off x="5434572" y="1557245"/>
                <a:ext cx="37417" cy="15798"/>
              </a:xfrm>
              <a:custGeom>
                <a:avLst/>
                <a:gdLst>
                  <a:gd name="T0" fmla="*/ 0 w 19"/>
                  <a:gd name="T1" fmla="*/ 11849 h 8"/>
                  <a:gd name="T2" fmla="*/ 0 w 19"/>
                  <a:gd name="T3" fmla="*/ 11849 h 8"/>
                  <a:gd name="T4" fmla="*/ 7877 w 19"/>
                  <a:gd name="T5" fmla="*/ 15798 h 8"/>
                  <a:gd name="T6" fmla="*/ 31509 w 19"/>
                  <a:gd name="T7" fmla="*/ 11849 h 8"/>
                  <a:gd name="T8" fmla="*/ 37417 w 19"/>
                  <a:gd name="T9" fmla="*/ 5924 h 8"/>
                  <a:gd name="T10" fmla="*/ 29540 w 19"/>
                  <a:gd name="T11" fmla="*/ 0 h 8"/>
                  <a:gd name="T12" fmla="*/ 5908 w 19"/>
                  <a:gd name="T13" fmla="*/ 3950 h 8"/>
                  <a:gd name="T14" fmla="*/ 0 w 19"/>
                  <a:gd name="T15" fmla="*/ 11849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0" y="6"/>
                    </a:moveTo>
                    <a:cubicBezTo>
                      <a:pt x="0" y="6"/>
                      <a:pt x="0" y="6"/>
                      <a:pt x="0" y="6"/>
                    </a:cubicBezTo>
                    <a:cubicBezTo>
                      <a:pt x="1" y="7"/>
                      <a:pt x="2" y="8"/>
                      <a:pt x="4" y="8"/>
                    </a:cubicBezTo>
                    <a:cubicBezTo>
                      <a:pt x="16" y="6"/>
                      <a:pt x="16" y="6"/>
                      <a:pt x="16" y="6"/>
                    </a:cubicBezTo>
                    <a:cubicBezTo>
                      <a:pt x="18" y="6"/>
                      <a:pt x="19" y="4"/>
                      <a:pt x="19" y="3"/>
                    </a:cubicBezTo>
                    <a:cubicBezTo>
                      <a:pt x="19" y="1"/>
                      <a:pt x="17" y="0"/>
                      <a:pt x="15" y="0"/>
                    </a:cubicBezTo>
                    <a:cubicBezTo>
                      <a:pt x="3" y="2"/>
                      <a:pt x="3" y="2"/>
                      <a:pt x="3" y="2"/>
                    </a:cubicBezTo>
                    <a:cubicBezTo>
                      <a:pt x="1" y="3"/>
                      <a:pt x="0" y="4"/>
                      <a:pt x="0" y="6"/>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6" name="Freeform 85">
                <a:extLst>
                  <a:ext uri="{FF2B5EF4-FFF2-40B4-BE49-F238E27FC236}">
                    <a16:creationId xmlns:a16="http://schemas.microsoft.com/office/drawing/2014/main" id="{35BD4018-31DC-EEE1-1B87-C766747088A7}"/>
                  </a:ext>
                </a:extLst>
              </p:cNvPr>
              <p:cNvSpPr>
                <a:spLocks/>
              </p:cNvSpPr>
              <p:nvPr/>
            </p:nvSpPr>
            <p:spPr bwMode="auto">
              <a:xfrm>
                <a:off x="5434572" y="1623764"/>
                <a:ext cx="37417" cy="15798"/>
              </a:xfrm>
              <a:custGeom>
                <a:avLst/>
                <a:gdLst>
                  <a:gd name="T0" fmla="*/ 0 w 19"/>
                  <a:gd name="T1" fmla="*/ 3950 h 8"/>
                  <a:gd name="T2" fmla="*/ 0 w 19"/>
                  <a:gd name="T3" fmla="*/ 3950 h 8"/>
                  <a:gd name="T4" fmla="*/ 5908 w 19"/>
                  <a:gd name="T5" fmla="*/ 11849 h 8"/>
                  <a:gd name="T6" fmla="*/ 29540 w 19"/>
                  <a:gd name="T7" fmla="*/ 15798 h 8"/>
                  <a:gd name="T8" fmla="*/ 37417 w 19"/>
                  <a:gd name="T9" fmla="*/ 11849 h 8"/>
                  <a:gd name="T10" fmla="*/ 31509 w 19"/>
                  <a:gd name="T11" fmla="*/ 3950 h 8"/>
                  <a:gd name="T12" fmla="*/ 7877 w 19"/>
                  <a:gd name="T13" fmla="*/ 0 h 8"/>
                  <a:gd name="T14" fmla="*/ 0 w 19"/>
                  <a:gd name="T15" fmla="*/ 395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0" y="2"/>
                    </a:moveTo>
                    <a:cubicBezTo>
                      <a:pt x="0" y="2"/>
                      <a:pt x="0" y="2"/>
                      <a:pt x="0" y="2"/>
                    </a:cubicBezTo>
                    <a:cubicBezTo>
                      <a:pt x="0" y="4"/>
                      <a:pt x="1" y="6"/>
                      <a:pt x="3" y="6"/>
                    </a:cubicBezTo>
                    <a:cubicBezTo>
                      <a:pt x="15" y="8"/>
                      <a:pt x="15" y="8"/>
                      <a:pt x="15" y="8"/>
                    </a:cubicBezTo>
                    <a:cubicBezTo>
                      <a:pt x="17" y="8"/>
                      <a:pt x="19" y="7"/>
                      <a:pt x="19" y="6"/>
                    </a:cubicBezTo>
                    <a:cubicBezTo>
                      <a:pt x="19" y="4"/>
                      <a:pt x="18" y="2"/>
                      <a:pt x="16" y="2"/>
                    </a:cubicBezTo>
                    <a:cubicBezTo>
                      <a:pt x="4" y="0"/>
                      <a:pt x="4" y="0"/>
                      <a:pt x="4" y="0"/>
                    </a:cubicBezTo>
                    <a:cubicBezTo>
                      <a:pt x="2" y="0"/>
                      <a:pt x="1" y="1"/>
                      <a:pt x="0"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7" name="Freeform 86">
                <a:extLst>
                  <a:ext uri="{FF2B5EF4-FFF2-40B4-BE49-F238E27FC236}">
                    <a16:creationId xmlns:a16="http://schemas.microsoft.com/office/drawing/2014/main" id="{E73908EE-DE79-0044-3F8A-C8788E160B89}"/>
                  </a:ext>
                </a:extLst>
              </p:cNvPr>
              <p:cNvSpPr>
                <a:spLocks/>
              </p:cNvSpPr>
              <p:nvPr/>
            </p:nvSpPr>
            <p:spPr bwMode="auto">
              <a:xfrm>
                <a:off x="5412954" y="1681136"/>
                <a:ext cx="34922" cy="25776"/>
              </a:xfrm>
              <a:custGeom>
                <a:avLst/>
                <a:gdLst>
                  <a:gd name="T0" fmla="*/ 1940 w 18"/>
                  <a:gd name="T1" fmla="*/ 3966 h 13"/>
                  <a:gd name="T2" fmla="*/ 1940 w 18"/>
                  <a:gd name="T3" fmla="*/ 3966 h 13"/>
                  <a:gd name="T4" fmla="*/ 3880 w 18"/>
                  <a:gd name="T5" fmla="*/ 11897 h 13"/>
                  <a:gd name="T6" fmla="*/ 25221 w 18"/>
                  <a:gd name="T7" fmla="*/ 25776 h 13"/>
                  <a:gd name="T8" fmla="*/ 32982 w 18"/>
                  <a:gd name="T9" fmla="*/ 21810 h 13"/>
                  <a:gd name="T10" fmla="*/ 31042 w 18"/>
                  <a:gd name="T11" fmla="*/ 13879 h 13"/>
                  <a:gd name="T12" fmla="*/ 9701 w 18"/>
                  <a:gd name="T13" fmla="*/ 1983 h 13"/>
                  <a:gd name="T14" fmla="*/ 1940 w 18"/>
                  <a:gd name="T15" fmla="*/ 3966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 y="2"/>
                    </a:moveTo>
                    <a:cubicBezTo>
                      <a:pt x="1" y="2"/>
                      <a:pt x="1" y="2"/>
                      <a:pt x="1" y="2"/>
                    </a:cubicBezTo>
                    <a:cubicBezTo>
                      <a:pt x="0" y="4"/>
                      <a:pt x="1" y="5"/>
                      <a:pt x="2" y="6"/>
                    </a:cubicBezTo>
                    <a:cubicBezTo>
                      <a:pt x="13" y="13"/>
                      <a:pt x="13" y="13"/>
                      <a:pt x="13" y="13"/>
                    </a:cubicBezTo>
                    <a:cubicBezTo>
                      <a:pt x="14" y="13"/>
                      <a:pt x="16" y="13"/>
                      <a:pt x="17" y="11"/>
                    </a:cubicBezTo>
                    <a:cubicBezTo>
                      <a:pt x="18" y="10"/>
                      <a:pt x="17" y="8"/>
                      <a:pt x="16" y="7"/>
                    </a:cubicBezTo>
                    <a:cubicBezTo>
                      <a:pt x="5" y="1"/>
                      <a:pt x="5" y="1"/>
                      <a:pt x="5" y="1"/>
                    </a:cubicBezTo>
                    <a:cubicBezTo>
                      <a:pt x="4" y="0"/>
                      <a:pt x="2" y="1"/>
                      <a:pt x="1"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8" name="Freeform 87">
                <a:extLst>
                  <a:ext uri="{FF2B5EF4-FFF2-40B4-BE49-F238E27FC236}">
                    <a16:creationId xmlns:a16="http://schemas.microsoft.com/office/drawing/2014/main" id="{1F3E5C22-452A-1ED4-1F07-8352B7A20204}"/>
                  </a:ext>
                </a:extLst>
              </p:cNvPr>
              <p:cNvSpPr>
                <a:spLocks/>
              </p:cNvSpPr>
              <p:nvPr/>
            </p:nvSpPr>
            <p:spPr bwMode="auto">
              <a:xfrm>
                <a:off x="5373874" y="1730194"/>
                <a:ext cx="29102" cy="31597"/>
              </a:xfrm>
              <a:custGeom>
                <a:avLst/>
                <a:gdLst>
                  <a:gd name="T0" fmla="*/ 1940 w 15"/>
                  <a:gd name="T1" fmla="*/ 1975 h 16"/>
                  <a:gd name="T2" fmla="*/ 1940 w 15"/>
                  <a:gd name="T3" fmla="*/ 1975 h 16"/>
                  <a:gd name="T4" fmla="*/ 1940 w 15"/>
                  <a:gd name="T5" fmla="*/ 9874 h 16"/>
                  <a:gd name="T6" fmla="*/ 17461 w 15"/>
                  <a:gd name="T7" fmla="*/ 27647 h 16"/>
                  <a:gd name="T8" fmla="*/ 25222 w 15"/>
                  <a:gd name="T9" fmla="*/ 29622 h 16"/>
                  <a:gd name="T10" fmla="*/ 27162 w 15"/>
                  <a:gd name="T11" fmla="*/ 21723 h 16"/>
                  <a:gd name="T12" fmla="*/ 11641 w 15"/>
                  <a:gd name="T13" fmla="*/ 1975 h 16"/>
                  <a:gd name="T14" fmla="*/ 1940 w 15"/>
                  <a:gd name="T15" fmla="*/ 1975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6">
                    <a:moveTo>
                      <a:pt x="1" y="1"/>
                    </a:moveTo>
                    <a:cubicBezTo>
                      <a:pt x="1" y="1"/>
                      <a:pt x="1" y="1"/>
                      <a:pt x="1" y="1"/>
                    </a:cubicBezTo>
                    <a:cubicBezTo>
                      <a:pt x="0" y="2"/>
                      <a:pt x="0" y="4"/>
                      <a:pt x="1" y="5"/>
                    </a:cubicBezTo>
                    <a:cubicBezTo>
                      <a:pt x="9" y="14"/>
                      <a:pt x="9" y="14"/>
                      <a:pt x="9" y="14"/>
                    </a:cubicBezTo>
                    <a:cubicBezTo>
                      <a:pt x="10" y="16"/>
                      <a:pt x="12" y="16"/>
                      <a:pt x="13" y="15"/>
                    </a:cubicBezTo>
                    <a:cubicBezTo>
                      <a:pt x="15" y="14"/>
                      <a:pt x="15" y="12"/>
                      <a:pt x="14" y="11"/>
                    </a:cubicBezTo>
                    <a:cubicBezTo>
                      <a:pt x="6" y="1"/>
                      <a:pt x="6" y="1"/>
                      <a:pt x="6" y="1"/>
                    </a:cubicBezTo>
                    <a:cubicBezTo>
                      <a:pt x="5" y="0"/>
                      <a:pt x="3" y="0"/>
                      <a:pt x="1"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9" name="Freeform 88">
                <a:extLst>
                  <a:ext uri="{FF2B5EF4-FFF2-40B4-BE49-F238E27FC236}">
                    <a16:creationId xmlns:a16="http://schemas.microsoft.com/office/drawing/2014/main" id="{445283D5-CE28-02AE-BEF3-8C4B42753345}"/>
                  </a:ext>
                </a:extLst>
              </p:cNvPr>
              <p:cNvSpPr>
                <a:spLocks/>
              </p:cNvSpPr>
              <p:nvPr/>
            </p:nvSpPr>
            <p:spPr bwMode="auto">
              <a:xfrm>
                <a:off x="5318164" y="1759296"/>
                <a:ext cx="24113" cy="37417"/>
              </a:xfrm>
              <a:custGeom>
                <a:avLst/>
                <a:gdLst>
                  <a:gd name="T0" fmla="*/ 6028 w 12"/>
                  <a:gd name="T1" fmla="*/ 1969 h 19"/>
                  <a:gd name="T2" fmla="*/ 6028 w 12"/>
                  <a:gd name="T3" fmla="*/ 1969 h 19"/>
                  <a:gd name="T4" fmla="*/ 2009 w 12"/>
                  <a:gd name="T5" fmla="*/ 9847 h 19"/>
                  <a:gd name="T6" fmla="*/ 10047 w 12"/>
                  <a:gd name="T7" fmla="*/ 33478 h 19"/>
                  <a:gd name="T8" fmla="*/ 18085 w 12"/>
                  <a:gd name="T9" fmla="*/ 35448 h 19"/>
                  <a:gd name="T10" fmla="*/ 22104 w 12"/>
                  <a:gd name="T11" fmla="*/ 29540 h 19"/>
                  <a:gd name="T12" fmla="*/ 14066 w 12"/>
                  <a:gd name="T13" fmla="*/ 5908 h 19"/>
                  <a:gd name="T14" fmla="*/ 6028 w 12"/>
                  <a:gd name="T15" fmla="*/ 1969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9">
                    <a:moveTo>
                      <a:pt x="3" y="1"/>
                    </a:moveTo>
                    <a:cubicBezTo>
                      <a:pt x="3" y="1"/>
                      <a:pt x="3" y="1"/>
                      <a:pt x="3" y="1"/>
                    </a:cubicBezTo>
                    <a:cubicBezTo>
                      <a:pt x="1" y="2"/>
                      <a:pt x="0" y="3"/>
                      <a:pt x="1" y="5"/>
                    </a:cubicBezTo>
                    <a:cubicBezTo>
                      <a:pt x="5" y="17"/>
                      <a:pt x="5" y="17"/>
                      <a:pt x="5" y="17"/>
                    </a:cubicBezTo>
                    <a:cubicBezTo>
                      <a:pt x="6" y="18"/>
                      <a:pt x="8" y="19"/>
                      <a:pt x="9" y="18"/>
                    </a:cubicBezTo>
                    <a:cubicBezTo>
                      <a:pt x="11" y="18"/>
                      <a:pt x="12" y="16"/>
                      <a:pt x="11" y="15"/>
                    </a:cubicBezTo>
                    <a:cubicBezTo>
                      <a:pt x="7" y="3"/>
                      <a:pt x="7" y="3"/>
                      <a:pt x="7" y="3"/>
                    </a:cubicBezTo>
                    <a:cubicBezTo>
                      <a:pt x="6" y="1"/>
                      <a:pt x="4" y="0"/>
                      <a:pt x="3"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0" name="Freeform 89">
                <a:extLst>
                  <a:ext uri="{FF2B5EF4-FFF2-40B4-BE49-F238E27FC236}">
                    <a16:creationId xmlns:a16="http://schemas.microsoft.com/office/drawing/2014/main" id="{C8807C76-898E-51DB-8DDA-2E213EA586F7}"/>
                  </a:ext>
                </a:extLst>
              </p:cNvPr>
              <p:cNvSpPr>
                <a:spLocks/>
              </p:cNvSpPr>
              <p:nvPr/>
            </p:nvSpPr>
            <p:spPr bwMode="auto">
              <a:xfrm>
                <a:off x="5259129" y="1771768"/>
                <a:ext cx="12472" cy="36585"/>
              </a:xfrm>
              <a:custGeom>
                <a:avLst/>
                <a:gdLst>
                  <a:gd name="T0" fmla="*/ 6236 w 6"/>
                  <a:gd name="T1" fmla="*/ 0 h 19"/>
                  <a:gd name="T2" fmla="*/ 6236 w 6"/>
                  <a:gd name="T3" fmla="*/ 0 h 19"/>
                  <a:gd name="T4" fmla="*/ 0 w 6"/>
                  <a:gd name="T5" fmla="*/ 5777 h 19"/>
                  <a:gd name="T6" fmla="*/ 0 w 6"/>
                  <a:gd name="T7" fmla="*/ 30808 h 19"/>
                  <a:gd name="T8" fmla="*/ 6236 w 6"/>
                  <a:gd name="T9" fmla="*/ 36585 h 19"/>
                  <a:gd name="T10" fmla="*/ 12472 w 6"/>
                  <a:gd name="T11" fmla="*/ 30808 h 19"/>
                  <a:gd name="T12" fmla="*/ 12472 w 6"/>
                  <a:gd name="T13" fmla="*/ 5777 h 19"/>
                  <a:gd name="T14" fmla="*/ 6236 w 6"/>
                  <a:gd name="T15" fmla="*/ 0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9">
                    <a:moveTo>
                      <a:pt x="3" y="0"/>
                    </a:moveTo>
                    <a:cubicBezTo>
                      <a:pt x="3" y="0"/>
                      <a:pt x="3" y="0"/>
                      <a:pt x="3" y="0"/>
                    </a:cubicBezTo>
                    <a:cubicBezTo>
                      <a:pt x="1" y="0"/>
                      <a:pt x="0" y="2"/>
                      <a:pt x="0" y="3"/>
                    </a:cubicBezTo>
                    <a:cubicBezTo>
                      <a:pt x="0" y="16"/>
                      <a:pt x="0" y="16"/>
                      <a:pt x="0" y="16"/>
                    </a:cubicBezTo>
                    <a:cubicBezTo>
                      <a:pt x="0" y="17"/>
                      <a:pt x="1" y="19"/>
                      <a:pt x="3" y="19"/>
                    </a:cubicBezTo>
                    <a:cubicBezTo>
                      <a:pt x="4" y="19"/>
                      <a:pt x="6" y="17"/>
                      <a:pt x="6" y="16"/>
                    </a:cubicBezTo>
                    <a:cubicBezTo>
                      <a:pt x="6" y="3"/>
                      <a:pt x="6" y="3"/>
                      <a:pt x="6" y="3"/>
                    </a:cubicBezTo>
                    <a:cubicBezTo>
                      <a:pt x="6" y="2"/>
                      <a:pt x="4" y="0"/>
                      <a:pt x="3" y="0"/>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1" name="Freeform 90">
                <a:extLst>
                  <a:ext uri="{FF2B5EF4-FFF2-40B4-BE49-F238E27FC236}">
                    <a16:creationId xmlns:a16="http://schemas.microsoft.com/office/drawing/2014/main" id="{5A431AE7-DCB3-E233-E991-CD20219F2D04}"/>
                  </a:ext>
                </a:extLst>
              </p:cNvPr>
              <p:cNvSpPr>
                <a:spLocks/>
              </p:cNvSpPr>
              <p:nvPr/>
            </p:nvSpPr>
            <p:spPr bwMode="auto">
              <a:xfrm>
                <a:off x="5188452" y="1759296"/>
                <a:ext cx="21619" cy="37417"/>
              </a:xfrm>
              <a:custGeom>
                <a:avLst/>
                <a:gdLst>
                  <a:gd name="T0" fmla="*/ 15723 w 11"/>
                  <a:gd name="T1" fmla="*/ 1969 h 19"/>
                  <a:gd name="T2" fmla="*/ 15723 w 11"/>
                  <a:gd name="T3" fmla="*/ 1969 h 19"/>
                  <a:gd name="T4" fmla="*/ 9827 w 11"/>
                  <a:gd name="T5" fmla="*/ 5908 h 19"/>
                  <a:gd name="T6" fmla="*/ 0 w 11"/>
                  <a:gd name="T7" fmla="*/ 29540 h 19"/>
                  <a:gd name="T8" fmla="*/ 3931 w 11"/>
                  <a:gd name="T9" fmla="*/ 35448 h 19"/>
                  <a:gd name="T10" fmla="*/ 11792 w 11"/>
                  <a:gd name="T11" fmla="*/ 33478 h 19"/>
                  <a:gd name="T12" fmla="*/ 19654 w 11"/>
                  <a:gd name="T13" fmla="*/ 9847 h 19"/>
                  <a:gd name="T14" fmla="*/ 15723 w 11"/>
                  <a:gd name="T15" fmla="*/ 1969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19">
                    <a:moveTo>
                      <a:pt x="8" y="1"/>
                    </a:moveTo>
                    <a:cubicBezTo>
                      <a:pt x="8" y="1"/>
                      <a:pt x="8" y="1"/>
                      <a:pt x="8" y="1"/>
                    </a:cubicBezTo>
                    <a:cubicBezTo>
                      <a:pt x="7" y="0"/>
                      <a:pt x="5" y="1"/>
                      <a:pt x="5" y="3"/>
                    </a:cubicBezTo>
                    <a:cubicBezTo>
                      <a:pt x="0" y="15"/>
                      <a:pt x="0" y="15"/>
                      <a:pt x="0" y="15"/>
                    </a:cubicBezTo>
                    <a:cubicBezTo>
                      <a:pt x="0" y="16"/>
                      <a:pt x="1" y="18"/>
                      <a:pt x="2" y="18"/>
                    </a:cubicBezTo>
                    <a:cubicBezTo>
                      <a:pt x="4" y="19"/>
                      <a:pt x="5" y="18"/>
                      <a:pt x="6" y="17"/>
                    </a:cubicBezTo>
                    <a:cubicBezTo>
                      <a:pt x="10" y="5"/>
                      <a:pt x="10" y="5"/>
                      <a:pt x="10" y="5"/>
                    </a:cubicBezTo>
                    <a:cubicBezTo>
                      <a:pt x="11" y="3"/>
                      <a:pt x="10" y="2"/>
                      <a:pt x="8"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2" name="Freeform 91">
                <a:extLst>
                  <a:ext uri="{FF2B5EF4-FFF2-40B4-BE49-F238E27FC236}">
                    <a16:creationId xmlns:a16="http://schemas.microsoft.com/office/drawing/2014/main" id="{3817F95D-7368-84DC-A2DB-43A601983604}"/>
                  </a:ext>
                </a:extLst>
              </p:cNvPr>
              <p:cNvSpPr>
                <a:spLocks/>
              </p:cNvSpPr>
              <p:nvPr/>
            </p:nvSpPr>
            <p:spPr bwMode="auto">
              <a:xfrm>
                <a:off x="5127754" y="1730194"/>
                <a:ext cx="27439" cy="31597"/>
              </a:xfrm>
              <a:custGeom>
                <a:avLst/>
                <a:gdLst>
                  <a:gd name="T0" fmla="*/ 25479 w 14"/>
                  <a:gd name="T1" fmla="*/ 1975 h 16"/>
                  <a:gd name="T2" fmla="*/ 25479 w 14"/>
                  <a:gd name="T3" fmla="*/ 1975 h 16"/>
                  <a:gd name="T4" fmla="*/ 17639 w 14"/>
                  <a:gd name="T5" fmla="*/ 1975 h 16"/>
                  <a:gd name="T6" fmla="*/ 1960 w 14"/>
                  <a:gd name="T7" fmla="*/ 21723 h 16"/>
                  <a:gd name="T8" fmla="*/ 1960 w 14"/>
                  <a:gd name="T9" fmla="*/ 29622 h 16"/>
                  <a:gd name="T10" fmla="*/ 9800 w 14"/>
                  <a:gd name="T11" fmla="*/ 27647 h 16"/>
                  <a:gd name="T12" fmla="*/ 25479 w 14"/>
                  <a:gd name="T13" fmla="*/ 9874 h 16"/>
                  <a:gd name="T14" fmla="*/ 25479 w 14"/>
                  <a:gd name="T15" fmla="*/ 1975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6">
                    <a:moveTo>
                      <a:pt x="13" y="1"/>
                    </a:moveTo>
                    <a:cubicBezTo>
                      <a:pt x="13" y="1"/>
                      <a:pt x="13" y="1"/>
                      <a:pt x="13" y="1"/>
                    </a:cubicBezTo>
                    <a:cubicBezTo>
                      <a:pt x="12" y="0"/>
                      <a:pt x="10" y="0"/>
                      <a:pt x="9" y="1"/>
                    </a:cubicBezTo>
                    <a:cubicBezTo>
                      <a:pt x="1" y="11"/>
                      <a:pt x="1" y="11"/>
                      <a:pt x="1" y="11"/>
                    </a:cubicBezTo>
                    <a:cubicBezTo>
                      <a:pt x="0" y="12"/>
                      <a:pt x="0" y="14"/>
                      <a:pt x="1" y="15"/>
                    </a:cubicBezTo>
                    <a:cubicBezTo>
                      <a:pt x="2" y="16"/>
                      <a:pt x="4" y="16"/>
                      <a:pt x="5" y="14"/>
                    </a:cubicBezTo>
                    <a:cubicBezTo>
                      <a:pt x="13" y="5"/>
                      <a:pt x="13" y="5"/>
                      <a:pt x="13" y="5"/>
                    </a:cubicBezTo>
                    <a:cubicBezTo>
                      <a:pt x="14" y="4"/>
                      <a:pt x="14" y="2"/>
                      <a:pt x="13"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3" name="Freeform 92">
                <a:extLst>
                  <a:ext uri="{FF2B5EF4-FFF2-40B4-BE49-F238E27FC236}">
                    <a16:creationId xmlns:a16="http://schemas.microsoft.com/office/drawing/2014/main" id="{64FCFFB0-492A-27F1-9DB1-134DBA45C119}"/>
                  </a:ext>
                </a:extLst>
              </p:cNvPr>
              <p:cNvSpPr>
                <a:spLocks/>
              </p:cNvSpPr>
              <p:nvPr/>
            </p:nvSpPr>
            <p:spPr bwMode="auto">
              <a:xfrm>
                <a:off x="5080359" y="1681136"/>
                <a:ext cx="35754" cy="25776"/>
              </a:xfrm>
              <a:custGeom>
                <a:avLst/>
                <a:gdLst>
                  <a:gd name="T0" fmla="*/ 33768 w 18"/>
                  <a:gd name="T1" fmla="*/ 3966 h 13"/>
                  <a:gd name="T2" fmla="*/ 33768 w 18"/>
                  <a:gd name="T3" fmla="*/ 3966 h 13"/>
                  <a:gd name="T4" fmla="*/ 25822 w 18"/>
                  <a:gd name="T5" fmla="*/ 1983 h 13"/>
                  <a:gd name="T6" fmla="*/ 3973 w 18"/>
                  <a:gd name="T7" fmla="*/ 13879 h 13"/>
                  <a:gd name="T8" fmla="*/ 1986 w 18"/>
                  <a:gd name="T9" fmla="*/ 21810 h 13"/>
                  <a:gd name="T10" fmla="*/ 9932 w 18"/>
                  <a:gd name="T11" fmla="*/ 25776 h 13"/>
                  <a:gd name="T12" fmla="*/ 31781 w 18"/>
                  <a:gd name="T13" fmla="*/ 11897 h 13"/>
                  <a:gd name="T14" fmla="*/ 33768 w 18"/>
                  <a:gd name="T15" fmla="*/ 3966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7" y="2"/>
                    </a:moveTo>
                    <a:cubicBezTo>
                      <a:pt x="17" y="2"/>
                      <a:pt x="17" y="2"/>
                      <a:pt x="17" y="2"/>
                    </a:cubicBezTo>
                    <a:cubicBezTo>
                      <a:pt x="16" y="1"/>
                      <a:pt x="15" y="0"/>
                      <a:pt x="13" y="1"/>
                    </a:cubicBezTo>
                    <a:cubicBezTo>
                      <a:pt x="2" y="7"/>
                      <a:pt x="2" y="7"/>
                      <a:pt x="2" y="7"/>
                    </a:cubicBezTo>
                    <a:cubicBezTo>
                      <a:pt x="1" y="8"/>
                      <a:pt x="0" y="10"/>
                      <a:pt x="1" y="11"/>
                    </a:cubicBezTo>
                    <a:cubicBezTo>
                      <a:pt x="2" y="13"/>
                      <a:pt x="4" y="13"/>
                      <a:pt x="5" y="13"/>
                    </a:cubicBezTo>
                    <a:cubicBezTo>
                      <a:pt x="16" y="6"/>
                      <a:pt x="16" y="6"/>
                      <a:pt x="16" y="6"/>
                    </a:cubicBezTo>
                    <a:cubicBezTo>
                      <a:pt x="18" y="5"/>
                      <a:pt x="18" y="4"/>
                      <a:pt x="17"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4" name="Freeform 93">
                <a:extLst>
                  <a:ext uri="{FF2B5EF4-FFF2-40B4-BE49-F238E27FC236}">
                    <a16:creationId xmlns:a16="http://schemas.microsoft.com/office/drawing/2014/main" id="{2D9F0488-6C50-45B7-E8F4-3F7559841A9A}"/>
                  </a:ext>
                </a:extLst>
              </p:cNvPr>
              <p:cNvSpPr>
                <a:spLocks/>
              </p:cNvSpPr>
              <p:nvPr/>
            </p:nvSpPr>
            <p:spPr bwMode="auto">
              <a:xfrm>
                <a:off x="5057077" y="1623764"/>
                <a:ext cx="37417" cy="15798"/>
              </a:xfrm>
              <a:custGeom>
                <a:avLst/>
                <a:gdLst>
                  <a:gd name="T0" fmla="*/ 37417 w 19"/>
                  <a:gd name="T1" fmla="*/ 3950 h 8"/>
                  <a:gd name="T2" fmla="*/ 37417 w 19"/>
                  <a:gd name="T3" fmla="*/ 3950 h 8"/>
                  <a:gd name="T4" fmla="*/ 29540 w 19"/>
                  <a:gd name="T5" fmla="*/ 0 h 8"/>
                  <a:gd name="T6" fmla="*/ 5908 w 19"/>
                  <a:gd name="T7" fmla="*/ 3950 h 8"/>
                  <a:gd name="T8" fmla="*/ 0 w 19"/>
                  <a:gd name="T9" fmla="*/ 11849 h 8"/>
                  <a:gd name="T10" fmla="*/ 7877 w 19"/>
                  <a:gd name="T11" fmla="*/ 15798 h 8"/>
                  <a:gd name="T12" fmla="*/ 31509 w 19"/>
                  <a:gd name="T13" fmla="*/ 11849 h 8"/>
                  <a:gd name="T14" fmla="*/ 37417 w 19"/>
                  <a:gd name="T15" fmla="*/ 395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19" y="2"/>
                    </a:moveTo>
                    <a:cubicBezTo>
                      <a:pt x="19" y="2"/>
                      <a:pt x="19" y="2"/>
                      <a:pt x="19" y="2"/>
                    </a:cubicBezTo>
                    <a:cubicBezTo>
                      <a:pt x="18" y="1"/>
                      <a:pt x="17" y="0"/>
                      <a:pt x="15" y="0"/>
                    </a:cubicBezTo>
                    <a:cubicBezTo>
                      <a:pt x="3" y="2"/>
                      <a:pt x="3" y="2"/>
                      <a:pt x="3" y="2"/>
                    </a:cubicBezTo>
                    <a:cubicBezTo>
                      <a:pt x="1" y="2"/>
                      <a:pt x="0" y="4"/>
                      <a:pt x="0" y="6"/>
                    </a:cubicBezTo>
                    <a:cubicBezTo>
                      <a:pt x="1" y="7"/>
                      <a:pt x="2" y="8"/>
                      <a:pt x="4" y="8"/>
                    </a:cubicBezTo>
                    <a:cubicBezTo>
                      <a:pt x="16" y="6"/>
                      <a:pt x="16" y="6"/>
                      <a:pt x="16" y="6"/>
                    </a:cubicBezTo>
                    <a:cubicBezTo>
                      <a:pt x="18" y="6"/>
                      <a:pt x="19" y="4"/>
                      <a:pt x="19"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5" name="Freeform 94">
                <a:extLst>
                  <a:ext uri="{FF2B5EF4-FFF2-40B4-BE49-F238E27FC236}">
                    <a16:creationId xmlns:a16="http://schemas.microsoft.com/office/drawing/2014/main" id="{E1099DA2-8AC5-CBD9-E336-266C71F69FB5}"/>
                  </a:ext>
                </a:extLst>
              </p:cNvPr>
              <p:cNvSpPr>
                <a:spLocks/>
              </p:cNvSpPr>
              <p:nvPr/>
            </p:nvSpPr>
            <p:spPr bwMode="auto">
              <a:xfrm>
                <a:off x="5057077" y="1557245"/>
                <a:ext cx="37417" cy="15798"/>
              </a:xfrm>
              <a:custGeom>
                <a:avLst/>
                <a:gdLst>
                  <a:gd name="T0" fmla="*/ 37417 w 19"/>
                  <a:gd name="T1" fmla="*/ 11849 h 8"/>
                  <a:gd name="T2" fmla="*/ 37417 w 19"/>
                  <a:gd name="T3" fmla="*/ 11849 h 8"/>
                  <a:gd name="T4" fmla="*/ 31509 w 19"/>
                  <a:gd name="T5" fmla="*/ 3950 h 8"/>
                  <a:gd name="T6" fmla="*/ 7877 w 19"/>
                  <a:gd name="T7" fmla="*/ 0 h 8"/>
                  <a:gd name="T8" fmla="*/ 0 w 19"/>
                  <a:gd name="T9" fmla="*/ 5924 h 8"/>
                  <a:gd name="T10" fmla="*/ 5908 w 19"/>
                  <a:gd name="T11" fmla="*/ 11849 h 8"/>
                  <a:gd name="T12" fmla="*/ 29540 w 19"/>
                  <a:gd name="T13" fmla="*/ 15798 h 8"/>
                  <a:gd name="T14" fmla="*/ 37417 w 19"/>
                  <a:gd name="T15" fmla="*/ 11849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19" y="6"/>
                    </a:moveTo>
                    <a:cubicBezTo>
                      <a:pt x="19" y="6"/>
                      <a:pt x="19" y="6"/>
                      <a:pt x="19" y="6"/>
                    </a:cubicBezTo>
                    <a:cubicBezTo>
                      <a:pt x="19" y="4"/>
                      <a:pt x="18" y="3"/>
                      <a:pt x="16" y="2"/>
                    </a:cubicBezTo>
                    <a:cubicBezTo>
                      <a:pt x="4" y="0"/>
                      <a:pt x="4" y="0"/>
                      <a:pt x="4" y="0"/>
                    </a:cubicBezTo>
                    <a:cubicBezTo>
                      <a:pt x="2" y="0"/>
                      <a:pt x="1" y="1"/>
                      <a:pt x="0" y="3"/>
                    </a:cubicBezTo>
                    <a:cubicBezTo>
                      <a:pt x="0" y="4"/>
                      <a:pt x="1" y="6"/>
                      <a:pt x="3" y="6"/>
                    </a:cubicBezTo>
                    <a:cubicBezTo>
                      <a:pt x="15" y="8"/>
                      <a:pt x="15" y="8"/>
                      <a:pt x="15" y="8"/>
                    </a:cubicBezTo>
                    <a:cubicBezTo>
                      <a:pt x="17" y="8"/>
                      <a:pt x="18" y="7"/>
                      <a:pt x="19" y="6"/>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6" name="Freeform 95">
                <a:extLst>
                  <a:ext uri="{FF2B5EF4-FFF2-40B4-BE49-F238E27FC236}">
                    <a16:creationId xmlns:a16="http://schemas.microsoft.com/office/drawing/2014/main" id="{44A980FD-77FC-30C9-EDEA-3ECE5DE3AEEC}"/>
                  </a:ext>
                </a:extLst>
              </p:cNvPr>
              <p:cNvSpPr>
                <a:spLocks/>
              </p:cNvSpPr>
              <p:nvPr/>
            </p:nvSpPr>
            <p:spPr bwMode="auto">
              <a:xfrm>
                <a:off x="5080359" y="1489894"/>
                <a:ext cx="35754" cy="25776"/>
              </a:xfrm>
              <a:custGeom>
                <a:avLst/>
                <a:gdLst>
                  <a:gd name="T0" fmla="*/ 33768 w 18"/>
                  <a:gd name="T1" fmla="*/ 21810 h 13"/>
                  <a:gd name="T2" fmla="*/ 33768 w 18"/>
                  <a:gd name="T3" fmla="*/ 21810 h 13"/>
                  <a:gd name="T4" fmla="*/ 31781 w 18"/>
                  <a:gd name="T5" fmla="*/ 13879 h 13"/>
                  <a:gd name="T6" fmla="*/ 9932 w 18"/>
                  <a:gd name="T7" fmla="*/ 1983 h 13"/>
                  <a:gd name="T8" fmla="*/ 1986 w 18"/>
                  <a:gd name="T9" fmla="*/ 3966 h 13"/>
                  <a:gd name="T10" fmla="*/ 3973 w 18"/>
                  <a:gd name="T11" fmla="*/ 11897 h 13"/>
                  <a:gd name="T12" fmla="*/ 25822 w 18"/>
                  <a:gd name="T13" fmla="*/ 23793 h 13"/>
                  <a:gd name="T14" fmla="*/ 33768 w 18"/>
                  <a:gd name="T15" fmla="*/ 21810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7" y="11"/>
                    </a:moveTo>
                    <a:cubicBezTo>
                      <a:pt x="17" y="11"/>
                      <a:pt x="17" y="11"/>
                      <a:pt x="17" y="11"/>
                    </a:cubicBezTo>
                    <a:cubicBezTo>
                      <a:pt x="18" y="10"/>
                      <a:pt x="18" y="8"/>
                      <a:pt x="16" y="7"/>
                    </a:cubicBezTo>
                    <a:cubicBezTo>
                      <a:pt x="5" y="1"/>
                      <a:pt x="5" y="1"/>
                      <a:pt x="5" y="1"/>
                    </a:cubicBezTo>
                    <a:cubicBezTo>
                      <a:pt x="4" y="0"/>
                      <a:pt x="2" y="0"/>
                      <a:pt x="1" y="2"/>
                    </a:cubicBezTo>
                    <a:cubicBezTo>
                      <a:pt x="0" y="3"/>
                      <a:pt x="1" y="5"/>
                      <a:pt x="2" y="6"/>
                    </a:cubicBezTo>
                    <a:cubicBezTo>
                      <a:pt x="13" y="12"/>
                      <a:pt x="13" y="12"/>
                      <a:pt x="13" y="12"/>
                    </a:cubicBezTo>
                    <a:cubicBezTo>
                      <a:pt x="15" y="13"/>
                      <a:pt x="16" y="12"/>
                      <a:pt x="17" y="1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7" name="Freeform 96">
                <a:extLst>
                  <a:ext uri="{FF2B5EF4-FFF2-40B4-BE49-F238E27FC236}">
                    <a16:creationId xmlns:a16="http://schemas.microsoft.com/office/drawing/2014/main" id="{B454FA13-908E-35E4-9A40-EA46792A01C3}"/>
                  </a:ext>
                </a:extLst>
              </p:cNvPr>
              <p:cNvSpPr>
                <a:spLocks/>
              </p:cNvSpPr>
              <p:nvPr/>
            </p:nvSpPr>
            <p:spPr bwMode="auto">
              <a:xfrm>
                <a:off x="5127754" y="1435016"/>
                <a:ext cx="27439" cy="33259"/>
              </a:xfrm>
              <a:custGeom>
                <a:avLst/>
                <a:gdLst>
                  <a:gd name="T0" fmla="*/ 25479 w 14"/>
                  <a:gd name="T1" fmla="*/ 29346 h 17"/>
                  <a:gd name="T2" fmla="*/ 25479 w 14"/>
                  <a:gd name="T3" fmla="*/ 29346 h 17"/>
                  <a:gd name="T4" fmla="*/ 25479 w 14"/>
                  <a:gd name="T5" fmla="*/ 21521 h 17"/>
                  <a:gd name="T6" fmla="*/ 9800 w 14"/>
                  <a:gd name="T7" fmla="*/ 3913 h 17"/>
                  <a:gd name="T8" fmla="*/ 1960 w 14"/>
                  <a:gd name="T9" fmla="*/ 1956 h 17"/>
                  <a:gd name="T10" fmla="*/ 1960 w 14"/>
                  <a:gd name="T11" fmla="*/ 11738 h 17"/>
                  <a:gd name="T12" fmla="*/ 17639 w 14"/>
                  <a:gd name="T13" fmla="*/ 29346 h 17"/>
                  <a:gd name="T14" fmla="*/ 25479 w 14"/>
                  <a:gd name="T15" fmla="*/ 29346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7">
                    <a:moveTo>
                      <a:pt x="13" y="15"/>
                    </a:moveTo>
                    <a:cubicBezTo>
                      <a:pt x="13" y="15"/>
                      <a:pt x="13" y="15"/>
                      <a:pt x="13" y="15"/>
                    </a:cubicBezTo>
                    <a:cubicBezTo>
                      <a:pt x="14" y="14"/>
                      <a:pt x="14" y="12"/>
                      <a:pt x="13" y="11"/>
                    </a:cubicBezTo>
                    <a:cubicBezTo>
                      <a:pt x="5" y="2"/>
                      <a:pt x="5" y="2"/>
                      <a:pt x="5" y="2"/>
                    </a:cubicBezTo>
                    <a:cubicBezTo>
                      <a:pt x="4" y="0"/>
                      <a:pt x="2" y="0"/>
                      <a:pt x="1" y="1"/>
                    </a:cubicBezTo>
                    <a:cubicBezTo>
                      <a:pt x="0" y="2"/>
                      <a:pt x="0" y="4"/>
                      <a:pt x="1" y="6"/>
                    </a:cubicBezTo>
                    <a:cubicBezTo>
                      <a:pt x="9" y="15"/>
                      <a:pt x="9" y="15"/>
                      <a:pt x="9" y="15"/>
                    </a:cubicBezTo>
                    <a:cubicBezTo>
                      <a:pt x="10" y="16"/>
                      <a:pt x="12" y="17"/>
                      <a:pt x="13" y="15"/>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8" name="Freeform 97">
                <a:extLst>
                  <a:ext uri="{FF2B5EF4-FFF2-40B4-BE49-F238E27FC236}">
                    <a16:creationId xmlns:a16="http://schemas.microsoft.com/office/drawing/2014/main" id="{C90D9A14-4855-7134-E6CE-5AFD4CD31323}"/>
                  </a:ext>
                </a:extLst>
              </p:cNvPr>
              <p:cNvSpPr>
                <a:spLocks/>
              </p:cNvSpPr>
              <p:nvPr/>
            </p:nvSpPr>
            <p:spPr bwMode="auto">
              <a:xfrm>
                <a:off x="5188452" y="1400094"/>
                <a:ext cx="21619" cy="37417"/>
              </a:xfrm>
              <a:custGeom>
                <a:avLst/>
                <a:gdLst>
                  <a:gd name="T0" fmla="*/ 15723 w 11"/>
                  <a:gd name="T1" fmla="*/ 35448 h 19"/>
                  <a:gd name="T2" fmla="*/ 15723 w 11"/>
                  <a:gd name="T3" fmla="*/ 35448 h 19"/>
                  <a:gd name="T4" fmla="*/ 19654 w 11"/>
                  <a:gd name="T5" fmla="*/ 27570 h 19"/>
                  <a:gd name="T6" fmla="*/ 11792 w 11"/>
                  <a:gd name="T7" fmla="*/ 5908 h 19"/>
                  <a:gd name="T8" fmla="*/ 3931 w 11"/>
                  <a:gd name="T9" fmla="*/ 1969 h 19"/>
                  <a:gd name="T10" fmla="*/ 0 w 11"/>
                  <a:gd name="T11" fmla="*/ 9847 h 19"/>
                  <a:gd name="T12" fmla="*/ 9827 w 11"/>
                  <a:gd name="T13" fmla="*/ 31509 h 19"/>
                  <a:gd name="T14" fmla="*/ 15723 w 11"/>
                  <a:gd name="T15" fmla="*/ 35448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19">
                    <a:moveTo>
                      <a:pt x="8" y="18"/>
                    </a:moveTo>
                    <a:cubicBezTo>
                      <a:pt x="8" y="18"/>
                      <a:pt x="8" y="18"/>
                      <a:pt x="8" y="18"/>
                    </a:cubicBezTo>
                    <a:cubicBezTo>
                      <a:pt x="10" y="18"/>
                      <a:pt x="11" y="16"/>
                      <a:pt x="10" y="14"/>
                    </a:cubicBezTo>
                    <a:cubicBezTo>
                      <a:pt x="6" y="3"/>
                      <a:pt x="6" y="3"/>
                      <a:pt x="6" y="3"/>
                    </a:cubicBezTo>
                    <a:cubicBezTo>
                      <a:pt x="5" y="1"/>
                      <a:pt x="4" y="0"/>
                      <a:pt x="2" y="1"/>
                    </a:cubicBezTo>
                    <a:cubicBezTo>
                      <a:pt x="1" y="1"/>
                      <a:pt x="0" y="3"/>
                      <a:pt x="0" y="5"/>
                    </a:cubicBezTo>
                    <a:cubicBezTo>
                      <a:pt x="5" y="16"/>
                      <a:pt x="5" y="16"/>
                      <a:pt x="5" y="16"/>
                    </a:cubicBezTo>
                    <a:cubicBezTo>
                      <a:pt x="5" y="18"/>
                      <a:pt x="7" y="19"/>
                      <a:pt x="8" y="18"/>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9" name="Freeform 98">
                <a:extLst>
                  <a:ext uri="{FF2B5EF4-FFF2-40B4-BE49-F238E27FC236}">
                    <a16:creationId xmlns:a16="http://schemas.microsoft.com/office/drawing/2014/main" id="{A2591279-4B24-A2ED-BBF5-5F4C16BD40BF}"/>
                  </a:ext>
                </a:extLst>
              </p:cNvPr>
              <p:cNvSpPr>
                <a:spLocks/>
              </p:cNvSpPr>
              <p:nvPr/>
            </p:nvSpPr>
            <p:spPr bwMode="auto">
              <a:xfrm>
                <a:off x="5161013" y="1592167"/>
                <a:ext cx="110588" cy="120566"/>
              </a:xfrm>
              <a:custGeom>
                <a:avLst/>
                <a:gdLst>
                  <a:gd name="T0" fmla="*/ 1975 w 56"/>
                  <a:gd name="T1" fmla="*/ 118590 h 61"/>
                  <a:gd name="T2" fmla="*/ 1975 w 56"/>
                  <a:gd name="T3" fmla="*/ 118590 h 61"/>
                  <a:gd name="T4" fmla="*/ 13824 w 56"/>
                  <a:gd name="T5" fmla="*/ 118590 h 61"/>
                  <a:gd name="T6" fmla="*/ 108613 w 56"/>
                  <a:gd name="T7" fmla="*/ 13835 h 61"/>
                  <a:gd name="T8" fmla="*/ 106638 w 56"/>
                  <a:gd name="T9" fmla="*/ 3953 h 61"/>
                  <a:gd name="T10" fmla="*/ 96765 w 56"/>
                  <a:gd name="T11" fmla="*/ 3953 h 61"/>
                  <a:gd name="T12" fmla="*/ 1975 w 56"/>
                  <a:gd name="T13" fmla="*/ 106731 h 61"/>
                  <a:gd name="T14" fmla="*/ 1975 w 56"/>
                  <a:gd name="T15" fmla="*/ 118590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61">
                    <a:moveTo>
                      <a:pt x="1" y="60"/>
                    </a:moveTo>
                    <a:cubicBezTo>
                      <a:pt x="1" y="60"/>
                      <a:pt x="1" y="60"/>
                      <a:pt x="1" y="60"/>
                    </a:cubicBezTo>
                    <a:cubicBezTo>
                      <a:pt x="3" y="61"/>
                      <a:pt x="5" y="61"/>
                      <a:pt x="7" y="60"/>
                    </a:cubicBezTo>
                    <a:cubicBezTo>
                      <a:pt x="55" y="7"/>
                      <a:pt x="55" y="7"/>
                      <a:pt x="55" y="7"/>
                    </a:cubicBezTo>
                    <a:cubicBezTo>
                      <a:pt x="56" y="6"/>
                      <a:pt x="56" y="3"/>
                      <a:pt x="54" y="2"/>
                    </a:cubicBezTo>
                    <a:cubicBezTo>
                      <a:pt x="53" y="0"/>
                      <a:pt x="50" y="0"/>
                      <a:pt x="49" y="2"/>
                    </a:cubicBezTo>
                    <a:cubicBezTo>
                      <a:pt x="1" y="54"/>
                      <a:pt x="1" y="54"/>
                      <a:pt x="1" y="54"/>
                    </a:cubicBezTo>
                    <a:cubicBezTo>
                      <a:pt x="0" y="56"/>
                      <a:pt x="0" y="58"/>
                      <a:pt x="1" y="60"/>
                    </a:cubicBezTo>
                    <a:close/>
                  </a:path>
                </a:pathLst>
              </a:custGeom>
              <a:solidFill>
                <a:srgbClr val="8D95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30" name="Rectangle 99">
                <a:extLst>
                  <a:ext uri="{FF2B5EF4-FFF2-40B4-BE49-F238E27FC236}">
                    <a16:creationId xmlns:a16="http://schemas.microsoft.com/office/drawing/2014/main" id="{03A26889-CF7F-1E3B-3B8E-64A1E93D0ADF}"/>
                  </a:ext>
                </a:extLst>
              </p:cNvPr>
              <p:cNvSpPr>
                <a:spLocks noChangeArrowheads="1"/>
              </p:cNvSpPr>
              <p:nvPr/>
            </p:nvSpPr>
            <p:spPr bwMode="auto">
              <a:xfrm>
                <a:off x="5106135" y="1596325"/>
                <a:ext cx="159646" cy="4157"/>
              </a:xfrm>
              <a:prstGeom prst="rect">
                <a:avLst/>
              </a:prstGeom>
              <a:solidFill>
                <a:srgbClr val="EE29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31" name="Oval 100">
                <a:extLst>
                  <a:ext uri="{FF2B5EF4-FFF2-40B4-BE49-F238E27FC236}">
                    <a16:creationId xmlns:a16="http://schemas.microsoft.com/office/drawing/2014/main" id="{01A2BB28-FA02-8994-9586-BFB0D6FB0816}"/>
                  </a:ext>
                </a:extLst>
              </p:cNvPr>
              <p:cNvSpPr>
                <a:spLocks noChangeArrowheads="1"/>
              </p:cNvSpPr>
              <p:nvPr/>
            </p:nvSpPr>
            <p:spPr bwMode="auto">
              <a:xfrm>
                <a:off x="5245825" y="1580526"/>
                <a:ext cx="37417" cy="35754"/>
              </a:xfrm>
              <a:prstGeom prst="ellipse">
                <a:avLst/>
              </a:pr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32" name="Freeform 101">
                <a:extLst>
                  <a:ext uri="{FF2B5EF4-FFF2-40B4-BE49-F238E27FC236}">
                    <a16:creationId xmlns:a16="http://schemas.microsoft.com/office/drawing/2014/main" id="{5DBA5FB2-0C49-F80F-9698-66FBB7FB22A6}"/>
                  </a:ext>
                </a:extLst>
              </p:cNvPr>
              <p:cNvSpPr>
                <a:spLocks/>
              </p:cNvSpPr>
              <p:nvPr/>
            </p:nvSpPr>
            <p:spPr bwMode="auto">
              <a:xfrm>
                <a:off x="5251645" y="1468276"/>
                <a:ext cx="25776" cy="128049"/>
              </a:xfrm>
              <a:custGeom>
                <a:avLst/>
                <a:gdLst>
                  <a:gd name="T0" fmla="*/ 11897 w 13"/>
                  <a:gd name="T1" fmla="*/ 128049 h 65"/>
                  <a:gd name="T2" fmla="*/ 13879 w 13"/>
                  <a:gd name="T3" fmla="*/ 128049 h 65"/>
                  <a:gd name="T4" fmla="*/ 25776 w 13"/>
                  <a:gd name="T5" fmla="*/ 116229 h 65"/>
                  <a:gd name="T6" fmla="*/ 25776 w 13"/>
                  <a:gd name="T7" fmla="*/ 11820 h 65"/>
                  <a:gd name="T8" fmla="*/ 13879 w 13"/>
                  <a:gd name="T9" fmla="*/ 0 h 65"/>
                  <a:gd name="T10" fmla="*/ 11897 w 13"/>
                  <a:gd name="T11" fmla="*/ 0 h 65"/>
                  <a:gd name="T12" fmla="*/ 0 w 13"/>
                  <a:gd name="T13" fmla="*/ 11820 h 65"/>
                  <a:gd name="T14" fmla="*/ 0 w 13"/>
                  <a:gd name="T15" fmla="*/ 116229 h 65"/>
                  <a:gd name="T16" fmla="*/ 11897 w 13"/>
                  <a:gd name="T17" fmla="*/ 128049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65">
                    <a:moveTo>
                      <a:pt x="6" y="65"/>
                    </a:moveTo>
                    <a:cubicBezTo>
                      <a:pt x="7" y="65"/>
                      <a:pt x="7" y="65"/>
                      <a:pt x="7" y="65"/>
                    </a:cubicBezTo>
                    <a:cubicBezTo>
                      <a:pt x="11" y="65"/>
                      <a:pt x="13" y="62"/>
                      <a:pt x="13" y="59"/>
                    </a:cubicBezTo>
                    <a:cubicBezTo>
                      <a:pt x="13" y="6"/>
                      <a:pt x="13" y="6"/>
                      <a:pt x="13" y="6"/>
                    </a:cubicBezTo>
                    <a:cubicBezTo>
                      <a:pt x="13" y="3"/>
                      <a:pt x="11" y="0"/>
                      <a:pt x="7" y="0"/>
                    </a:cubicBezTo>
                    <a:cubicBezTo>
                      <a:pt x="6" y="0"/>
                      <a:pt x="6" y="0"/>
                      <a:pt x="6" y="0"/>
                    </a:cubicBezTo>
                    <a:cubicBezTo>
                      <a:pt x="3" y="0"/>
                      <a:pt x="0" y="3"/>
                      <a:pt x="0" y="6"/>
                    </a:cubicBezTo>
                    <a:cubicBezTo>
                      <a:pt x="0" y="59"/>
                      <a:pt x="0" y="59"/>
                      <a:pt x="0" y="59"/>
                    </a:cubicBezTo>
                    <a:cubicBezTo>
                      <a:pt x="0" y="62"/>
                      <a:pt x="3" y="65"/>
                      <a:pt x="6" y="65"/>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33" name="Oval 102">
                <a:extLst>
                  <a:ext uri="{FF2B5EF4-FFF2-40B4-BE49-F238E27FC236}">
                    <a16:creationId xmlns:a16="http://schemas.microsoft.com/office/drawing/2014/main" id="{3375852B-B0E2-1F60-750E-E5AD9EF2CEBA}"/>
                  </a:ext>
                </a:extLst>
              </p:cNvPr>
              <p:cNvSpPr>
                <a:spLocks noChangeAspect="1" noChangeArrowheads="1"/>
              </p:cNvSpPr>
              <p:nvPr/>
            </p:nvSpPr>
            <p:spPr bwMode="auto">
              <a:xfrm>
                <a:off x="6600619" y="866799"/>
                <a:ext cx="896903" cy="899680"/>
              </a:xfrm>
              <a:prstGeom prst="ellipse">
                <a:avLst/>
              </a:prstGeom>
              <a:solidFill>
                <a:srgbClr val="5B9BD5">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234" name="Oval 103">
                <a:extLst>
                  <a:ext uri="{FF2B5EF4-FFF2-40B4-BE49-F238E27FC236}">
                    <a16:creationId xmlns:a16="http://schemas.microsoft.com/office/drawing/2014/main" id="{9056EB3C-9EAC-9AE0-DCBF-A17F28F393FB}"/>
                  </a:ext>
                </a:extLst>
              </p:cNvPr>
              <p:cNvSpPr>
                <a:spLocks noChangeAspect="1" noChangeArrowheads="1"/>
              </p:cNvSpPr>
              <p:nvPr/>
            </p:nvSpPr>
            <p:spPr bwMode="auto">
              <a:xfrm>
                <a:off x="7409881" y="2572755"/>
                <a:ext cx="806243" cy="809712"/>
              </a:xfrm>
              <a:prstGeom prst="ellipse">
                <a:avLst/>
              </a:prstGeom>
              <a:solidFill>
                <a:srgbClr val="5B9BD5">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235" name="Oval 104">
                <a:extLst>
                  <a:ext uri="{FF2B5EF4-FFF2-40B4-BE49-F238E27FC236}">
                    <a16:creationId xmlns:a16="http://schemas.microsoft.com/office/drawing/2014/main" id="{F2EB444F-887B-36A4-88E6-0746DB114ECF}"/>
                  </a:ext>
                </a:extLst>
              </p:cNvPr>
              <p:cNvSpPr>
                <a:spLocks noChangeArrowheads="1"/>
              </p:cNvSpPr>
              <p:nvPr/>
            </p:nvSpPr>
            <p:spPr bwMode="auto">
              <a:xfrm>
                <a:off x="6245571" y="5538342"/>
                <a:ext cx="846955" cy="854696"/>
              </a:xfrm>
              <a:prstGeom prst="ellipse">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236" name="Oval 105">
                <a:extLst>
                  <a:ext uri="{FF2B5EF4-FFF2-40B4-BE49-F238E27FC236}">
                    <a16:creationId xmlns:a16="http://schemas.microsoft.com/office/drawing/2014/main" id="{70392484-CC7F-A5DB-23B6-BF0D6D842524}"/>
                  </a:ext>
                </a:extLst>
              </p:cNvPr>
              <p:cNvSpPr>
                <a:spLocks noChangeAspect="1" noChangeArrowheads="1"/>
              </p:cNvSpPr>
              <p:nvPr/>
            </p:nvSpPr>
            <p:spPr bwMode="auto">
              <a:xfrm>
                <a:off x="3589658" y="704139"/>
                <a:ext cx="805487" cy="809712"/>
              </a:xfrm>
              <a:prstGeom prst="ellipse">
                <a:avLst/>
              </a:prstGeom>
              <a:solidFill>
                <a:srgbClr val="5B9BD5">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dirty="0">
                  <a:solidFill>
                    <a:prstClr val="black"/>
                  </a:solidFill>
                  <a:ea typeface="微軟正黑體" panose="020B0604030504040204" pitchFamily="34" charset="-120"/>
                  <a:cs typeface="Arial" panose="020B0604020202020204" pitchFamily="34" charset="0"/>
                </a:endParaRPr>
              </a:p>
            </p:txBody>
          </p:sp>
          <p:sp>
            <p:nvSpPr>
              <p:cNvPr id="7237" name="Oval 106">
                <a:extLst>
                  <a:ext uri="{FF2B5EF4-FFF2-40B4-BE49-F238E27FC236}">
                    <a16:creationId xmlns:a16="http://schemas.microsoft.com/office/drawing/2014/main" id="{A219FE1A-8119-A70F-77A1-594BD7FD1FFD}"/>
                  </a:ext>
                </a:extLst>
              </p:cNvPr>
              <p:cNvSpPr>
                <a:spLocks noChangeAspect="1" noChangeArrowheads="1"/>
              </p:cNvSpPr>
              <p:nvPr/>
            </p:nvSpPr>
            <p:spPr bwMode="auto">
              <a:xfrm>
                <a:off x="3056102" y="1495621"/>
                <a:ext cx="805491" cy="809712"/>
              </a:xfrm>
              <a:prstGeom prst="ellipse">
                <a:avLst/>
              </a:prstGeom>
              <a:solidFill>
                <a:srgbClr val="5B9BD5">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238" name="Freeform 125">
                <a:extLst>
                  <a:ext uri="{FF2B5EF4-FFF2-40B4-BE49-F238E27FC236}">
                    <a16:creationId xmlns:a16="http://schemas.microsoft.com/office/drawing/2014/main" id="{E133E921-C4DB-4229-E99B-86394C72D86C}"/>
                  </a:ext>
                </a:extLst>
              </p:cNvPr>
              <p:cNvSpPr>
                <a:spLocks/>
              </p:cNvSpPr>
              <p:nvPr/>
            </p:nvSpPr>
            <p:spPr bwMode="auto">
              <a:xfrm>
                <a:off x="5979196" y="1364340"/>
                <a:ext cx="237805" cy="340078"/>
              </a:xfrm>
              <a:custGeom>
                <a:avLst/>
                <a:gdLst>
                  <a:gd name="T0" fmla="*/ 58960 w 121"/>
                  <a:gd name="T1" fmla="*/ 281105 h 173"/>
                  <a:gd name="T2" fmla="*/ 0 w 121"/>
                  <a:gd name="T3" fmla="*/ 241790 h 173"/>
                  <a:gd name="T4" fmla="*/ 23584 w 121"/>
                  <a:gd name="T5" fmla="*/ 182816 h 173"/>
                  <a:gd name="T6" fmla="*/ 49133 w 121"/>
                  <a:gd name="T7" fmla="*/ 192645 h 173"/>
                  <a:gd name="T8" fmla="*/ 43237 w 121"/>
                  <a:gd name="T9" fmla="*/ 229995 h 173"/>
                  <a:gd name="T10" fmla="*/ 74683 w 121"/>
                  <a:gd name="T11" fmla="*/ 251618 h 173"/>
                  <a:gd name="T12" fmla="*/ 139538 w 121"/>
                  <a:gd name="T13" fmla="*/ 239824 h 173"/>
                  <a:gd name="T14" fmla="*/ 66821 w 121"/>
                  <a:gd name="T15" fmla="*/ 82562 h 173"/>
                  <a:gd name="T16" fmla="*/ 157226 w 121"/>
                  <a:gd name="T17" fmla="*/ 43247 h 173"/>
                  <a:gd name="T18" fmla="*/ 174914 w 121"/>
                  <a:gd name="T19" fmla="*/ 0 h 173"/>
                  <a:gd name="T20" fmla="*/ 202429 w 121"/>
                  <a:gd name="T21" fmla="*/ 11795 h 173"/>
                  <a:gd name="T22" fmla="*/ 184741 w 121"/>
                  <a:gd name="T23" fmla="*/ 53076 h 173"/>
                  <a:gd name="T24" fmla="*/ 237805 w 121"/>
                  <a:gd name="T25" fmla="*/ 92391 h 173"/>
                  <a:gd name="T26" fmla="*/ 212256 w 121"/>
                  <a:gd name="T27" fmla="*/ 147433 h 173"/>
                  <a:gd name="T28" fmla="*/ 190637 w 121"/>
                  <a:gd name="T29" fmla="*/ 137604 h 173"/>
                  <a:gd name="T30" fmla="*/ 194568 w 121"/>
                  <a:gd name="T31" fmla="*/ 100254 h 173"/>
                  <a:gd name="T32" fmla="*/ 163122 w 121"/>
                  <a:gd name="T33" fmla="*/ 78631 h 173"/>
                  <a:gd name="T34" fmla="*/ 106128 w 121"/>
                  <a:gd name="T35" fmla="*/ 92391 h 173"/>
                  <a:gd name="T36" fmla="*/ 180810 w 121"/>
                  <a:gd name="T37" fmla="*/ 247687 h 173"/>
                  <a:gd name="T38" fmla="*/ 86475 w 121"/>
                  <a:gd name="T39" fmla="*/ 290934 h 173"/>
                  <a:gd name="T40" fmla="*/ 66821 w 121"/>
                  <a:gd name="T41" fmla="*/ 340078 h 173"/>
                  <a:gd name="T42" fmla="*/ 39307 w 121"/>
                  <a:gd name="T43" fmla="*/ 328283 h 173"/>
                  <a:gd name="T44" fmla="*/ 58960 w 121"/>
                  <a:gd name="T45" fmla="*/ 281105 h 1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1" h="173">
                    <a:moveTo>
                      <a:pt x="30" y="143"/>
                    </a:moveTo>
                    <a:cubicBezTo>
                      <a:pt x="12" y="135"/>
                      <a:pt x="0" y="123"/>
                      <a:pt x="0" y="123"/>
                    </a:cubicBezTo>
                    <a:cubicBezTo>
                      <a:pt x="12" y="93"/>
                      <a:pt x="12" y="93"/>
                      <a:pt x="12" y="93"/>
                    </a:cubicBezTo>
                    <a:cubicBezTo>
                      <a:pt x="25" y="98"/>
                      <a:pt x="25" y="98"/>
                      <a:pt x="25" y="98"/>
                    </a:cubicBezTo>
                    <a:cubicBezTo>
                      <a:pt x="22" y="117"/>
                      <a:pt x="22" y="117"/>
                      <a:pt x="22" y="117"/>
                    </a:cubicBezTo>
                    <a:cubicBezTo>
                      <a:pt x="22" y="117"/>
                      <a:pt x="27" y="124"/>
                      <a:pt x="38" y="128"/>
                    </a:cubicBezTo>
                    <a:cubicBezTo>
                      <a:pt x="51" y="134"/>
                      <a:pt x="67" y="134"/>
                      <a:pt x="71" y="122"/>
                    </a:cubicBezTo>
                    <a:cubicBezTo>
                      <a:pt x="82" y="96"/>
                      <a:pt x="17" y="82"/>
                      <a:pt x="34" y="42"/>
                    </a:cubicBezTo>
                    <a:cubicBezTo>
                      <a:pt x="42" y="22"/>
                      <a:pt x="61" y="17"/>
                      <a:pt x="80" y="22"/>
                    </a:cubicBezTo>
                    <a:cubicBezTo>
                      <a:pt x="89" y="0"/>
                      <a:pt x="89" y="0"/>
                      <a:pt x="89" y="0"/>
                    </a:cubicBezTo>
                    <a:cubicBezTo>
                      <a:pt x="103" y="6"/>
                      <a:pt x="103" y="6"/>
                      <a:pt x="103" y="6"/>
                    </a:cubicBezTo>
                    <a:cubicBezTo>
                      <a:pt x="94" y="27"/>
                      <a:pt x="94" y="27"/>
                      <a:pt x="94" y="27"/>
                    </a:cubicBezTo>
                    <a:cubicBezTo>
                      <a:pt x="109" y="35"/>
                      <a:pt x="121" y="47"/>
                      <a:pt x="121" y="47"/>
                    </a:cubicBezTo>
                    <a:cubicBezTo>
                      <a:pt x="108" y="75"/>
                      <a:pt x="108" y="75"/>
                      <a:pt x="108" y="75"/>
                    </a:cubicBezTo>
                    <a:cubicBezTo>
                      <a:pt x="97" y="70"/>
                      <a:pt x="97" y="70"/>
                      <a:pt x="97" y="70"/>
                    </a:cubicBezTo>
                    <a:cubicBezTo>
                      <a:pt x="99" y="51"/>
                      <a:pt x="99" y="51"/>
                      <a:pt x="99" y="51"/>
                    </a:cubicBezTo>
                    <a:cubicBezTo>
                      <a:pt x="99" y="51"/>
                      <a:pt x="93" y="44"/>
                      <a:pt x="83" y="40"/>
                    </a:cubicBezTo>
                    <a:cubicBezTo>
                      <a:pt x="68" y="34"/>
                      <a:pt x="58" y="38"/>
                      <a:pt x="54" y="47"/>
                    </a:cubicBezTo>
                    <a:cubicBezTo>
                      <a:pt x="43" y="72"/>
                      <a:pt x="107" y="88"/>
                      <a:pt x="92" y="126"/>
                    </a:cubicBezTo>
                    <a:cubicBezTo>
                      <a:pt x="83" y="147"/>
                      <a:pt x="64" y="152"/>
                      <a:pt x="44" y="148"/>
                    </a:cubicBezTo>
                    <a:cubicBezTo>
                      <a:pt x="34" y="173"/>
                      <a:pt x="34" y="173"/>
                      <a:pt x="34" y="173"/>
                    </a:cubicBezTo>
                    <a:cubicBezTo>
                      <a:pt x="20" y="167"/>
                      <a:pt x="20" y="167"/>
                      <a:pt x="20" y="167"/>
                    </a:cubicBezTo>
                    <a:lnTo>
                      <a:pt x="3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39" name="Freeform 126">
                <a:extLst>
                  <a:ext uri="{FF2B5EF4-FFF2-40B4-BE49-F238E27FC236}">
                    <a16:creationId xmlns:a16="http://schemas.microsoft.com/office/drawing/2014/main" id="{886DB2B2-9DF8-5978-4557-F94450AAD9F5}"/>
                  </a:ext>
                </a:extLst>
              </p:cNvPr>
              <p:cNvSpPr>
                <a:spLocks/>
              </p:cNvSpPr>
              <p:nvPr/>
            </p:nvSpPr>
            <p:spPr bwMode="auto">
              <a:xfrm>
                <a:off x="6212844" y="1643719"/>
                <a:ext cx="110588" cy="121397"/>
              </a:xfrm>
              <a:custGeom>
                <a:avLst/>
                <a:gdLst>
                  <a:gd name="T0" fmla="*/ 19748 w 56"/>
                  <a:gd name="T1" fmla="*/ 97901 h 62"/>
                  <a:gd name="T2" fmla="*/ 0 w 56"/>
                  <a:gd name="T3" fmla="*/ 76363 h 62"/>
                  <a:gd name="T4" fmla="*/ 15798 w 56"/>
                  <a:gd name="T5" fmla="*/ 54824 h 62"/>
                  <a:gd name="T6" fmla="*/ 25672 w 56"/>
                  <a:gd name="T7" fmla="*/ 62657 h 62"/>
                  <a:gd name="T8" fmla="*/ 19748 w 56"/>
                  <a:gd name="T9" fmla="*/ 76363 h 62"/>
                  <a:gd name="T10" fmla="*/ 29622 w 56"/>
                  <a:gd name="T11" fmla="*/ 88111 h 62"/>
                  <a:gd name="T12" fmla="*/ 57269 w 56"/>
                  <a:gd name="T13" fmla="*/ 90069 h 62"/>
                  <a:gd name="T14" fmla="*/ 43445 w 56"/>
                  <a:gd name="T15" fmla="*/ 19580 h 62"/>
                  <a:gd name="T16" fmla="*/ 82941 w 56"/>
                  <a:gd name="T17" fmla="*/ 13706 h 62"/>
                  <a:gd name="T18" fmla="*/ 94790 w 56"/>
                  <a:gd name="T19" fmla="*/ 0 h 62"/>
                  <a:gd name="T20" fmla="*/ 104664 w 56"/>
                  <a:gd name="T21" fmla="*/ 5874 h 62"/>
                  <a:gd name="T22" fmla="*/ 92815 w 56"/>
                  <a:gd name="T23" fmla="*/ 21538 h 62"/>
                  <a:gd name="T24" fmla="*/ 110588 w 56"/>
                  <a:gd name="T25" fmla="*/ 41118 h 62"/>
                  <a:gd name="T26" fmla="*/ 94790 w 56"/>
                  <a:gd name="T27" fmla="*/ 60699 h 62"/>
                  <a:gd name="T28" fmla="*/ 86891 w 56"/>
                  <a:gd name="T29" fmla="*/ 54824 h 62"/>
                  <a:gd name="T30" fmla="*/ 92815 w 56"/>
                  <a:gd name="T31" fmla="*/ 41118 h 62"/>
                  <a:gd name="T32" fmla="*/ 82941 w 56"/>
                  <a:gd name="T33" fmla="*/ 29370 h 62"/>
                  <a:gd name="T34" fmla="*/ 57269 w 56"/>
                  <a:gd name="T35" fmla="*/ 27412 h 62"/>
                  <a:gd name="T36" fmla="*/ 71092 w 56"/>
                  <a:gd name="T37" fmla="*/ 95943 h 62"/>
                  <a:gd name="T38" fmla="*/ 29622 w 56"/>
                  <a:gd name="T39" fmla="*/ 103775 h 62"/>
                  <a:gd name="T40" fmla="*/ 15798 w 56"/>
                  <a:gd name="T41" fmla="*/ 121397 h 62"/>
                  <a:gd name="T42" fmla="*/ 7899 w 56"/>
                  <a:gd name="T43" fmla="*/ 113565 h 62"/>
                  <a:gd name="T44" fmla="*/ 19748 w 56"/>
                  <a:gd name="T45" fmla="*/ 97901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 h="62">
                    <a:moveTo>
                      <a:pt x="10" y="50"/>
                    </a:moveTo>
                    <a:cubicBezTo>
                      <a:pt x="4" y="45"/>
                      <a:pt x="0" y="39"/>
                      <a:pt x="0" y="39"/>
                    </a:cubicBezTo>
                    <a:cubicBezTo>
                      <a:pt x="8" y="28"/>
                      <a:pt x="8" y="28"/>
                      <a:pt x="8" y="28"/>
                    </a:cubicBezTo>
                    <a:cubicBezTo>
                      <a:pt x="13" y="32"/>
                      <a:pt x="13" y="32"/>
                      <a:pt x="13" y="32"/>
                    </a:cubicBezTo>
                    <a:cubicBezTo>
                      <a:pt x="10" y="39"/>
                      <a:pt x="10" y="39"/>
                      <a:pt x="10" y="39"/>
                    </a:cubicBezTo>
                    <a:cubicBezTo>
                      <a:pt x="10" y="39"/>
                      <a:pt x="11" y="42"/>
                      <a:pt x="15" y="45"/>
                    </a:cubicBezTo>
                    <a:cubicBezTo>
                      <a:pt x="19" y="48"/>
                      <a:pt x="25" y="50"/>
                      <a:pt x="29" y="46"/>
                    </a:cubicBezTo>
                    <a:cubicBezTo>
                      <a:pt x="35" y="36"/>
                      <a:pt x="11" y="24"/>
                      <a:pt x="22" y="10"/>
                    </a:cubicBezTo>
                    <a:cubicBezTo>
                      <a:pt x="27" y="3"/>
                      <a:pt x="35" y="3"/>
                      <a:pt x="42" y="7"/>
                    </a:cubicBezTo>
                    <a:cubicBezTo>
                      <a:pt x="48" y="0"/>
                      <a:pt x="48" y="0"/>
                      <a:pt x="48" y="0"/>
                    </a:cubicBezTo>
                    <a:cubicBezTo>
                      <a:pt x="53" y="3"/>
                      <a:pt x="53" y="3"/>
                      <a:pt x="53" y="3"/>
                    </a:cubicBezTo>
                    <a:cubicBezTo>
                      <a:pt x="47" y="11"/>
                      <a:pt x="47" y="11"/>
                      <a:pt x="47" y="11"/>
                    </a:cubicBezTo>
                    <a:cubicBezTo>
                      <a:pt x="52" y="15"/>
                      <a:pt x="56" y="21"/>
                      <a:pt x="56" y="21"/>
                    </a:cubicBezTo>
                    <a:cubicBezTo>
                      <a:pt x="48" y="31"/>
                      <a:pt x="48" y="31"/>
                      <a:pt x="48" y="31"/>
                    </a:cubicBezTo>
                    <a:cubicBezTo>
                      <a:pt x="44" y="28"/>
                      <a:pt x="44" y="28"/>
                      <a:pt x="44" y="28"/>
                    </a:cubicBezTo>
                    <a:cubicBezTo>
                      <a:pt x="47" y="21"/>
                      <a:pt x="47" y="21"/>
                      <a:pt x="47" y="21"/>
                    </a:cubicBezTo>
                    <a:cubicBezTo>
                      <a:pt x="47" y="21"/>
                      <a:pt x="45" y="17"/>
                      <a:pt x="42" y="15"/>
                    </a:cubicBezTo>
                    <a:cubicBezTo>
                      <a:pt x="36" y="11"/>
                      <a:pt x="32" y="11"/>
                      <a:pt x="29" y="14"/>
                    </a:cubicBezTo>
                    <a:cubicBezTo>
                      <a:pt x="23" y="23"/>
                      <a:pt x="46" y="36"/>
                      <a:pt x="36" y="49"/>
                    </a:cubicBezTo>
                    <a:cubicBezTo>
                      <a:pt x="31" y="56"/>
                      <a:pt x="23" y="57"/>
                      <a:pt x="15" y="53"/>
                    </a:cubicBezTo>
                    <a:cubicBezTo>
                      <a:pt x="8" y="62"/>
                      <a:pt x="8" y="62"/>
                      <a:pt x="8" y="62"/>
                    </a:cubicBezTo>
                    <a:cubicBezTo>
                      <a:pt x="4" y="58"/>
                      <a:pt x="4" y="58"/>
                      <a:pt x="4" y="58"/>
                    </a:cubicBezTo>
                    <a:lnTo>
                      <a:pt x="1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0" name="Freeform 127">
                <a:extLst>
                  <a:ext uri="{FF2B5EF4-FFF2-40B4-BE49-F238E27FC236}">
                    <a16:creationId xmlns:a16="http://schemas.microsoft.com/office/drawing/2014/main" id="{AB37D8A2-33B7-4131-24D3-0BE16E796502}"/>
                  </a:ext>
                </a:extLst>
              </p:cNvPr>
              <p:cNvSpPr>
                <a:spLocks/>
              </p:cNvSpPr>
              <p:nvPr/>
            </p:nvSpPr>
            <p:spPr bwMode="auto">
              <a:xfrm>
                <a:off x="5800427" y="1456635"/>
                <a:ext cx="82317" cy="143847"/>
              </a:xfrm>
              <a:custGeom>
                <a:avLst/>
                <a:gdLst>
                  <a:gd name="T0" fmla="*/ 47038 w 42"/>
                  <a:gd name="T1" fmla="*/ 122171 h 73"/>
                  <a:gd name="T2" fmla="*/ 17639 w 42"/>
                  <a:gd name="T3" fmla="*/ 122171 h 73"/>
                  <a:gd name="T4" fmla="*/ 11760 w 42"/>
                  <a:gd name="T5" fmla="*/ 98525 h 73"/>
                  <a:gd name="T6" fmla="*/ 23519 w 42"/>
                  <a:gd name="T7" fmla="*/ 94584 h 73"/>
                  <a:gd name="T8" fmla="*/ 29399 w 42"/>
                  <a:gd name="T9" fmla="*/ 108378 h 73"/>
                  <a:gd name="T10" fmla="*/ 45078 w 42"/>
                  <a:gd name="T11" fmla="*/ 108378 h 73"/>
                  <a:gd name="T12" fmla="*/ 64678 w 42"/>
                  <a:gd name="T13" fmla="*/ 90643 h 73"/>
                  <a:gd name="T14" fmla="*/ 3920 w 42"/>
                  <a:gd name="T15" fmla="*/ 53204 h 73"/>
                  <a:gd name="T16" fmla="*/ 25479 w 42"/>
                  <a:gd name="T17" fmla="*/ 21676 h 73"/>
                  <a:gd name="T18" fmla="*/ 21559 w 42"/>
                  <a:gd name="T19" fmla="*/ 1971 h 73"/>
                  <a:gd name="T20" fmla="*/ 33319 w 42"/>
                  <a:gd name="T21" fmla="*/ 0 h 73"/>
                  <a:gd name="T22" fmla="*/ 37239 w 42"/>
                  <a:gd name="T23" fmla="*/ 17735 h 73"/>
                  <a:gd name="T24" fmla="*/ 62718 w 42"/>
                  <a:gd name="T25" fmla="*/ 17735 h 73"/>
                  <a:gd name="T26" fmla="*/ 66638 w 42"/>
                  <a:gd name="T27" fmla="*/ 41381 h 73"/>
                  <a:gd name="T28" fmla="*/ 58798 w 42"/>
                  <a:gd name="T29" fmla="*/ 43351 h 73"/>
                  <a:gd name="T30" fmla="*/ 50958 w 42"/>
                  <a:gd name="T31" fmla="*/ 31528 h 73"/>
                  <a:gd name="T32" fmla="*/ 35279 w 42"/>
                  <a:gd name="T33" fmla="*/ 31528 h 73"/>
                  <a:gd name="T34" fmla="*/ 19599 w 42"/>
                  <a:gd name="T35" fmla="*/ 47292 h 73"/>
                  <a:gd name="T36" fmla="*/ 80357 w 42"/>
                  <a:gd name="T37" fmla="*/ 82761 h 73"/>
                  <a:gd name="T38" fmla="*/ 58798 w 42"/>
                  <a:gd name="T39" fmla="*/ 120201 h 73"/>
                  <a:gd name="T40" fmla="*/ 62718 w 42"/>
                  <a:gd name="T41" fmla="*/ 141876 h 73"/>
                  <a:gd name="T42" fmla="*/ 50958 w 42"/>
                  <a:gd name="T43" fmla="*/ 143847 h 73"/>
                  <a:gd name="T44" fmla="*/ 47038 w 42"/>
                  <a:gd name="T45" fmla="*/ 122171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2" h="73">
                    <a:moveTo>
                      <a:pt x="24" y="62"/>
                    </a:moveTo>
                    <a:cubicBezTo>
                      <a:pt x="16" y="64"/>
                      <a:pt x="9" y="62"/>
                      <a:pt x="9" y="62"/>
                    </a:cubicBezTo>
                    <a:cubicBezTo>
                      <a:pt x="6" y="50"/>
                      <a:pt x="6" y="50"/>
                      <a:pt x="6" y="50"/>
                    </a:cubicBezTo>
                    <a:cubicBezTo>
                      <a:pt x="12" y="48"/>
                      <a:pt x="12" y="48"/>
                      <a:pt x="12" y="48"/>
                    </a:cubicBezTo>
                    <a:cubicBezTo>
                      <a:pt x="15" y="55"/>
                      <a:pt x="15" y="55"/>
                      <a:pt x="15" y="55"/>
                    </a:cubicBezTo>
                    <a:cubicBezTo>
                      <a:pt x="15" y="55"/>
                      <a:pt x="18" y="56"/>
                      <a:pt x="23" y="55"/>
                    </a:cubicBezTo>
                    <a:cubicBezTo>
                      <a:pt x="29" y="54"/>
                      <a:pt x="34" y="51"/>
                      <a:pt x="33" y="46"/>
                    </a:cubicBezTo>
                    <a:cubicBezTo>
                      <a:pt x="31" y="35"/>
                      <a:pt x="6" y="45"/>
                      <a:pt x="2" y="27"/>
                    </a:cubicBezTo>
                    <a:cubicBezTo>
                      <a:pt x="0" y="19"/>
                      <a:pt x="6" y="13"/>
                      <a:pt x="13" y="11"/>
                    </a:cubicBezTo>
                    <a:cubicBezTo>
                      <a:pt x="11" y="1"/>
                      <a:pt x="11" y="1"/>
                      <a:pt x="11" y="1"/>
                    </a:cubicBezTo>
                    <a:cubicBezTo>
                      <a:pt x="17" y="0"/>
                      <a:pt x="17" y="0"/>
                      <a:pt x="17" y="0"/>
                    </a:cubicBezTo>
                    <a:cubicBezTo>
                      <a:pt x="19" y="9"/>
                      <a:pt x="19" y="9"/>
                      <a:pt x="19" y="9"/>
                    </a:cubicBezTo>
                    <a:cubicBezTo>
                      <a:pt x="26" y="8"/>
                      <a:pt x="32" y="9"/>
                      <a:pt x="32" y="9"/>
                    </a:cubicBezTo>
                    <a:cubicBezTo>
                      <a:pt x="34" y="21"/>
                      <a:pt x="34" y="21"/>
                      <a:pt x="34" y="21"/>
                    </a:cubicBezTo>
                    <a:cubicBezTo>
                      <a:pt x="30" y="22"/>
                      <a:pt x="30" y="22"/>
                      <a:pt x="30" y="22"/>
                    </a:cubicBezTo>
                    <a:cubicBezTo>
                      <a:pt x="26" y="16"/>
                      <a:pt x="26" y="16"/>
                      <a:pt x="26" y="16"/>
                    </a:cubicBezTo>
                    <a:cubicBezTo>
                      <a:pt x="26" y="16"/>
                      <a:pt x="22" y="15"/>
                      <a:pt x="18" y="16"/>
                    </a:cubicBezTo>
                    <a:cubicBezTo>
                      <a:pt x="12" y="17"/>
                      <a:pt x="9" y="21"/>
                      <a:pt x="10" y="24"/>
                    </a:cubicBezTo>
                    <a:cubicBezTo>
                      <a:pt x="12" y="36"/>
                      <a:pt x="37" y="26"/>
                      <a:pt x="41" y="42"/>
                    </a:cubicBezTo>
                    <a:cubicBezTo>
                      <a:pt x="42" y="51"/>
                      <a:pt x="37" y="57"/>
                      <a:pt x="30" y="61"/>
                    </a:cubicBezTo>
                    <a:cubicBezTo>
                      <a:pt x="32" y="72"/>
                      <a:pt x="32" y="72"/>
                      <a:pt x="32" y="72"/>
                    </a:cubicBezTo>
                    <a:cubicBezTo>
                      <a:pt x="26" y="73"/>
                      <a:pt x="26" y="73"/>
                      <a:pt x="26" y="73"/>
                    </a:cubicBezTo>
                    <a:lnTo>
                      <a:pt x="2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grpSp>
            <p:nvGrpSpPr>
              <p:cNvPr id="7241" name="Group 97">
                <a:extLst>
                  <a:ext uri="{FF2B5EF4-FFF2-40B4-BE49-F238E27FC236}">
                    <a16:creationId xmlns:a16="http://schemas.microsoft.com/office/drawing/2014/main" id="{0E2A89A0-6186-B765-554F-ABEF01EBAC0B}"/>
                  </a:ext>
                </a:extLst>
              </p:cNvPr>
              <p:cNvGrpSpPr>
                <a:grpSpLocks/>
              </p:cNvGrpSpPr>
              <p:nvPr/>
            </p:nvGrpSpPr>
            <p:grpSpPr bwMode="auto">
              <a:xfrm>
                <a:off x="6694275" y="3078866"/>
                <a:ext cx="433205" cy="432373"/>
                <a:chOff x="6694275" y="3078866"/>
                <a:chExt cx="433205" cy="432373"/>
              </a:xfrm>
            </p:grpSpPr>
            <p:sp>
              <p:nvSpPr>
                <p:cNvPr id="7242" name="Freeform 128">
                  <a:extLst>
                    <a:ext uri="{FF2B5EF4-FFF2-40B4-BE49-F238E27FC236}">
                      <a16:creationId xmlns:a16="http://schemas.microsoft.com/office/drawing/2014/main" id="{9234B2A1-58E8-0D31-3A03-0A0D48E3E30E}"/>
                    </a:ext>
                  </a:extLst>
                </p:cNvPr>
                <p:cNvSpPr>
                  <a:spLocks/>
                </p:cNvSpPr>
                <p:nvPr/>
              </p:nvSpPr>
              <p:spPr bwMode="auto">
                <a:xfrm>
                  <a:off x="6908799" y="3275097"/>
                  <a:ext cx="218681" cy="236142"/>
                </a:xfrm>
                <a:custGeom>
                  <a:avLst/>
                  <a:gdLst>
                    <a:gd name="T0" fmla="*/ 191100 w 111"/>
                    <a:gd name="T1" fmla="*/ 98393 h 120"/>
                    <a:gd name="T2" fmla="*/ 120176 w 111"/>
                    <a:gd name="T3" fmla="*/ 27550 h 120"/>
                    <a:gd name="T4" fmla="*/ 21671 w 111"/>
                    <a:gd name="T5" fmla="*/ 27550 h 120"/>
                    <a:gd name="T6" fmla="*/ 0 w 111"/>
                    <a:gd name="T7" fmla="*/ 49196 h 120"/>
                    <a:gd name="T8" fmla="*/ 0 w 111"/>
                    <a:gd name="T9" fmla="*/ 49196 h 120"/>
                    <a:gd name="T10" fmla="*/ 31522 w 111"/>
                    <a:gd name="T11" fmla="*/ 80682 h 120"/>
                    <a:gd name="T12" fmla="*/ 31522 w 111"/>
                    <a:gd name="T13" fmla="*/ 78714 h 120"/>
                    <a:gd name="T14" fmla="*/ 53193 w 111"/>
                    <a:gd name="T15" fmla="*/ 59036 h 120"/>
                    <a:gd name="T16" fmla="*/ 90625 w 111"/>
                    <a:gd name="T17" fmla="*/ 59036 h 120"/>
                    <a:gd name="T18" fmla="*/ 161548 w 111"/>
                    <a:gd name="T19" fmla="*/ 129878 h 120"/>
                    <a:gd name="T20" fmla="*/ 161548 w 111"/>
                    <a:gd name="T21" fmla="*/ 167267 h 120"/>
                    <a:gd name="T22" fmla="*/ 149728 w 111"/>
                    <a:gd name="T23" fmla="*/ 179074 h 120"/>
                    <a:gd name="T24" fmla="*/ 112296 w 111"/>
                    <a:gd name="T25" fmla="*/ 179074 h 120"/>
                    <a:gd name="T26" fmla="*/ 80774 w 111"/>
                    <a:gd name="T27" fmla="*/ 147589 h 120"/>
                    <a:gd name="T28" fmla="*/ 31522 w 111"/>
                    <a:gd name="T29" fmla="*/ 159396 h 120"/>
                    <a:gd name="T30" fmla="*/ 80774 w 111"/>
                    <a:gd name="T31" fmla="*/ 208592 h 120"/>
                    <a:gd name="T32" fmla="*/ 181249 w 111"/>
                    <a:gd name="T33" fmla="*/ 208592 h 120"/>
                    <a:gd name="T34" fmla="*/ 191100 w 111"/>
                    <a:gd name="T35" fmla="*/ 198753 h 120"/>
                    <a:gd name="T36" fmla="*/ 191100 w 111"/>
                    <a:gd name="T37" fmla="*/ 98393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1" h="120">
                      <a:moveTo>
                        <a:pt x="97" y="50"/>
                      </a:moveTo>
                      <a:cubicBezTo>
                        <a:pt x="61" y="14"/>
                        <a:pt x="61" y="14"/>
                        <a:pt x="61" y="14"/>
                      </a:cubicBezTo>
                      <a:cubicBezTo>
                        <a:pt x="47" y="0"/>
                        <a:pt x="25" y="0"/>
                        <a:pt x="11" y="14"/>
                      </a:cubicBezTo>
                      <a:cubicBezTo>
                        <a:pt x="0" y="25"/>
                        <a:pt x="0" y="25"/>
                        <a:pt x="0" y="25"/>
                      </a:cubicBezTo>
                      <a:cubicBezTo>
                        <a:pt x="0" y="25"/>
                        <a:pt x="0" y="25"/>
                        <a:pt x="0" y="25"/>
                      </a:cubicBezTo>
                      <a:cubicBezTo>
                        <a:pt x="16" y="41"/>
                        <a:pt x="16" y="41"/>
                        <a:pt x="16" y="41"/>
                      </a:cubicBezTo>
                      <a:cubicBezTo>
                        <a:pt x="16" y="40"/>
                        <a:pt x="16" y="40"/>
                        <a:pt x="16" y="40"/>
                      </a:cubicBezTo>
                      <a:cubicBezTo>
                        <a:pt x="27" y="30"/>
                        <a:pt x="27" y="30"/>
                        <a:pt x="27" y="30"/>
                      </a:cubicBezTo>
                      <a:cubicBezTo>
                        <a:pt x="32" y="24"/>
                        <a:pt x="40" y="24"/>
                        <a:pt x="46" y="30"/>
                      </a:cubicBezTo>
                      <a:cubicBezTo>
                        <a:pt x="82" y="66"/>
                        <a:pt x="82" y="66"/>
                        <a:pt x="82" y="66"/>
                      </a:cubicBezTo>
                      <a:cubicBezTo>
                        <a:pt x="87" y="71"/>
                        <a:pt x="87" y="80"/>
                        <a:pt x="82" y="85"/>
                      </a:cubicBezTo>
                      <a:cubicBezTo>
                        <a:pt x="76" y="91"/>
                        <a:pt x="76" y="91"/>
                        <a:pt x="76" y="91"/>
                      </a:cubicBezTo>
                      <a:cubicBezTo>
                        <a:pt x="71" y="96"/>
                        <a:pt x="62" y="96"/>
                        <a:pt x="57" y="91"/>
                      </a:cubicBezTo>
                      <a:cubicBezTo>
                        <a:pt x="41" y="75"/>
                        <a:pt x="41" y="75"/>
                        <a:pt x="41" y="75"/>
                      </a:cubicBezTo>
                      <a:cubicBezTo>
                        <a:pt x="33" y="79"/>
                        <a:pt x="25" y="81"/>
                        <a:pt x="16" y="81"/>
                      </a:cubicBezTo>
                      <a:cubicBezTo>
                        <a:pt x="41" y="106"/>
                        <a:pt x="41" y="106"/>
                        <a:pt x="41" y="106"/>
                      </a:cubicBezTo>
                      <a:cubicBezTo>
                        <a:pt x="55" y="120"/>
                        <a:pt x="78" y="120"/>
                        <a:pt x="92" y="106"/>
                      </a:cubicBezTo>
                      <a:cubicBezTo>
                        <a:pt x="97" y="101"/>
                        <a:pt x="97" y="101"/>
                        <a:pt x="97" y="101"/>
                      </a:cubicBezTo>
                      <a:cubicBezTo>
                        <a:pt x="111" y="87"/>
                        <a:pt x="111" y="64"/>
                        <a:pt x="9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3" name="Freeform 129">
                  <a:extLst>
                    <a:ext uri="{FF2B5EF4-FFF2-40B4-BE49-F238E27FC236}">
                      <a16:creationId xmlns:a16="http://schemas.microsoft.com/office/drawing/2014/main" id="{FB7A23D9-2111-E1C8-06A6-FD4E4D3568A3}"/>
                    </a:ext>
                  </a:extLst>
                </p:cNvPr>
                <p:cNvSpPr>
                  <a:spLocks/>
                </p:cNvSpPr>
                <p:nvPr/>
              </p:nvSpPr>
              <p:spPr bwMode="auto">
                <a:xfrm>
                  <a:off x="6694275" y="3078866"/>
                  <a:ext cx="236142" cy="217850"/>
                </a:xfrm>
                <a:custGeom>
                  <a:avLst/>
                  <a:gdLst>
                    <a:gd name="T0" fmla="*/ 59036 w 120"/>
                    <a:gd name="T1" fmla="*/ 68691 h 111"/>
                    <a:gd name="T2" fmla="*/ 68875 w 120"/>
                    <a:gd name="T3" fmla="*/ 58878 h 111"/>
                    <a:gd name="T4" fmla="*/ 108232 w 120"/>
                    <a:gd name="T5" fmla="*/ 58878 h 111"/>
                    <a:gd name="T6" fmla="*/ 179074 w 120"/>
                    <a:gd name="T7" fmla="*/ 129532 h 111"/>
                    <a:gd name="T8" fmla="*/ 179074 w 120"/>
                    <a:gd name="T9" fmla="*/ 166822 h 111"/>
                    <a:gd name="T10" fmla="*/ 157428 w 120"/>
                    <a:gd name="T11" fmla="*/ 186448 h 111"/>
                    <a:gd name="T12" fmla="*/ 157428 w 120"/>
                    <a:gd name="T13" fmla="*/ 188411 h 111"/>
                    <a:gd name="T14" fmla="*/ 186946 w 120"/>
                    <a:gd name="T15" fmla="*/ 217850 h 111"/>
                    <a:gd name="T16" fmla="*/ 188914 w 120"/>
                    <a:gd name="T17" fmla="*/ 217850 h 111"/>
                    <a:gd name="T18" fmla="*/ 208592 w 120"/>
                    <a:gd name="T19" fmla="*/ 196261 h 111"/>
                    <a:gd name="T20" fmla="*/ 208592 w 120"/>
                    <a:gd name="T21" fmla="*/ 98131 h 111"/>
                    <a:gd name="T22" fmla="*/ 137750 w 120"/>
                    <a:gd name="T23" fmla="*/ 27477 h 111"/>
                    <a:gd name="T24" fmla="*/ 39357 w 120"/>
                    <a:gd name="T25" fmla="*/ 27477 h 111"/>
                    <a:gd name="T26" fmla="*/ 27550 w 120"/>
                    <a:gd name="T27" fmla="*/ 39252 h 111"/>
                    <a:gd name="T28" fmla="*/ 27550 w 120"/>
                    <a:gd name="T29" fmla="*/ 137383 h 111"/>
                    <a:gd name="T30" fmla="*/ 76746 w 120"/>
                    <a:gd name="T31" fmla="*/ 186448 h 111"/>
                    <a:gd name="T32" fmla="*/ 90521 w 120"/>
                    <a:gd name="T33" fmla="*/ 139345 h 111"/>
                    <a:gd name="T34" fmla="*/ 59036 w 120"/>
                    <a:gd name="T35" fmla="*/ 107944 h 111"/>
                    <a:gd name="T36" fmla="*/ 59036 w 120"/>
                    <a:gd name="T37" fmla="*/ 68691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0" h="111">
                      <a:moveTo>
                        <a:pt x="30" y="35"/>
                      </a:moveTo>
                      <a:cubicBezTo>
                        <a:pt x="35" y="30"/>
                        <a:pt x="35" y="30"/>
                        <a:pt x="35" y="30"/>
                      </a:cubicBezTo>
                      <a:cubicBezTo>
                        <a:pt x="41" y="24"/>
                        <a:pt x="49" y="24"/>
                        <a:pt x="55" y="30"/>
                      </a:cubicBezTo>
                      <a:cubicBezTo>
                        <a:pt x="91" y="66"/>
                        <a:pt x="91" y="66"/>
                        <a:pt x="91" y="66"/>
                      </a:cubicBezTo>
                      <a:cubicBezTo>
                        <a:pt x="96" y="71"/>
                        <a:pt x="96" y="80"/>
                        <a:pt x="91" y="85"/>
                      </a:cubicBezTo>
                      <a:cubicBezTo>
                        <a:pt x="80" y="95"/>
                        <a:pt x="80" y="95"/>
                        <a:pt x="80" y="95"/>
                      </a:cubicBezTo>
                      <a:cubicBezTo>
                        <a:pt x="80" y="96"/>
                        <a:pt x="80" y="96"/>
                        <a:pt x="80" y="96"/>
                      </a:cubicBezTo>
                      <a:cubicBezTo>
                        <a:pt x="95" y="111"/>
                        <a:pt x="95" y="111"/>
                        <a:pt x="95" y="111"/>
                      </a:cubicBezTo>
                      <a:cubicBezTo>
                        <a:pt x="96" y="111"/>
                        <a:pt x="96" y="111"/>
                        <a:pt x="96" y="111"/>
                      </a:cubicBezTo>
                      <a:cubicBezTo>
                        <a:pt x="106" y="100"/>
                        <a:pt x="106" y="100"/>
                        <a:pt x="106" y="100"/>
                      </a:cubicBezTo>
                      <a:cubicBezTo>
                        <a:pt x="120" y="87"/>
                        <a:pt x="120" y="64"/>
                        <a:pt x="106" y="50"/>
                      </a:cubicBezTo>
                      <a:cubicBezTo>
                        <a:pt x="70" y="14"/>
                        <a:pt x="70" y="14"/>
                        <a:pt x="70" y="14"/>
                      </a:cubicBezTo>
                      <a:cubicBezTo>
                        <a:pt x="56" y="0"/>
                        <a:pt x="34" y="0"/>
                        <a:pt x="20" y="14"/>
                      </a:cubicBezTo>
                      <a:cubicBezTo>
                        <a:pt x="14" y="20"/>
                        <a:pt x="14" y="20"/>
                        <a:pt x="14" y="20"/>
                      </a:cubicBezTo>
                      <a:cubicBezTo>
                        <a:pt x="0" y="34"/>
                        <a:pt x="0" y="56"/>
                        <a:pt x="14" y="70"/>
                      </a:cubicBezTo>
                      <a:cubicBezTo>
                        <a:pt x="39" y="95"/>
                        <a:pt x="39" y="95"/>
                        <a:pt x="39" y="95"/>
                      </a:cubicBezTo>
                      <a:cubicBezTo>
                        <a:pt x="39" y="87"/>
                        <a:pt x="41" y="78"/>
                        <a:pt x="46" y="71"/>
                      </a:cubicBezTo>
                      <a:cubicBezTo>
                        <a:pt x="30" y="55"/>
                        <a:pt x="30" y="55"/>
                        <a:pt x="30" y="55"/>
                      </a:cubicBezTo>
                      <a:cubicBezTo>
                        <a:pt x="24" y="49"/>
                        <a:pt x="24" y="41"/>
                        <a:pt x="30"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4" name="Freeform 130">
                  <a:extLst>
                    <a:ext uri="{FF2B5EF4-FFF2-40B4-BE49-F238E27FC236}">
                      <a16:creationId xmlns:a16="http://schemas.microsoft.com/office/drawing/2014/main" id="{68B96C50-D7C6-4A5C-A267-A3D7C5A831B5}"/>
                    </a:ext>
                  </a:extLst>
                </p:cNvPr>
                <p:cNvSpPr>
                  <a:spLocks/>
                </p:cNvSpPr>
                <p:nvPr/>
              </p:nvSpPr>
              <p:spPr bwMode="auto">
                <a:xfrm>
                  <a:off x="6784907" y="3198600"/>
                  <a:ext cx="220344" cy="222007"/>
                </a:xfrm>
                <a:custGeom>
                  <a:avLst/>
                  <a:gdLst>
                    <a:gd name="T0" fmla="*/ 220344 w 112"/>
                    <a:gd name="T1" fmla="*/ 172890 h 113"/>
                    <a:gd name="T2" fmla="*/ 188866 w 112"/>
                    <a:gd name="T3" fmla="*/ 141456 h 113"/>
                    <a:gd name="T4" fmla="*/ 167225 w 112"/>
                    <a:gd name="T5" fmla="*/ 163067 h 113"/>
                    <a:gd name="T6" fmla="*/ 129846 w 112"/>
                    <a:gd name="T7" fmla="*/ 163067 h 113"/>
                    <a:gd name="T8" fmla="*/ 59021 w 112"/>
                    <a:gd name="T9" fmla="*/ 92339 h 113"/>
                    <a:gd name="T10" fmla="*/ 59021 w 112"/>
                    <a:gd name="T11" fmla="*/ 55011 h 113"/>
                    <a:gd name="T12" fmla="*/ 82629 w 112"/>
                    <a:gd name="T13" fmla="*/ 29470 h 113"/>
                    <a:gd name="T14" fmla="*/ 53119 w 112"/>
                    <a:gd name="T15" fmla="*/ 0 h 113"/>
                    <a:gd name="T16" fmla="*/ 27543 w 112"/>
                    <a:gd name="T17" fmla="*/ 23576 h 113"/>
                    <a:gd name="T18" fmla="*/ 27543 w 112"/>
                    <a:gd name="T19" fmla="*/ 123774 h 113"/>
                    <a:gd name="T20" fmla="*/ 98368 w 112"/>
                    <a:gd name="T21" fmla="*/ 194502 h 113"/>
                    <a:gd name="T22" fmla="*/ 198703 w 112"/>
                    <a:gd name="T23" fmla="*/ 194502 h 113"/>
                    <a:gd name="T24" fmla="*/ 220344 w 112"/>
                    <a:gd name="T25" fmla="*/ 172890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 h="113">
                      <a:moveTo>
                        <a:pt x="112" y="88"/>
                      </a:moveTo>
                      <a:cubicBezTo>
                        <a:pt x="96" y="72"/>
                        <a:pt x="96" y="72"/>
                        <a:pt x="96" y="72"/>
                      </a:cubicBezTo>
                      <a:cubicBezTo>
                        <a:pt x="85" y="83"/>
                        <a:pt x="85" y="83"/>
                        <a:pt x="85" y="83"/>
                      </a:cubicBezTo>
                      <a:cubicBezTo>
                        <a:pt x="80" y="88"/>
                        <a:pt x="71" y="88"/>
                        <a:pt x="66" y="83"/>
                      </a:cubicBezTo>
                      <a:cubicBezTo>
                        <a:pt x="30" y="47"/>
                        <a:pt x="30" y="47"/>
                        <a:pt x="30" y="47"/>
                      </a:cubicBezTo>
                      <a:cubicBezTo>
                        <a:pt x="25" y="42"/>
                        <a:pt x="25" y="33"/>
                        <a:pt x="30" y="28"/>
                      </a:cubicBezTo>
                      <a:cubicBezTo>
                        <a:pt x="42" y="15"/>
                        <a:pt x="42" y="15"/>
                        <a:pt x="42" y="15"/>
                      </a:cubicBezTo>
                      <a:cubicBezTo>
                        <a:pt x="27" y="0"/>
                        <a:pt x="27" y="0"/>
                        <a:pt x="27" y="0"/>
                      </a:cubicBezTo>
                      <a:cubicBezTo>
                        <a:pt x="14" y="12"/>
                        <a:pt x="14" y="12"/>
                        <a:pt x="14" y="12"/>
                      </a:cubicBezTo>
                      <a:cubicBezTo>
                        <a:pt x="0" y="26"/>
                        <a:pt x="0" y="49"/>
                        <a:pt x="14" y="63"/>
                      </a:cubicBezTo>
                      <a:cubicBezTo>
                        <a:pt x="50" y="99"/>
                        <a:pt x="50" y="99"/>
                        <a:pt x="50" y="99"/>
                      </a:cubicBezTo>
                      <a:cubicBezTo>
                        <a:pt x="64" y="113"/>
                        <a:pt x="87" y="113"/>
                        <a:pt x="101" y="99"/>
                      </a:cubicBezTo>
                      <a:lnTo>
                        <a:pt x="112"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grpSp>
        </p:grpSp>
        <p:grpSp>
          <p:nvGrpSpPr>
            <p:cNvPr id="9" name="Group 41155">
              <a:extLst>
                <a:ext uri="{FF2B5EF4-FFF2-40B4-BE49-F238E27FC236}">
                  <a16:creationId xmlns:a16="http://schemas.microsoft.com/office/drawing/2014/main" id="{1F6C725D-525C-8776-8D24-B0531F4B9AE6}"/>
                </a:ext>
              </a:extLst>
            </p:cNvPr>
            <p:cNvGrpSpPr>
              <a:grpSpLocks noChangeAspect="1"/>
            </p:cNvGrpSpPr>
            <p:nvPr/>
          </p:nvGrpSpPr>
          <p:grpSpPr bwMode="auto">
            <a:xfrm>
              <a:off x="7463419" y="2069635"/>
              <a:ext cx="469295" cy="432000"/>
              <a:chOff x="3060" y="1712"/>
              <a:chExt cx="388" cy="353"/>
            </a:xfrm>
          </p:grpSpPr>
          <p:sp>
            <p:nvSpPr>
              <p:cNvPr id="15" name="Freeform 41110">
                <a:extLst>
                  <a:ext uri="{FF2B5EF4-FFF2-40B4-BE49-F238E27FC236}">
                    <a16:creationId xmlns:a16="http://schemas.microsoft.com/office/drawing/2014/main" id="{317747A7-11C8-B7C7-64B4-B0982653ED91}"/>
                  </a:ext>
                </a:extLst>
              </p:cNvPr>
              <p:cNvSpPr>
                <a:spLocks/>
              </p:cNvSpPr>
              <p:nvPr/>
            </p:nvSpPr>
            <p:spPr bwMode="auto">
              <a:xfrm>
                <a:off x="3163" y="1712"/>
                <a:ext cx="155" cy="139"/>
              </a:xfrm>
              <a:custGeom>
                <a:avLst/>
                <a:gdLst>
                  <a:gd name="T0" fmla="*/ 113 w 89"/>
                  <a:gd name="T1" fmla="*/ 130 h 80"/>
                  <a:gd name="T2" fmla="*/ 42 w 89"/>
                  <a:gd name="T3" fmla="*/ 139 h 80"/>
                  <a:gd name="T4" fmla="*/ 5 w 89"/>
                  <a:gd name="T5" fmla="*/ 36 h 80"/>
                  <a:gd name="T6" fmla="*/ 33 w 89"/>
                  <a:gd name="T7" fmla="*/ 19 h 80"/>
                  <a:gd name="T8" fmla="*/ 24 w 89"/>
                  <a:gd name="T9" fmla="*/ 45 h 80"/>
                  <a:gd name="T10" fmla="*/ 52 w 89"/>
                  <a:gd name="T11" fmla="*/ 14 h 80"/>
                  <a:gd name="T12" fmla="*/ 117 w 89"/>
                  <a:gd name="T13" fmla="*/ 5 h 80"/>
                  <a:gd name="T14" fmla="*/ 150 w 89"/>
                  <a:gd name="T15" fmla="*/ 47 h 80"/>
                  <a:gd name="T16" fmla="*/ 113 w 89"/>
                  <a:gd name="T17" fmla="*/ 13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 h="80">
                    <a:moveTo>
                      <a:pt x="65" y="75"/>
                    </a:moveTo>
                    <a:cubicBezTo>
                      <a:pt x="51" y="79"/>
                      <a:pt x="38" y="74"/>
                      <a:pt x="24" y="80"/>
                    </a:cubicBezTo>
                    <a:cubicBezTo>
                      <a:pt x="24" y="61"/>
                      <a:pt x="12" y="41"/>
                      <a:pt x="3" y="21"/>
                    </a:cubicBezTo>
                    <a:cubicBezTo>
                      <a:pt x="0" y="20"/>
                      <a:pt x="7" y="11"/>
                      <a:pt x="19" y="11"/>
                    </a:cubicBezTo>
                    <a:cubicBezTo>
                      <a:pt x="20" y="12"/>
                      <a:pt x="14" y="26"/>
                      <a:pt x="14" y="26"/>
                    </a:cubicBezTo>
                    <a:cubicBezTo>
                      <a:pt x="14" y="26"/>
                      <a:pt x="29" y="8"/>
                      <a:pt x="30" y="8"/>
                    </a:cubicBezTo>
                    <a:cubicBezTo>
                      <a:pt x="44" y="0"/>
                      <a:pt x="53" y="0"/>
                      <a:pt x="67" y="3"/>
                    </a:cubicBezTo>
                    <a:cubicBezTo>
                      <a:pt x="80" y="6"/>
                      <a:pt x="89" y="18"/>
                      <a:pt x="86" y="27"/>
                    </a:cubicBezTo>
                    <a:cubicBezTo>
                      <a:pt x="77" y="40"/>
                      <a:pt x="65" y="61"/>
                      <a:pt x="65" y="75"/>
                    </a:cubicBezTo>
                    <a:close/>
                  </a:path>
                </a:pathLst>
              </a:custGeom>
              <a:solidFill>
                <a:srgbClr val="474E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16" name="Freeform 41111">
                <a:extLst>
                  <a:ext uri="{FF2B5EF4-FFF2-40B4-BE49-F238E27FC236}">
                    <a16:creationId xmlns:a16="http://schemas.microsoft.com/office/drawing/2014/main" id="{E8B87DB1-EFA4-B13E-4BA3-A5D719455F03}"/>
                  </a:ext>
                </a:extLst>
              </p:cNvPr>
              <p:cNvSpPr>
                <a:spLocks/>
              </p:cNvSpPr>
              <p:nvPr/>
            </p:nvSpPr>
            <p:spPr bwMode="auto">
              <a:xfrm>
                <a:off x="3063" y="1894"/>
                <a:ext cx="385" cy="171"/>
              </a:xfrm>
              <a:custGeom>
                <a:avLst/>
                <a:gdLst>
                  <a:gd name="T0" fmla="*/ 0 w 221"/>
                  <a:gd name="T1" fmla="*/ 72 h 98"/>
                  <a:gd name="T2" fmla="*/ 82 w 221"/>
                  <a:gd name="T3" fmla="*/ 171 h 98"/>
                  <a:gd name="T4" fmla="*/ 279 w 221"/>
                  <a:gd name="T5" fmla="*/ 171 h 98"/>
                  <a:gd name="T6" fmla="*/ 347 w 221"/>
                  <a:gd name="T7" fmla="*/ 0 h 98"/>
                  <a:gd name="T8" fmla="*/ 103 w 221"/>
                  <a:gd name="T9" fmla="*/ 86 h 98"/>
                  <a:gd name="T10" fmla="*/ 0 w 221"/>
                  <a:gd name="T11" fmla="*/ 72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 h="98">
                    <a:moveTo>
                      <a:pt x="0" y="41"/>
                    </a:moveTo>
                    <a:cubicBezTo>
                      <a:pt x="3" y="69"/>
                      <a:pt x="21" y="98"/>
                      <a:pt x="47" y="98"/>
                    </a:cubicBezTo>
                    <a:cubicBezTo>
                      <a:pt x="160" y="98"/>
                      <a:pt x="160" y="98"/>
                      <a:pt x="160" y="98"/>
                    </a:cubicBezTo>
                    <a:cubicBezTo>
                      <a:pt x="199" y="98"/>
                      <a:pt x="221" y="32"/>
                      <a:pt x="199" y="0"/>
                    </a:cubicBezTo>
                    <a:cubicBezTo>
                      <a:pt x="160" y="30"/>
                      <a:pt x="112" y="49"/>
                      <a:pt x="59" y="49"/>
                    </a:cubicBezTo>
                    <a:cubicBezTo>
                      <a:pt x="39" y="49"/>
                      <a:pt x="19" y="46"/>
                      <a:pt x="0" y="41"/>
                    </a:cubicBezTo>
                    <a:close/>
                  </a:path>
                </a:pathLst>
              </a:custGeom>
              <a:solidFill>
                <a:srgbClr val="474E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17" name="Freeform 41112">
                <a:extLst>
                  <a:ext uri="{FF2B5EF4-FFF2-40B4-BE49-F238E27FC236}">
                    <a16:creationId xmlns:a16="http://schemas.microsoft.com/office/drawing/2014/main" id="{6553DF1F-7292-B2B8-FC48-2D0A31ACF952}"/>
                  </a:ext>
                </a:extLst>
              </p:cNvPr>
              <p:cNvSpPr>
                <a:spLocks/>
              </p:cNvSpPr>
              <p:nvPr/>
            </p:nvSpPr>
            <p:spPr bwMode="auto">
              <a:xfrm>
                <a:off x="3060" y="1793"/>
                <a:ext cx="348" cy="185"/>
              </a:xfrm>
              <a:custGeom>
                <a:avLst/>
                <a:gdLst>
                  <a:gd name="T0" fmla="*/ 183 w 200"/>
                  <a:gd name="T1" fmla="*/ 0 h 106"/>
                  <a:gd name="T2" fmla="*/ 21 w 200"/>
                  <a:gd name="T3" fmla="*/ 98 h 106"/>
                  <a:gd name="T4" fmla="*/ 3 w 200"/>
                  <a:gd name="T5" fmla="*/ 169 h 106"/>
                  <a:gd name="T6" fmla="*/ 106 w 200"/>
                  <a:gd name="T7" fmla="*/ 185 h 106"/>
                  <a:gd name="T8" fmla="*/ 348 w 200"/>
                  <a:gd name="T9" fmla="*/ 99 h 106"/>
                  <a:gd name="T10" fmla="*/ 346 w 200"/>
                  <a:gd name="T11" fmla="*/ 98 h 106"/>
                  <a:gd name="T12" fmla="*/ 183 w 200"/>
                  <a:gd name="T13" fmla="*/ 0 h 1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106">
                    <a:moveTo>
                      <a:pt x="105" y="0"/>
                    </a:moveTo>
                    <a:cubicBezTo>
                      <a:pt x="68" y="0"/>
                      <a:pt x="34" y="29"/>
                      <a:pt x="12" y="56"/>
                    </a:cubicBezTo>
                    <a:cubicBezTo>
                      <a:pt x="3" y="66"/>
                      <a:pt x="0" y="82"/>
                      <a:pt x="2" y="97"/>
                    </a:cubicBezTo>
                    <a:cubicBezTo>
                      <a:pt x="21" y="103"/>
                      <a:pt x="41" y="106"/>
                      <a:pt x="61" y="106"/>
                    </a:cubicBezTo>
                    <a:cubicBezTo>
                      <a:pt x="114" y="106"/>
                      <a:pt x="162" y="87"/>
                      <a:pt x="200" y="57"/>
                    </a:cubicBezTo>
                    <a:cubicBezTo>
                      <a:pt x="200" y="57"/>
                      <a:pt x="199" y="56"/>
                      <a:pt x="199" y="56"/>
                    </a:cubicBezTo>
                    <a:cubicBezTo>
                      <a:pt x="177" y="29"/>
                      <a:pt x="143" y="0"/>
                      <a:pt x="105" y="0"/>
                    </a:cubicBezTo>
                    <a:close/>
                  </a:path>
                </a:pathLst>
              </a:custGeom>
              <a:solidFill>
                <a:srgbClr val="63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18" name="Freeform 41113">
                <a:extLst>
                  <a:ext uri="{FF2B5EF4-FFF2-40B4-BE49-F238E27FC236}">
                    <a16:creationId xmlns:a16="http://schemas.microsoft.com/office/drawing/2014/main" id="{D01DFD55-0C71-A430-9853-6D27EF506CEE}"/>
                  </a:ext>
                </a:extLst>
              </p:cNvPr>
              <p:cNvSpPr>
                <a:spLocks/>
              </p:cNvSpPr>
              <p:nvPr/>
            </p:nvSpPr>
            <p:spPr bwMode="auto">
              <a:xfrm>
                <a:off x="3063" y="1894"/>
                <a:ext cx="347" cy="86"/>
              </a:xfrm>
              <a:custGeom>
                <a:avLst/>
                <a:gdLst>
                  <a:gd name="T0" fmla="*/ 103 w 199"/>
                  <a:gd name="T1" fmla="*/ 84 h 49"/>
                  <a:gd name="T2" fmla="*/ 0 w 199"/>
                  <a:gd name="T3" fmla="*/ 70 h 49"/>
                  <a:gd name="T4" fmla="*/ 0 w 199"/>
                  <a:gd name="T5" fmla="*/ 72 h 49"/>
                  <a:gd name="T6" fmla="*/ 103 w 199"/>
                  <a:gd name="T7" fmla="*/ 86 h 49"/>
                  <a:gd name="T8" fmla="*/ 347 w 199"/>
                  <a:gd name="T9" fmla="*/ 0 h 49"/>
                  <a:gd name="T10" fmla="*/ 345 w 199"/>
                  <a:gd name="T11" fmla="*/ 0 h 49"/>
                  <a:gd name="T12" fmla="*/ 103 w 199"/>
                  <a:gd name="T13" fmla="*/ 84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9" h="49">
                    <a:moveTo>
                      <a:pt x="59" y="48"/>
                    </a:moveTo>
                    <a:cubicBezTo>
                      <a:pt x="39" y="48"/>
                      <a:pt x="19" y="45"/>
                      <a:pt x="0" y="40"/>
                    </a:cubicBezTo>
                    <a:cubicBezTo>
                      <a:pt x="0" y="41"/>
                      <a:pt x="0" y="41"/>
                      <a:pt x="0" y="41"/>
                    </a:cubicBezTo>
                    <a:cubicBezTo>
                      <a:pt x="19" y="46"/>
                      <a:pt x="39" y="49"/>
                      <a:pt x="59" y="49"/>
                    </a:cubicBezTo>
                    <a:cubicBezTo>
                      <a:pt x="112" y="49"/>
                      <a:pt x="160" y="30"/>
                      <a:pt x="199" y="0"/>
                    </a:cubicBezTo>
                    <a:cubicBezTo>
                      <a:pt x="198" y="0"/>
                      <a:pt x="198" y="0"/>
                      <a:pt x="198" y="0"/>
                    </a:cubicBezTo>
                    <a:cubicBezTo>
                      <a:pt x="160" y="30"/>
                      <a:pt x="112" y="48"/>
                      <a:pt x="59" y="48"/>
                    </a:cubicBezTo>
                    <a:close/>
                  </a:path>
                </a:pathLst>
              </a:custGeom>
              <a:solidFill>
                <a:srgbClr val="474E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19" name="Freeform 41114">
                <a:extLst>
                  <a:ext uri="{FF2B5EF4-FFF2-40B4-BE49-F238E27FC236}">
                    <a16:creationId xmlns:a16="http://schemas.microsoft.com/office/drawing/2014/main" id="{8B109C84-2B1B-95C5-1735-1DCD1F9F3F43}"/>
                  </a:ext>
                </a:extLst>
              </p:cNvPr>
              <p:cNvSpPr>
                <a:spLocks/>
              </p:cNvSpPr>
              <p:nvPr/>
            </p:nvSpPr>
            <p:spPr bwMode="auto">
              <a:xfrm>
                <a:off x="3063" y="1893"/>
                <a:ext cx="345" cy="85"/>
              </a:xfrm>
              <a:custGeom>
                <a:avLst/>
                <a:gdLst>
                  <a:gd name="T0" fmla="*/ 345 w 198"/>
                  <a:gd name="T1" fmla="*/ 2 h 49"/>
                  <a:gd name="T2" fmla="*/ 345 w 198"/>
                  <a:gd name="T3" fmla="*/ 0 h 49"/>
                  <a:gd name="T4" fmla="*/ 103 w 198"/>
                  <a:gd name="T5" fmla="*/ 85 h 49"/>
                  <a:gd name="T6" fmla="*/ 0 w 198"/>
                  <a:gd name="T7" fmla="*/ 69 h 49"/>
                  <a:gd name="T8" fmla="*/ 0 w 198"/>
                  <a:gd name="T9" fmla="*/ 71 h 49"/>
                  <a:gd name="T10" fmla="*/ 103 w 198"/>
                  <a:gd name="T11" fmla="*/ 85 h 49"/>
                  <a:gd name="T12" fmla="*/ 345 w 198"/>
                  <a:gd name="T13" fmla="*/ 2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49">
                    <a:moveTo>
                      <a:pt x="198" y="1"/>
                    </a:moveTo>
                    <a:cubicBezTo>
                      <a:pt x="198" y="0"/>
                      <a:pt x="198" y="0"/>
                      <a:pt x="198" y="0"/>
                    </a:cubicBezTo>
                    <a:cubicBezTo>
                      <a:pt x="160" y="30"/>
                      <a:pt x="112" y="49"/>
                      <a:pt x="59" y="49"/>
                    </a:cubicBezTo>
                    <a:cubicBezTo>
                      <a:pt x="39" y="49"/>
                      <a:pt x="19" y="46"/>
                      <a:pt x="0" y="40"/>
                    </a:cubicBezTo>
                    <a:cubicBezTo>
                      <a:pt x="0" y="41"/>
                      <a:pt x="0" y="41"/>
                      <a:pt x="0" y="41"/>
                    </a:cubicBezTo>
                    <a:cubicBezTo>
                      <a:pt x="19" y="46"/>
                      <a:pt x="39" y="49"/>
                      <a:pt x="59" y="49"/>
                    </a:cubicBezTo>
                    <a:cubicBezTo>
                      <a:pt x="112" y="49"/>
                      <a:pt x="160" y="31"/>
                      <a:pt x="198" y="1"/>
                    </a:cubicBezTo>
                    <a:close/>
                  </a:path>
                </a:pathLst>
              </a:custGeom>
              <a:solidFill>
                <a:srgbClr val="474E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20" name="Freeform 41115">
                <a:extLst>
                  <a:ext uri="{FF2B5EF4-FFF2-40B4-BE49-F238E27FC236}">
                    <a16:creationId xmlns:a16="http://schemas.microsoft.com/office/drawing/2014/main" id="{5F95BE2E-FEF6-D46F-F66B-FE7A4ABE2C50}"/>
                  </a:ext>
                </a:extLst>
              </p:cNvPr>
              <p:cNvSpPr>
                <a:spLocks/>
              </p:cNvSpPr>
              <p:nvPr/>
            </p:nvSpPr>
            <p:spPr bwMode="auto">
              <a:xfrm>
                <a:off x="3213" y="1868"/>
                <a:ext cx="61" cy="120"/>
              </a:xfrm>
              <a:custGeom>
                <a:avLst/>
                <a:gdLst>
                  <a:gd name="T0" fmla="*/ 26 w 35"/>
                  <a:gd name="T1" fmla="*/ 106 h 69"/>
                  <a:gd name="T2" fmla="*/ 26 w 35"/>
                  <a:gd name="T3" fmla="*/ 106 h 69"/>
                  <a:gd name="T4" fmla="*/ 17 w 35"/>
                  <a:gd name="T5" fmla="*/ 106 h 69"/>
                  <a:gd name="T6" fmla="*/ 12 w 35"/>
                  <a:gd name="T7" fmla="*/ 104 h 69"/>
                  <a:gd name="T8" fmla="*/ 7 w 35"/>
                  <a:gd name="T9" fmla="*/ 104 h 69"/>
                  <a:gd name="T10" fmla="*/ 0 w 35"/>
                  <a:gd name="T11" fmla="*/ 101 h 69"/>
                  <a:gd name="T12" fmla="*/ 2 w 35"/>
                  <a:gd name="T13" fmla="*/ 94 h 69"/>
                  <a:gd name="T14" fmla="*/ 3 w 35"/>
                  <a:gd name="T15" fmla="*/ 87 h 69"/>
                  <a:gd name="T16" fmla="*/ 14 w 35"/>
                  <a:gd name="T17" fmla="*/ 89 h 69"/>
                  <a:gd name="T18" fmla="*/ 24 w 35"/>
                  <a:gd name="T19" fmla="*/ 90 h 69"/>
                  <a:gd name="T20" fmla="*/ 37 w 35"/>
                  <a:gd name="T21" fmla="*/ 87 h 69"/>
                  <a:gd name="T22" fmla="*/ 40 w 35"/>
                  <a:gd name="T23" fmla="*/ 78 h 69"/>
                  <a:gd name="T24" fmla="*/ 38 w 35"/>
                  <a:gd name="T25" fmla="*/ 75 h 69"/>
                  <a:gd name="T26" fmla="*/ 37 w 35"/>
                  <a:gd name="T27" fmla="*/ 71 h 69"/>
                  <a:gd name="T28" fmla="*/ 31 w 35"/>
                  <a:gd name="T29" fmla="*/ 68 h 69"/>
                  <a:gd name="T30" fmla="*/ 28 w 35"/>
                  <a:gd name="T31" fmla="*/ 66 h 69"/>
                  <a:gd name="T32" fmla="*/ 21 w 35"/>
                  <a:gd name="T33" fmla="*/ 64 h 69"/>
                  <a:gd name="T34" fmla="*/ 14 w 35"/>
                  <a:gd name="T35" fmla="*/ 61 h 69"/>
                  <a:gd name="T36" fmla="*/ 7 w 35"/>
                  <a:gd name="T37" fmla="*/ 56 h 69"/>
                  <a:gd name="T38" fmla="*/ 3 w 35"/>
                  <a:gd name="T39" fmla="*/ 49 h 69"/>
                  <a:gd name="T40" fmla="*/ 2 w 35"/>
                  <a:gd name="T41" fmla="*/ 40 h 69"/>
                  <a:gd name="T42" fmla="*/ 9 w 35"/>
                  <a:gd name="T43" fmla="*/ 23 h 69"/>
                  <a:gd name="T44" fmla="*/ 26 w 35"/>
                  <a:gd name="T45" fmla="*/ 14 h 69"/>
                  <a:gd name="T46" fmla="*/ 26 w 35"/>
                  <a:gd name="T47" fmla="*/ 2 h 69"/>
                  <a:gd name="T48" fmla="*/ 31 w 35"/>
                  <a:gd name="T49" fmla="*/ 0 h 69"/>
                  <a:gd name="T50" fmla="*/ 38 w 35"/>
                  <a:gd name="T51" fmla="*/ 2 h 69"/>
                  <a:gd name="T52" fmla="*/ 38 w 35"/>
                  <a:gd name="T53" fmla="*/ 14 h 69"/>
                  <a:gd name="T54" fmla="*/ 47 w 35"/>
                  <a:gd name="T55" fmla="*/ 16 h 69"/>
                  <a:gd name="T56" fmla="*/ 58 w 35"/>
                  <a:gd name="T57" fmla="*/ 19 h 69"/>
                  <a:gd name="T58" fmla="*/ 52 w 35"/>
                  <a:gd name="T59" fmla="*/ 33 h 69"/>
                  <a:gd name="T60" fmla="*/ 49 w 35"/>
                  <a:gd name="T61" fmla="*/ 31 h 69"/>
                  <a:gd name="T62" fmla="*/ 45 w 35"/>
                  <a:gd name="T63" fmla="*/ 30 h 69"/>
                  <a:gd name="T64" fmla="*/ 40 w 35"/>
                  <a:gd name="T65" fmla="*/ 30 h 69"/>
                  <a:gd name="T66" fmla="*/ 33 w 35"/>
                  <a:gd name="T67" fmla="*/ 30 h 69"/>
                  <a:gd name="T68" fmla="*/ 30 w 35"/>
                  <a:gd name="T69" fmla="*/ 30 h 69"/>
                  <a:gd name="T70" fmla="*/ 26 w 35"/>
                  <a:gd name="T71" fmla="*/ 31 h 69"/>
                  <a:gd name="T72" fmla="*/ 23 w 35"/>
                  <a:gd name="T73" fmla="*/ 33 h 69"/>
                  <a:gd name="T74" fmla="*/ 21 w 35"/>
                  <a:gd name="T75" fmla="*/ 38 h 69"/>
                  <a:gd name="T76" fmla="*/ 23 w 35"/>
                  <a:gd name="T77" fmla="*/ 42 h 69"/>
                  <a:gd name="T78" fmla="*/ 24 w 35"/>
                  <a:gd name="T79" fmla="*/ 45 h 69"/>
                  <a:gd name="T80" fmla="*/ 28 w 35"/>
                  <a:gd name="T81" fmla="*/ 47 h 69"/>
                  <a:gd name="T82" fmla="*/ 31 w 35"/>
                  <a:gd name="T83" fmla="*/ 49 h 69"/>
                  <a:gd name="T84" fmla="*/ 40 w 35"/>
                  <a:gd name="T85" fmla="*/ 52 h 69"/>
                  <a:gd name="T86" fmla="*/ 49 w 35"/>
                  <a:gd name="T87" fmla="*/ 56 h 69"/>
                  <a:gd name="T88" fmla="*/ 54 w 35"/>
                  <a:gd name="T89" fmla="*/ 61 h 69"/>
                  <a:gd name="T90" fmla="*/ 59 w 35"/>
                  <a:gd name="T91" fmla="*/ 68 h 69"/>
                  <a:gd name="T92" fmla="*/ 61 w 35"/>
                  <a:gd name="T93" fmla="*/ 78 h 69"/>
                  <a:gd name="T94" fmla="*/ 54 w 35"/>
                  <a:gd name="T95" fmla="*/ 96 h 69"/>
                  <a:gd name="T96" fmla="*/ 38 w 35"/>
                  <a:gd name="T97" fmla="*/ 104 h 69"/>
                  <a:gd name="T98" fmla="*/ 38 w 35"/>
                  <a:gd name="T99" fmla="*/ 120 h 69"/>
                  <a:gd name="T100" fmla="*/ 31 w 35"/>
                  <a:gd name="T101" fmla="*/ 120 h 69"/>
                  <a:gd name="T102" fmla="*/ 26 w 35"/>
                  <a:gd name="T103" fmla="*/ 120 h 69"/>
                  <a:gd name="T104" fmla="*/ 26 w 35"/>
                  <a:gd name="T105" fmla="*/ 106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5" h="69">
                    <a:moveTo>
                      <a:pt x="15" y="61"/>
                    </a:moveTo>
                    <a:cubicBezTo>
                      <a:pt x="15" y="61"/>
                      <a:pt x="15" y="61"/>
                      <a:pt x="15" y="61"/>
                    </a:cubicBezTo>
                    <a:cubicBezTo>
                      <a:pt x="13" y="61"/>
                      <a:pt x="12" y="61"/>
                      <a:pt x="10" y="61"/>
                    </a:cubicBezTo>
                    <a:cubicBezTo>
                      <a:pt x="9" y="61"/>
                      <a:pt x="8" y="61"/>
                      <a:pt x="7" y="60"/>
                    </a:cubicBezTo>
                    <a:cubicBezTo>
                      <a:pt x="6" y="60"/>
                      <a:pt x="5" y="60"/>
                      <a:pt x="4" y="60"/>
                    </a:cubicBezTo>
                    <a:cubicBezTo>
                      <a:pt x="2" y="59"/>
                      <a:pt x="1" y="59"/>
                      <a:pt x="0" y="58"/>
                    </a:cubicBezTo>
                    <a:cubicBezTo>
                      <a:pt x="0" y="57"/>
                      <a:pt x="0" y="56"/>
                      <a:pt x="1" y="54"/>
                    </a:cubicBezTo>
                    <a:cubicBezTo>
                      <a:pt x="1" y="53"/>
                      <a:pt x="2" y="51"/>
                      <a:pt x="2" y="50"/>
                    </a:cubicBezTo>
                    <a:cubicBezTo>
                      <a:pt x="4" y="51"/>
                      <a:pt x="6" y="51"/>
                      <a:pt x="8" y="51"/>
                    </a:cubicBezTo>
                    <a:cubicBezTo>
                      <a:pt x="10" y="52"/>
                      <a:pt x="12" y="52"/>
                      <a:pt x="14" y="52"/>
                    </a:cubicBezTo>
                    <a:cubicBezTo>
                      <a:pt x="17" y="52"/>
                      <a:pt x="19" y="51"/>
                      <a:pt x="21" y="50"/>
                    </a:cubicBezTo>
                    <a:cubicBezTo>
                      <a:pt x="22" y="49"/>
                      <a:pt x="23" y="48"/>
                      <a:pt x="23" y="45"/>
                    </a:cubicBezTo>
                    <a:cubicBezTo>
                      <a:pt x="23" y="44"/>
                      <a:pt x="23" y="43"/>
                      <a:pt x="22" y="43"/>
                    </a:cubicBezTo>
                    <a:cubicBezTo>
                      <a:pt x="22" y="42"/>
                      <a:pt x="21" y="41"/>
                      <a:pt x="21" y="41"/>
                    </a:cubicBezTo>
                    <a:cubicBezTo>
                      <a:pt x="20" y="40"/>
                      <a:pt x="19" y="40"/>
                      <a:pt x="18" y="39"/>
                    </a:cubicBezTo>
                    <a:cubicBezTo>
                      <a:pt x="17" y="39"/>
                      <a:pt x="17" y="39"/>
                      <a:pt x="16" y="38"/>
                    </a:cubicBezTo>
                    <a:cubicBezTo>
                      <a:pt x="12" y="37"/>
                      <a:pt x="12" y="37"/>
                      <a:pt x="12" y="37"/>
                    </a:cubicBezTo>
                    <a:cubicBezTo>
                      <a:pt x="10" y="36"/>
                      <a:pt x="9" y="35"/>
                      <a:pt x="8" y="35"/>
                    </a:cubicBezTo>
                    <a:cubicBezTo>
                      <a:pt x="6" y="34"/>
                      <a:pt x="5" y="33"/>
                      <a:pt x="4" y="32"/>
                    </a:cubicBezTo>
                    <a:cubicBezTo>
                      <a:pt x="3" y="31"/>
                      <a:pt x="3" y="30"/>
                      <a:pt x="2" y="28"/>
                    </a:cubicBezTo>
                    <a:cubicBezTo>
                      <a:pt x="2" y="27"/>
                      <a:pt x="1" y="25"/>
                      <a:pt x="1" y="23"/>
                    </a:cubicBezTo>
                    <a:cubicBezTo>
                      <a:pt x="1" y="19"/>
                      <a:pt x="3" y="15"/>
                      <a:pt x="5" y="13"/>
                    </a:cubicBezTo>
                    <a:cubicBezTo>
                      <a:pt x="8" y="10"/>
                      <a:pt x="11" y="9"/>
                      <a:pt x="15" y="8"/>
                    </a:cubicBezTo>
                    <a:cubicBezTo>
                      <a:pt x="15" y="1"/>
                      <a:pt x="15" y="1"/>
                      <a:pt x="15" y="1"/>
                    </a:cubicBezTo>
                    <a:cubicBezTo>
                      <a:pt x="16" y="0"/>
                      <a:pt x="17" y="0"/>
                      <a:pt x="18" y="0"/>
                    </a:cubicBezTo>
                    <a:cubicBezTo>
                      <a:pt x="19" y="0"/>
                      <a:pt x="20" y="0"/>
                      <a:pt x="22" y="1"/>
                    </a:cubicBezTo>
                    <a:cubicBezTo>
                      <a:pt x="22" y="8"/>
                      <a:pt x="22" y="8"/>
                      <a:pt x="22" y="8"/>
                    </a:cubicBezTo>
                    <a:cubicBezTo>
                      <a:pt x="23" y="8"/>
                      <a:pt x="25" y="9"/>
                      <a:pt x="27" y="9"/>
                    </a:cubicBezTo>
                    <a:cubicBezTo>
                      <a:pt x="29" y="9"/>
                      <a:pt x="31" y="10"/>
                      <a:pt x="33" y="11"/>
                    </a:cubicBezTo>
                    <a:cubicBezTo>
                      <a:pt x="32" y="13"/>
                      <a:pt x="32" y="16"/>
                      <a:pt x="30" y="19"/>
                    </a:cubicBezTo>
                    <a:cubicBezTo>
                      <a:pt x="30" y="19"/>
                      <a:pt x="29" y="18"/>
                      <a:pt x="28" y="18"/>
                    </a:cubicBezTo>
                    <a:cubicBezTo>
                      <a:pt x="27" y="18"/>
                      <a:pt x="27" y="17"/>
                      <a:pt x="26" y="17"/>
                    </a:cubicBezTo>
                    <a:cubicBezTo>
                      <a:pt x="25" y="17"/>
                      <a:pt x="24" y="17"/>
                      <a:pt x="23" y="17"/>
                    </a:cubicBezTo>
                    <a:cubicBezTo>
                      <a:pt x="22" y="17"/>
                      <a:pt x="21" y="17"/>
                      <a:pt x="19" y="17"/>
                    </a:cubicBezTo>
                    <a:cubicBezTo>
                      <a:pt x="19" y="17"/>
                      <a:pt x="18" y="17"/>
                      <a:pt x="17" y="17"/>
                    </a:cubicBezTo>
                    <a:cubicBezTo>
                      <a:pt x="16" y="17"/>
                      <a:pt x="15" y="17"/>
                      <a:pt x="15" y="18"/>
                    </a:cubicBezTo>
                    <a:cubicBezTo>
                      <a:pt x="14" y="18"/>
                      <a:pt x="13" y="18"/>
                      <a:pt x="13" y="19"/>
                    </a:cubicBezTo>
                    <a:cubicBezTo>
                      <a:pt x="13" y="20"/>
                      <a:pt x="12" y="21"/>
                      <a:pt x="12" y="22"/>
                    </a:cubicBezTo>
                    <a:cubicBezTo>
                      <a:pt x="12" y="23"/>
                      <a:pt x="12" y="24"/>
                      <a:pt x="13" y="24"/>
                    </a:cubicBezTo>
                    <a:cubicBezTo>
                      <a:pt x="13" y="25"/>
                      <a:pt x="14" y="26"/>
                      <a:pt x="14" y="26"/>
                    </a:cubicBezTo>
                    <a:cubicBezTo>
                      <a:pt x="15" y="26"/>
                      <a:pt x="15" y="27"/>
                      <a:pt x="16" y="27"/>
                    </a:cubicBezTo>
                    <a:cubicBezTo>
                      <a:pt x="17" y="28"/>
                      <a:pt x="18" y="28"/>
                      <a:pt x="18" y="28"/>
                    </a:cubicBezTo>
                    <a:cubicBezTo>
                      <a:pt x="23" y="30"/>
                      <a:pt x="23" y="30"/>
                      <a:pt x="23" y="30"/>
                    </a:cubicBezTo>
                    <a:cubicBezTo>
                      <a:pt x="24" y="31"/>
                      <a:pt x="26" y="31"/>
                      <a:pt x="28" y="32"/>
                    </a:cubicBezTo>
                    <a:cubicBezTo>
                      <a:pt x="29" y="33"/>
                      <a:pt x="30" y="34"/>
                      <a:pt x="31" y="35"/>
                    </a:cubicBezTo>
                    <a:cubicBezTo>
                      <a:pt x="32" y="36"/>
                      <a:pt x="33" y="37"/>
                      <a:pt x="34" y="39"/>
                    </a:cubicBezTo>
                    <a:cubicBezTo>
                      <a:pt x="34" y="41"/>
                      <a:pt x="35" y="42"/>
                      <a:pt x="35" y="45"/>
                    </a:cubicBezTo>
                    <a:cubicBezTo>
                      <a:pt x="35" y="49"/>
                      <a:pt x="34" y="52"/>
                      <a:pt x="31" y="55"/>
                    </a:cubicBezTo>
                    <a:cubicBezTo>
                      <a:pt x="29" y="58"/>
                      <a:pt x="26" y="59"/>
                      <a:pt x="22" y="60"/>
                    </a:cubicBezTo>
                    <a:cubicBezTo>
                      <a:pt x="22" y="69"/>
                      <a:pt x="22" y="69"/>
                      <a:pt x="22" y="69"/>
                    </a:cubicBezTo>
                    <a:cubicBezTo>
                      <a:pt x="21" y="69"/>
                      <a:pt x="19" y="69"/>
                      <a:pt x="18" y="69"/>
                    </a:cubicBezTo>
                    <a:cubicBezTo>
                      <a:pt x="17" y="69"/>
                      <a:pt x="16" y="69"/>
                      <a:pt x="15" y="69"/>
                    </a:cubicBezTo>
                    <a:lnTo>
                      <a:pt x="1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21" name="Freeform 41116">
                <a:extLst>
                  <a:ext uri="{FF2B5EF4-FFF2-40B4-BE49-F238E27FC236}">
                    <a16:creationId xmlns:a16="http://schemas.microsoft.com/office/drawing/2014/main" id="{53F9BD9E-B35D-83C0-80BA-DA7DE2C83227}"/>
                  </a:ext>
                </a:extLst>
              </p:cNvPr>
              <p:cNvSpPr>
                <a:spLocks/>
              </p:cNvSpPr>
              <p:nvPr/>
            </p:nvSpPr>
            <p:spPr bwMode="auto">
              <a:xfrm>
                <a:off x="3187" y="1778"/>
                <a:ext cx="106" cy="24"/>
              </a:xfrm>
              <a:custGeom>
                <a:avLst/>
                <a:gdLst>
                  <a:gd name="T0" fmla="*/ 7 w 61"/>
                  <a:gd name="T1" fmla="*/ 24 h 14"/>
                  <a:gd name="T2" fmla="*/ 2 w 61"/>
                  <a:gd name="T3" fmla="*/ 21 h 14"/>
                  <a:gd name="T4" fmla="*/ 5 w 61"/>
                  <a:gd name="T5" fmla="*/ 14 h 14"/>
                  <a:gd name="T6" fmla="*/ 101 w 61"/>
                  <a:gd name="T7" fmla="*/ 12 h 14"/>
                  <a:gd name="T8" fmla="*/ 106 w 61"/>
                  <a:gd name="T9" fmla="*/ 19 h 14"/>
                  <a:gd name="T10" fmla="*/ 99 w 61"/>
                  <a:gd name="T11" fmla="*/ 22 h 14"/>
                  <a:gd name="T12" fmla="*/ 9 w 61"/>
                  <a:gd name="T13" fmla="*/ 24 h 14"/>
                  <a:gd name="T14" fmla="*/ 7 w 61"/>
                  <a:gd name="T15" fmla="*/ 24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14">
                    <a:moveTo>
                      <a:pt x="4" y="14"/>
                    </a:moveTo>
                    <a:cubicBezTo>
                      <a:pt x="2" y="14"/>
                      <a:pt x="1" y="13"/>
                      <a:pt x="1" y="12"/>
                    </a:cubicBezTo>
                    <a:cubicBezTo>
                      <a:pt x="0" y="11"/>
                      <a:pt x="1" y="9"/>
                      <a:pt x="3" y="8"/>
                    </a:cubicBezTo>
                    <a:cubicBezTo>
                      <a:pt x="4" y="8"/>
                      <a:pt x="27" y="0"/>
                      <a:pt x="58" y="7"/>
                    </a:cubicBezTo>
                    <a:cubicBezTo>
                      <a:pt x="60" y="7"/>
                      <a:pt x="61" y="9"/>
                      <a:pt x="61" y="11"/>
                    </a:cubicBezTo>
                    <a:cubicBezTo>
                      <a:pt x="60" y="12"/>
                      <a:pt x="59" y="13"/>
                      <a:pt x="57" y="13"/>
                    </a:cubicBezTo>
                    <a:cubicBezTo>
                      <a:pt x="28" y="6"/>
                      <a:pt x="5" y="14"/>
                      <a:pt x="5" y="14"/>
                    </a:cubicBezTo>
                    <a:lnTo>
                      <a:pt x="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grpSp>
        <p:sp>
          <p:nvSpPr>
            <p:cNvPr id="10" name="Freeform: Shape 77">
              <a:extLst>
                <a:ext uri="{FF2B5EF4-FFF2-40B4-BE49-F238E27FC236}">
                  <a16:creationId xmlns:a16="http://schemas.microsoft.com/office/drawing/2014/main" id="{8A36225D-50FF-4015-ADB1-3373E6646EA5}"/>
                </a:ext>
              </a:extLst>
            </p:cNvPr>
            <p:cNvSpPr>
              <a:spLocks noChangeAspect="1"/>
            </p:cNvSpPr>
            <p:nvPr/>
          </p:nvSpPr>
          <p:spPr bwMode="auto">
            <a:xfrm>
              <a:off x="5970545" y="1849700"/>
              <a:ext cx="409031" cy="3780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C000"/>
            </a:solidFill>
            <a:ln w="9525">
              <a:solidFill>
                <a:srgbClr val="FFFFFF"/>
              </a:solidFill>
              <a:round/>
              <a:headEnd/>
              <a:tailEnd/>
            </a:ln>
          </p:spPr>
          <p:txBody>
            <a:bodyPr anchor="ctr"/>
            <a:lstStyle/>
            <a:p>
              <a:pPr algn="ctr" defTabSz="685800">
                <a:defRPr/>
              </a:pPr>
              <a:endParaRPr sz="1350" kern="0" dirty="0">
                <a:solidFill>
                  <a:srgbClr val="000000"/>
                </a:solidFill>
                <a:ea typeface="微軟正黑體" panose="020B0604030504040204" pitchFamily="34" charset="-120"/>
                <a:cs typeface="Arial" panose="020B0604020202020204" pitchFamily="34" charset="0"/>
              </a:endParaRPr>
            </a:p>
          </p:txBody>
        </p:sp>
        <p:sp>
          <p:nvSpPr>
            <p:cNvPr id="11" name="Freeform: Shape 21">
              <a:extLst>
                <a:ext uri="{FF2B5EF4-FFF2-40B4-BE49-F238E27FC236}">
                  <a16:creationId xmlns:a16="http://schemas.microsoft.com/office/drawing/2014/main" id="{1579F753-2FE1-7ABA-A1F1-A6DFA7A7F601}"/>
                </a:ext>
              </a:extLst>
            </p:cNvPr>
            <p:cNvSpPr>
              <a:spLocks noChangeAspect="1"/>
            </p:cNvSpPr>
            <p:nvPr/>
          </p:nvSpPr>
          <p:spPr bwMode="auto">
            <a:xfrm>
              <a:off x="5639380" y="2362847"/>
              <a:ext cx="342948" cy="312431"/>
            </a:xfrm>
            <a:custGeom>
              <a:avLst/>
              <a:gdLst>
                <a:gd name="connsiteX0" fmla="*/ 260506 w 331788"/>
                <a:gd name="connsiteY0" fmla="*/ 76839 h 302264"/>
                <a:gd name="connsiteX1" fmla="*/ 326604 w 331788"/>
                <a:gd name="connsiteY1" fmla="*/ 76839 h 302264"/>
                <a:gd name="connsiteX2" fmla="*/ 326604 w 331788"/>
                <a:gd name="connsiteY2" fmla="*/ 291959 h 302264"/>
                <a:gd name="connsiteX3" fmla="*/ 331788 w 331788"/>
                <a:gd name="connsiteY3" fmla="*/ 297111 h 302264"/>
                <a:gd name="connsiteX4" fmla="*/ 326604 w 331788"/>
                <a:gd name="connsiteY4" fmla="*/ 302264 h 302264"/>
                <a:gd name="connsiteX5" fmla="*/ 5184 w 331788"/>
                <a:gd name="connsiteY5" fmla="*/ 302264 h 302264"/>
                <a:gd name="connsiteX6" fmla="*/ 0 w 331788"/>
                <a:gd name="connsiteY6" fmla="*/ 297111 h 302264"/>
                <a:gd name="connsiteX7" fmla="*/ 5184 w 331788"/>
                <a:gd name="connsiteY7" fmla="*/ 291959 h 302264"/>
                <a:gd name="connsiteX8" fmla="*/ 11664 w 331788"/>
                <a:gd name="connsiteY8" fmla="*/ 291959 h 302264"/>
                <a:gd name="connsiteX9" fmla="*/ 11664 w 331788"/>
                <a:gd name="connsiteY9" fmla="*/ 214670 h 302264"/>
                <a:gd name="connsiteX10" fmla="*/ 77763 w 331788"/>
                <a:gd name="connsiteY10" fmla="*/ 214670 h 302264"/>
                <a:gd name="connsiteX11" fmla="*/ 77763 w 331788"/>
                <a:gd name="connsiteY11" fmla="*/ 291959 h 302264"/>
                <a:gd name="connsiteX12" fmla="*/ 94612 w 331788"/>
                <a:gd name="connsiteY12" fmla="*/ 291959 h 302264"/>
                <a:gd name="connsiteX13" fmla="*/ 94612 w 331788"/>
                <a:gd name="connsiteY13" fmla="*/ 165721 h 302264"/>
                <a:gd name="connsiteX14" fmla="*/ 160710 w 331788"/>
                <a:gd name="connsiteY14" fmla="*/ 165721 h 302264"/>
                <a:gd name="connsiteX15" fmla="*/ 160710 w 331788"/>
                <a:gd name="connsiteY15" fmla="*/ 291959 h 302264"/>
                <a:gd name="connsiteX16" fmla="*/ 177559 w 331788"/>
                <a:gd name="connsiteY16" fmla="*/ 291959 h 302264"/>
                <a:gd name="connsiteX17" fmla="*/ 177559 w 331788"/>
                <a:gd name="connsiteY17" fmla="*/ 121924 h 302264"/>
                <a:gd name="connsiteX18" fmla="*/ 243657 w 331788"/>
                <a:gd name="connsiteY18" fmla="*/ 121924 h 302264"/>
                <a:gd name="connsiteX19" fmla="*/ 243657 w 331788"/>
                <a:gd name="connsiteY19" fmla="*/ 291959 h 302264"/>
                <a:gd name="connsiteX20" fmla="*/ 260506 w 331788"/>
                <a:gd name="connsiteY20" fmla="*/ 291959 h 302264"/>
                <a:gd name="connsiteX21" fmla="*/ 260506 w 331788"/>
                <a:gd name="connsiteY21" fmla="*/ 76839 h 302264"/>
                <a:gd name="connsiteX22" fmla="*/ 212230 w 331788"/>
                <a:gd name="connsiteY22" fmla="*/ 334 h 302264"/>
                <a:gd name="connsiteX23" fmla="*/ 259954 w 331788"/>
                <a:gd name="connsiteY23" fmla="*/ 4179 h 302264"/>
                <a:gd name="connsiteX24" fmla="*/ 261244 w 331788"/>
                <a:gd name="connsiteY24" fmla="*/ 5460 h 302264"/>
                <a:gd name="connsiteX25" fmla="*/ 262534 w 331788"/>
                <a:gd name="connsiteY25" fmla="*/ 5460 h 302264"/>
                <a:gd name="connsiteX26" fmla="*/ 263823 w 331788"/>
                <a:gd name="connsiteY26" fmla="*/ 6742 h 302264"/>
                <a:gd name="connsiteX27" fmla="*/ 263823 w 331788"/>
                <a:gd name="connsiteY27" fmla="*/ 8024 h 302264"/>
                <a:gd name="connsiteX28" fmla="*/ 265113 w 331788"/>
                <a:gd name="connsiteY28" fmla="*/ 8024 h 302264"/>
                <a:gd name="connsiteX29" fmla="*/ 265113 w 331788"/>
                <a:gd name="connsiteY29" fmla="*/ 9305 h 302264"/>
                <a:gd name="connsiteX30" fmla="*/ 265113 w 331788"/>
                <a:gd name="connsiteY30" fmla="*/ 10587 h 302264"/>
                <a:gd name="connsiteX31" fmla="*/ 265113 w 331788"/>
                <a:gd name="connsiteY31" fmla="*/ 11869 h 302264"/>
                <a:gd name="connsiteX32" fmla="*/ 263823 w 331788"/>
                <a:gd name="connsiteY32" fmla="*/ 11869 h 302264"/>
                <a:gd name="connsiteX33" fmla="*/ 244476 w 331788"/>
                <a:gd name="connsiteY33" fmla="*/ 55445 h 302264"/>
                <a:gd name="connsiteX34" fmla="*/ 239316 w 331788"/>
                <a:gd name="connsiteY34" fmla="*/ 58008 h 302264"/>
                <a:gd name="connsiteX35" fmla="*/ 238026 w 331788"/>
                <a:gd name="connsiteY35" fmla="*/ 58008 h 302264"/>
                <a:gd name="connsiteX36" fmla="*/ 234157 w 331788"/>
                <a:gd name="connsiteY36" fmla="*/ 50318 h 302264"/>
                <a:gd name="connsiteX37" fmla="*/ 247055 w 331788"/>
                <a:gd name="connsiteY37" fmla="*/ 23403 h 302264"/>
                <a:gd name="connsiteX38" fmla="*/ 47129 w 331788"/>
                <a:gd name="connsiteY38" fmla="*/ 137470 h 302264"/>
                <a:gd name="connsiteX39" fmla="*/ 44549 w 331788"/>
                <a:gd name="connsiteY39" fmla="*/ 138752 h 302264"/>
                <a:gd name="connsiteX40" fmla="*/ 40680 w 331788"/>
                <a:gd name="connsiteY40" fmla="*/ 136189 h 302264"/>
                <a:gd name="connsiteX41" fmla="*/ 41970 w 331788"/>
                <a:gd name="connsiteY41" fmla="*/ 128499 h 302264"/>
                <a:gd name="connsiteX42" fmla="*/ 241896 w 331788"/>
                <a:gd name="connsiteY42" fmla="*/ 13150 h 302264"/>
                <a:gd name="connsiteX43" fmla="*/ 212230 w 331788"/>
                <a:gd name="connsiteY43" fmla="*/ 10587 h 302264"/>
                <a:gd name="connsiteX44" fmla="*/ 207070 w 331788"/>
                <a:gd name="connsiteY44" fmla="*/ 5460 h 302264"/>
                <a:gd name="connsiteX45" fmla="*/ 212230 w 331788"/>
                <a:gd name="connsiteY45" fmla="*/ 334 h 30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31788" h="302264">
                  <a:moveTo>
                    <a:pt x="260506" y="76839"/>
                  </a:moveTo>
                  <a:cubicBezTo>
                    <a:pt x="260506" y="76839"/>
                    <a:pt x="260506" y="76839"/>
                    <a:pt x="326604" y="76839"/>
                  </a:cubicBezTo>
                  <a:cubicBezTo>
                    <a:pt x="326604" y="76839"/>
                    <a:pt x="326604" y="76839"/>
                    <a:pt x="326604" y="291959"/>
                  </a:cubicBezTo>
                  <a:cubicBezTo>
                    <a:pt x="329196" y="291959"/>
                    <a:pt x="331788" y="294535"/>
                    <a:pt x="331788" y="297111"/>
                  </a:cubicBezTo>
                  <a:cubicBezTo>
                    <a:pt x="331788" y="299688"/>
                    <a:pt x="329196" y="302264"/>
                    <a:pt x="326604" y="302264"/>
                  </a:cubicBezTo>
                  <a:cubicBezTo>
                    <a:pt x="326604" y="302264"/>
                    <a:pt x="326604" y="302264"/>
                    <a:pt x="5184" y="302264"/>
                  </a:cubicBezTo>
                  <a:cubicBezTo>
                    <a:pt x="2592" y="302264"/>
                    <a:pt x="0" y="299688"/>
                    <a:pt x="0" y="297111"/>
                  </a:cubicBezTo>
                  <a:cubicBezTo>
                    <a:pt x="0" y="294535"/>
                    <a:pt x="2592" y="291959"/>
                    <a:pt x="5184" y="291959"/>
                  </a:cubicBezTo>
                  <a:cubicBezTo>
                    <a:pt x="5184" y="291959"/>
                    <a:pt x="5184" y="291959"/>
                    <a:pt x="11664" y="291959"/>
                  </a:cubicBezTo>
                  <a:cubicBezTo>
                    <a:pt x="11664" y="291959"/>
                    <a:pt x="11664" y="291959"/>
                    <a:pt x="11664" y="214670"/>
                  </a:cubicBezTo>
                  <a:cubicBezTo>
                    <a:pt x="11664" y="214670"/>
                    <a:pt x="11664" y="214670"/>
                    <a:pt x="77763" y="214670"/>
                  </a:cubicBezTo>
                  <a:cubicBezTo>
                    <a:pt x="77763" y="214670"/>
                    <a:pt x="77763" y="214670"/>
                    <a:pt x="77763" y="291959"/>
                  </a:cubicBezTo>
                  <a:cubicBezTo>
                    <a:pt x="77763" y="291959"/>
                    <a:pt x="77763" y="291959"/>
                    <a:pt x="94612" y="291959"/>
                  </a:cubicBezTo>
                  <a:cubicBezTo>
                    <a:pt x="94612" y="291959"/>
                    <a:pt x="94612" y="291959"/>
                    <a:pt x="94612" y="165721"/>
                  </a:cubicBezTo>
                  <a:cubicBezTo>
                    <a:pt x="94612" y="165721"/>
                    <a:pt x="94612" y="165721"/>
                    <a:pt x="160710" y="165721"/>
                  </a:cubicBezTo>
                  <a:cubicBezTo>
                    <a:pt x="160710" y="165721"/>
                    <a:pt x="160710" y="165721"/>
                    <a:pt x="160710" y="291959"/>
                  </a:cubicBezTo>
                  <a:cubicBezTo>
                    <a:pt x="160710" y="291959"/>
                    <a:pt x="160710" y="291959"/>
                    <a:pt x="177559" y="291959"/>
                  </a:cubicBezTo>
                  <a:cubicBezTo>
                    <a:pt x="177559" y="291959"/>
                    <a:pt x="177559" y="291959"/>
                    <a:pt x="177559" y="121924"/>
                  </a:cubicBezTo>
                  <a:cubicBezTo>
                    <a:pt x="177559" y="121924"/>
                    <a:pt x="177559" y="121924"/>
                    <a:pt x="243657" y="121924"/>
                  </a:cubicBezTo>
                  <a:cubicBezTo>
                    <a:pt x="243657" y="121924"/>
                    <a:pt x="243657" y="121924"/>
                    <a:pt x="243657" y="291959"/>
                  </a:cubicBezTo>
                  <a:cubicBezTo>
                    <a:pt x="243657" y="291959"/>
                    <a:pt x="243657" y="291959"/>
                    <a:pt x="260506" y="291959"/>
                  </a:cubicBezTo>
                  <a:cubicBezTo>
                    <a:pt x="260506" y="291959"/>
                    <a:pt x="260506" y="291959"/>
                    <a:pt x="260506" y="76839"/>
                  </a:cubicBezTo>
                  <a:close/>
                  <a:moveTo>
                    <a:pt x="212230" y="334"/>
                  </a:moveTo>
                  <a:cubicBezTo>
                    <a:pt x="212230" y="334"/>
                    <a:pt x="212230" y="334"/>
                    <a:pt x="259954" y="4179"/>
                  </a:cubicBezTo>
                  <a:cubicBezTo>
                    <a:pt x="259954" y="4179"/>
                    <a:pt x="261244" y="4179"/>
                    <a:pt x="261244" y="5460"/>
                  </a:cubicBezTo>
                  <a:cubicBezTo>
                    <a:pt x="262534" y="5460"/>
                    <a:pt x="262534" y="5460"/>
                    <a:pt x="262534" y="5460"/>
                  </a:cubicBezTo>
                  <a:cubicBezTo>
                    <a:pt x="262534" y="5460"/>
                    <a:pt x="263823" y="6742"/>
                    <a:pt x="263823" y="6742"/>
                  </a:cubicBezTo>
                  <a:cubicBezTo>
                    <a:pt x="263823" y="6742"/>
                    <a:pt x="263823" y="8024"/>
                    <a:pt x="263823" y="8024"/>
                  </a:cubicBezTo>
                  <a:cubicBezTo>
                    <a:pt x="263823" y="8024"/>
                    <a:pt x="265113" y="8024"/>
                    <a:pt x="265113" y="8024"/>
                  </a:cubicBezTo>
                  <a:cubicBezTo>
                    <a:pt x="265113" y="8024"/>
                    <a:pt x="265113" y="8024"/>
                    <a:pt x="265113" y="9305"/>
                  </a:cubicBezTo>
                  <a:cubicBezTo>
                    <a:pt x="265113" y="9305"/>
                    <a:pt x="265113" y="10587"/>
                    <a:pt x="265113" y="10587"/>
                  </a:cubicBezTo>
                  <a:cubicBezTo>
                    <a:pt x="265113" y="10587"/>
                    <a:pt x="265113" y="11869"/>
                    <a:pt x="265113" y="11869"/>
                  </a:cubicBezTo>
                  <a:cubicBezTo>
                    <a:pt x="263823" y="11869"/>
                    <a:pt x="263823" y="11869"/>
                    <a:pt x="263823" y="11869"/>
                  </a:cubicBezTo>
                  <a:cubicBezTo>
                    <a:pt x="263823" y="11869"/>
                    <a:pt x="263823" y="11869"/>
                    <a:pt x="244476" y="55445"/>
                  </a:cubicBezTo>
                  <a:cubicBezTo>
                    <a:pt x="244476" y="56726"/>
                    <a:pt x="241896" y="58008"/>
                    <a:pt x="239316" y="58008"/>
                  </a:cubicBezTo>
                  <a:cubicBezTo>
                    <a:pt x="239316" y="58008"/>
                    <a:pt x="238026" y="58008"/>
                    <a:pt x="238026" y="58008"/>
                  </a:cubicBezTo>
                  <a:cubicBezTo>
                    <a:pt x="234157" y="56726"/>
                    <a:pt x="232867" y="52881"/>
                    <a:pt x="234157" y="50318"/>
                  </a:cubicBezTo>
                  <a:cubicBezTo>
                    <a:pt x="234157" y="50318"/>
                    <a:pt x="234157" y="50318"/>
                    <a:pt x="247055" y="23403"/>
                  </a:cubicBezTo>
                  <a:cubicBezTo>
                    <a:pt x="247055" y="23403"/>
                    <a:pt x="247055" y="23403"/>
                    <a:pt x="47129" y="137470"/>
                  </a:cubicBezTo>
                  <a:cubicBezTo>
                    <a:pt x="47129" y="138752"/>
                    <a:pt x="45839" y="138752"/>
                    <a:pt x="44549" y="138752"/>
                  </a:cubicBezTo>
                  <a:cubicBezTo>
                    <a:pt x="43260" y="138752"/>
                    <a:pt x="40680" y="137470"/>
                    <a:pt x="40680" y="136189"/>
                  </a:cubicBezTo>
                  <a:cubicBezTo>
                    <a:pt x="38100" y="133625"/>
                    <a:pt x="39390" y="129780"/>
                    <a:pt x="41970" y="128499"/>
                  </a:cubicBezTo>
                  <a:cubicBezTo>
                    <a:pt x="41970" y="128499"/>
                    <a:pt x="41970" y="128499"/>
                    <a:pt x="241896" y="13150"/>
                  </a:cubicBezTo>
                  <a:cubicBezTo>
                    <a:pt x="241896" y="13150"/>
                    <a:pt x="241896" y="13150"/>
                    <a:pt x="212230" y="10587"/>
                  </a:cubicBezTo>
                  <a:cubicBezTo>
                    <a:pt x="208360" y="10587"/>
                    <a:pt x="207070" y="8024"/>
                    <a:pt x="207070" y="5460"/>
                  </a:cubicBezTo>
                  <a:cubicBezTo>
                    <a:pt x="207070" y="1615"/>
                    <a:pt x="209650" y="-948"/>
                    <a:pt x="212230" y="334"/>
                  </a:cubicBezTo>
                  <a:close/>
                </a:path>
              </a:pathLst>
            </a:custGeom>
            <a:solidFill>
              <a:srgbClr val="FF3399"/>
            </a:solidFill>
            <a:ln>
              <a:noFill/>
            </a:ln>
          </p:spPr>
          <p:txBody>
            <a:bodyPr anchor="ctr"/>
            <a:lstStyle/>
            <a:p>
              <a:pPr algn="ctr" defTabSz="685800">
                <a:defRPr/>
              </a:pPr>
              <a:endParaRPr sz="1350" kern="0" dirty="0">
                <a:solidFill>
                  <a:srgbClr val="000000"/>
                </a:solidFill>
                <a:ea typeface="微軟正黑體" panose="020B0604030504040204" pitchFamily="34" charset="-120"/>
                <a:cs typeface="Arial" panose="020B0604020202020204" pitchFamily="34" charset="0"/>
              </a:endParaRPr>
            </a:p>
          </p:txBody>
        </p:sp>
        <p:sp>
          <p:nvSpPr>
            <p:cNvPr id="12" name="Freeform: Shape 24">
              <a:extLst>
                <a:ext uri="{FF2B5EF4-FFF2-40B4-BE49-F238E27FC236}">
                  <a16:creationId xmlns:a16="http://schemas.microsoft.com/office/drawing/2014/main" id="{031BB56A-2F59-B785-5C39-78A0C468C29E}"/>
                </a:ext>
              </a:extLst>
            </p:cNvPr>
            <p:cNvSpPr>
              <a:spLocks noChangeAspect="1"/>
            </p:cNvSpPr>
            <p:nvPr/>
          </p:nvSpPr>
          <p:spPr bwMode="auto">
            <a:xfrm>
              <a:off x="8313636" y="3056685"/>
              <a:ext cx="342948" cy="339668"/>
            </a:xfrm>
            <a:custGeom>
              <a:avLst/>
              <a:gdLst>
                <a:gd name="connsiteX0" fmla="*/ 279400 w 331787"/>
                <a:gd name="connsiteY0" fmla="*/ 307975 h 328613"/>
                <a:gd name="connsiteX1" fmla="*/ 300038 w 331787"/>
                <a:gd name="connsiteY1" fmla="*/ 307975 h 328613"/>
                <a:gd name="connsiteX2" fmla="*/ 300038 w 331787"/>
                <a:gd name="connsiteY2" fmla="*/ 328613 h 328613"/>
                <a:gd name="connsiteX3" fmla="*/ 279400 w 331787"/>
                <a:gd name="connsiteY3" fmla="*/ 328613 h 328613"/>
                <a:gd name="connsiteX4" fmla="*/ 234950 w 331787"/>
                <a:gd name="connsiteY4" fmla="*/ 307975 h 328613"/>
                <a:gd name="connsiteX5" fmla="*/ 257175 w 331787"/>
                <a:gd name="connsiteY5" fmla="*/ 307975 h 328613"/>
                <a:gd name="connsiteX6" fmla="*/ 257175 w 331787"/>
                <a:gd name="connsiteY6" fmla="*/ 328613 h 328613"/>
                <a:gd name="connsiteX7" fmla="*/ 234950 w 331787"/>
                <a:gd name="connsiteY7" fmla="*/ 328613 h 328613"/>
                <a:gd name="connsiteX8" fmla="*/ 188912 w 331787"/>
                <a:gd name="connsiteY8" fmla="*/ 307975 h 328613"/>
                <a:gd name="connsiteX9" fmla="*/ 211137 w 331787"/>
                <a:gd name="connsiteY9" fmla="*/ 307975 h 328613"/>
                <a:gd name="connsiteX10" fmla="*/ 211137 w 331787"/>
                <a:gd name="connsiteY10" fmla="*/ 328613 h 328613"/>
                <a:gd name="connsiteX11" fmla="*/ 188912 w 331787"/>
                <a:gd name="connsiteY11" fmla="*/ 328613 h 328613"/>
                <a:gd name="connsiteX12" fmla="*/ 144462 w 331787"/>
                <a:gd name="connsiteY12" fmla="*/ 307975 h 328613"/>
                <a:gd name="connsiteX13" fmla="*/ 166687 w 331787"/>
                <a:gd name="connsiteY13" fmla="*/ 307975 h 328613"/>
                <a:gd name="connsiteX14" fmla="*/ 166687 w 331787"/>
                <a:gd name="connsiteY14" fmla="*/ 328613 h 328613"/>
                <a:gd name="connsiteX15" fmla="*/ 144462 w 331787"/>
                <a:gd name="connsiteY15" fmla="*/ 328613 h 328613"/>
                <a:gd name="connsiteX16" fmla="*/ 100012 w 331787"/>
                <a:gd name="connsiteY16" fmla="*/ 307975 h 328613"/>
                <a:gd name="connsiteX17" fmla="*/ 122237 w 331787"/>
                <a:gd name="connsiteY17" fmla="*/ 307975 h 328613"/>
                <a:gd name="connsiteX18" fmla="*/ 122237 w 331787"/>
                <a:gd name="connsiteY18" fmla="*/ 328613 h 328613"/>
                <a:gd name="connsiteX19" fmla="*/ 100012 w 331787"/>
                <a:gd name="connsiteY19" fmla="*/ 328613 h 328613"/>
                <a:gd name="connsiteX20" fmla="*/ 0 w 331787"/>
                <a:gd name="connsiteY20" fmla="*/ 209550 h 328613"/>
                <a:gd name="connsiteX21" fmla="*/ 22225 w 331787"/>
                <a:gd name="connsiteY21" fmla="*/ 209550 h 328613"/>
                <a:gd name="connsiteX22" fmla="*/ 22225 w 331787"/>
                <a:gd name="connsiteY22" fmla="*/ 231775 h 328613"/>
                <a:gd name="connsiteX23" fmla="*/ 0 w 331787"/>
                <a:gd name="connsiteY23" fmla="*/ 231775 h 328613"/>
                <a:gd name="connsiteX24" fmla="*/ 0 w 331787"/>
                <a:gd name="connsiteY24" fmla="*/ 165100 h 328613"/>
                <a:gd name="connsiteX25" fmla="*/ 22225 w 331787"/>
                <a:gd name="connsiteY25" fmla="*/ 165100 h 328613"/>
                <a:gd name="connsiteX26" fmla="*/ 22225 w 331787"/>
                <a:gd name="connsiteY26" fmla="*/ 185738 h 328613"/>
                <a:gd name="connsiteX27" fmla="*/ 0 w 331787"/>
                <a:gd name="connsiteY27" fmla="*/ 185738 h 328613"/>
                <a:gd name="connsiteX28" fmla="*/ 0 w 331787"/>
                <a:gd name="connsiteY28" fmla="*/ 120650 h 328613"/>
                <a:gd name="connsiteX29" fmla="*/ 22225 w 331787"/>
                <a:gd name="connsiteY29" fmla="*/ 120650 h 328613"/>
                <a:gd name="connsiteX30" fmla="*/ 22225 w 331787"/>
                <a:gd name="connsiteY30" fmla="*/ 142875 h 328613"/>
                <a:gd name="connsiteX31" fmla="*/ 0 w 331787"/>
                <a:gd name="connsiteY31" fmla="*/ 142875 h 328613"/>
                <a:gd name="connsiteX32" fmla="*/ 0 w 331787"/>
                <a:gd name="connsiteY32" fmla="*/ 74612 h 328613"/>
                <a:gd name="connsiteX33" fmla="*/ 22225 w 331787"/>
                <a:gd name="connsiteY33" fmla="*/ 74612 h 328613"/>
                <a:gd name="connsiteX34" fmla="*/ 22225 w 331787"/>
                <a:gd name="connsiteY34" fmla="*/ 96837 h 328613"/>
                <a:gd name="connsiteX35" fmla="*/ 0 w 331787"/>
                <a:gd name="connsiteY35" fmla="*/ 96837 h 328613"/>
                <a:gd name="connsiteX36" fmla="*/ 306388 w 331787"/>
                <a:gd name="connsiteY36" fmla="*/ 66675 h 328613"/>
                <a:gd name="connsiteX37" fmla="*/ 327025 w 331787"/>
                <a:gd name="connsiteY37" fmla="*/ 77788 h 328613"/>
                <a:gd name="connsiteX38" fmla="*/ 277813 w 331787"/>
                <a:gd name="connsiteY38" fmla="*/ 163513 h 328613"/>
                <a:gd name="connsiteX39" fmla="*/ 227013 w 331787"/>
                <a:gd name="connsiteY39" fmla="*/ 141288 h 328613"/>
                <a:gd name="connsiteX40" fmla="*/ 195263 w 331787"/>
                <a:gd name="connsiteY40" fmla="*/ 204788 h 328613"/>
                <a:gd name="connsiteX41" fmla="*/ 138113 w 331787"/>
                <a:gd name="connsiteY41" fmla="*/ 177801 h 328613"/>
                <a:gd name="connsiteX42" fmla="*/ 95250 w 331787"/>
                <a:gd name="connsiteY42" fmla="*/ 249238 h 328613"/>
                <a:gd name="connsiteX43" fmla="*/ 76200 w 331787"/>
                <a:gd name="connsiteY43" fmla="*/ 238126 h 328613"/>
                <a:gd name="connsiteX44" fmla="*/ 128588 w 331787"/>
                <a:gd name="connsiteY44" fmla="*/ 149225 h 328613"/>
                <a:gd name="connsiteX45" fmla="*/ 185738 w 331787"/>
                <a:gd name="connsiteY45" fmla="*/ 176213 h 328613"/>
                <a:gd name="connsiteX46" fmla="*/ 217488 w 331787"/>
                <a:gd name="connsiteY46" fmla="*/ 112713 h 328613"/>
                <a:gd name="connsiteX47" fmla="*/ 268288 w 331787"/>
                <a:gd name="connsiteY47" fmla="*/ 136525 h 328613"/>
                <a:gd name="connsiteX48" fmla="*/ 0 w 331787"/>
                <a:gd name="connsiteY48" fmla="*/ 30162 h 328613"/>
                <a:gd name="connsiteX49" fmla="*/ 22225 w 331787"/>
                <a:gd name="connsiteY49" fmla="*/ 30162 h 328613"/>
                <a:gd name="connsiteX50" fmla="*/ 22225 w 331787"/>
                <a:gd name="connsiteY50" fmla="*/ 52387 h 328613"/>
                <a:gd name="connsiteX51" fmla="*/ 0 w 331787"/>
                <a:gd name="connsiteY51" fmla="*/ 52387 h 328613"/>
                <a:gd name="connsiteX52" fmla="*/ 36512 w 331787"/>
                <a:gd name="connsiteY52" fmla="*/ 0 h 328613"/>
                <a:gd name="connsiteX53" fmla="*/ 68262 w 331787"/>
                <a:gd name="connsiteY53" fmla="*/ 0 h 328613"/>
                <a:gd name="connsiteX54" fmla="*/ 68262 w 331787"/>
                <a:gd name="connsiteY54" fmla="*/ 261938 h 328613"/>
                <a:gd name="connsiteX55" fmla="*/ 331787 w 331787"/>
                <a:gd name="connsiteY55" fmla="*/ 261938 h 328613"/>
                <a:gd name="connsiteX56" fmla="*/ 331787 w 331787"/>
                <a:gd name="connsiteY56" fmla="*/ 293688 h 328613"/>
                <a:gd name="connsiteX57" fmla="*/ 36512 w 331787"/>
                <a:gd name="connsiteY57" fmla="*/ 293688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31787" h="328613">
                  <a:moveTo>
                    <a:pt x="279400" y="307975"/>
                  </a:moveTo>
                  <a:lnTo>
                    <a:pt x="300038" y="307975"/>
                  </a:lnTo>
                  <a:lnTo>
                    <a:pt x="300038" y="328613"/>
                  </a:lnTo>
                  <a:lnTo>
                    <a:pt x="279400" y="328613"/>
                  </a:lnTo>
                  <a:close/>
                  <a:moveTo>
                    <a:pt x="234950" y="307975"/>
                  </a:moveTo>
                  <a:lnTo>
                    <a:pt x="257175" y="307975"/>
                  </a:lnTo>
                  <a:lnTo>
                    <a:pt x="257175" y="328613"/>
                  </a:lnTo>
                  <a:lnTo>
                    <a:pt x="234950" y="328613"/>
                  </a:lnTo>
                  <a:close/>
                  <a:moveTo>
                    <a:pt x="188912" y="307975"/>
                  </a:moveTo>
                  <a:lnTo>
                    <a:pt x="211137" y="307975"/>
                  </a:lnTo>
                  <a:lnTo>
                    <a:pt x="211137" y="328613"/>
                  </a:lnTo>
                  <a:lnTo>
                    <a:pt x="188912" y="328613"/>
                  </a:lnTo>
                  <a:close/>
                  <a:moveTo>
                    <a:pt x="144462" y="307975"/>
                  </a:moveTo>
                  <a:lnTo>
                    <a:pt x="166687" y="307975"/>
                  </a:lnTo>
                  <a:lnTo>
                    <a:pt x="166687" y="328613"/>
                  </a:lnTo>
                  <a:lnTo>
                    <a:pt x="144462" y="328613"/>
                  </a:lnTo>
                  <a:close/>
                  <a:moveTo>
                    <a:pt x="100012" y="307975"/>
                  </a:moveTo>
                  <a:lnTo>
                    <a:pt x="122237" y="307975"/>
                  </a:lnTo>
                  <a:lnTo>
                    <a:pt x="122237" y="328613"/>
                  </a:lnTo>
                  <a:lnTo>
                    <a:pt x="100012" y="328613"/>
                  </a:lnTo>
                  <a:close/>
                  <a:moveTo>
                    <a:pt x="0" y="209550"/>
                  </a:moveTo>
                  <a:lnTo>
                    <a:pt x="22225" y="209550"/>
                  </a:lnTo>
                  <a:lnTo>
                    <a:pt x="22225" y="231775"/>
                  </a:lnTo>
                  <a:lnTo>
                    <a:pt x="0" y="231775"/>
                  </a:lnTo>
                  <a:close/>
                  <a:moveTo>
                    <a:pt x="0" y="165100"/>
                  </a:moveTo>
                  <a:lnTo>
                    <a:pt x="22225" y="165100"/>
                  </a:lnTo>
                  <a:lnTo>
                    <a:pt x="22225" y="185738"/>
                  </a:lnTo>
                  <a:lnTo>
                    <a:pt x="0" y="185738"/>
                  </a:lnTo>
                  <a:close/>
                  <a:moveTo>
                    <a:pt x="0" y="120650"/>
                  </a:moveTo>
                  <a:lnTo>
                    <a:pt x="22225" y="120650"/>
                  </a:lnTo>
                  <a:lnTo>
                    <a:pt x="22225" y="142875"/>
                  </a:lnTo>
                  <a:lnTo>
                    <a:pt x="0" y="142875"/>
                  </a:lnTo>
                  <a:close/>
                  <a:moveTo>
                    <a:pt x="0" y="74612"/>
                  </a:moveTo>
                  <a:lnTo>
                    <a:pt x="22225" y="74612"/>
                  </a:lnTo>
                  <a:lnTo>
                    <a:pt x="22225" y="96837"/>
                  </a:lnTo>
                  <a:lnTo>
                    <a:pt x="0" y="96837"/>
                  </a:lnTo>
                  <a:close/>
                  <a:moveTo>
                    <a:pt x="306388" y="66675"/>
                  </a:moveTo>
                  <a:lnTo>
                    <a:pt x="327025" y="77788"/>
                  </a:lnTo>
                  <a:lnTo>
                    <a:pt x="277813" y="163513"/>
                  </a:lnTo>
                  <a:lnTo>
                    <a:pt x="227013" y="141288"/>
                  </a:lnTo>
                  <a:lnTo>
                    <a:pt x="195263" y="204788"/>
                  </a:lnTo>
                  <a:lnTo>
                    <a:pt x="138113" y="177801"/>
                  </a:lnTo>
                  <a:lnTo>
                    <a:pt x="95250" y="249238"/>
                  </a:lnTo>
                  <a:lnTo>
                    <a:pt x="76200" y="238126"/>
                  </a:lnTo>
                  <a:lnTo>
                    <a:pt x="128588" y="149225"/>
                  </a:lnTo>
                  <a:lnTo>
                    <a:pt x="185738" y="176213"/>
                  </a:lnTo>
                  <a:lnTo>
                    <a:pt x="217488" y="112713"/>
                  </a:lnTo>
                  <a:lnTo>
                    <a:pt x="268288" y="136525"/>
                  </a:lnTo>
                  <a:close/>
                  <a:moveTo>
                    <a:pt x="0" y="30162"/>
                  </a:moveTo>
                  <a:lnTo>
                    <a:pt x="22225" y="30162"/>
                  </a:lnTo>
                  <a:lnTo>
                    <a:pt x="22225" y="52387"/>
                  </a:lnTo>
                  <a:lnTo>
                    <a:pt x="0" y="52387"/>
                  </a:lnTo>
                  <a:close/>
                  <a:moveTo>
                    <a:pt x="36512" y="0"/>
                  </a:moveTo>
                  <a:lnTo>
                    <a:pt x="68262" y="0"/>
                  </a:lnTo>
                  <a:lnTo>
                    <a:pt x="68262" y="261938"/>
                  </a:lnTo>
                  <a:lnTo>
                    <a:pt x="331787" y="261938"/>
                  </a:lnTo>
                  <a:lnTo>
                    <a:pt x="331787" y="293688"/>
                  </a:lnTo>
                  <a:lnTo>
                    <a:pt x="36512" y="293688"/>
                  </a:lnTo>
                  <a:close/>
                </a:path>
              </a:pathLst>
            </a:custGeom>
            <a:solidFill>
              <a:srgbClr val="FF6600"/>
            </a:solidFill>
            <a:ln>
              <a:noFill/>
            </a:ln>
          </p:spPr>
          <p:txBody>
            <a:bodyPr anchor="ctr"/>
            <a:lstStyle/>
            <a:p>
              <a:pPr algn="ctr" defTabSz="685800">
                <a:defRPr/>
              </a:pPr>
              <a:endParaRPr sz="1350" kern="0" dirty="0">
                <a:solidFill>
                  <a:srgbClr val="000000"/>
                </a:solidFill>
                <a:ea typeface="微軟正黑體" panose="020B0604030504040204" pitchFamily="34" charset="-120"/>
                <a:cs typeface="Arial" panose="020B0604020202020204" pitchFamily="34" charset="0"/>
              </a:endParaRPr>
            </a:p>
          </p:txBody>
        </p:sp>
        <p:sp>
          <p:nvSpPr>
            <p:cNvPr id="13" name="Freeform 28">
              <a:extLst>
                <a:ext uri="{FF2B5EF4-FFF2-40B4-BE49-F238E27FC236}">
                  <a16:creationId xmlns:a16="http://schemas.microsoft.com/office/drawing/2014/main" id="{7EF369C3-FD53-A44E-78E3-1F7DA5DEB442}"/>
                </a:ext>
              </a:extLst>
            </p:cNvPr>
            <p:cNvSpPr>
              <a:spLocks noChangeAspect="1" noEditPoints="1"/>
            </p:cNvSpPr>
            <p:nvPr/>
          </p:nvSpPr>
          <p:spPr bwMode="auto">
            <a:xfrm>
              <a:off x="6466132" y="4610407"/>
              <a:ext cx="380720" cy="324000"/>
            </a:xfrm>
            <a:custGeom>
              <a:avLst/>
              <a:gdLst>
                <a:gd name="T0" fmla="*/ 112 w 192"/>
                <a:gd name="T1" fmla="*/ 0 h 156"/>
                <a:gd name="T2" fmla="*/ 100 w 192"/>
                <a:gd name="T3" fmla="*/ 0 h 156"/>
                <a:gd name="T4" fmla="*/ 40 w 192"/>
                <a:gd name="T5" fmla="*/ 55 h 156"/>
                <a:gd name="T6" fmla="*/ 8 w 192"/>
                <a:gd name="T7" fmla="*/ 108 h 156"/>
                <a:gd name="T8" fmla="*/ 8 w 192"/>
                <a:gd name="T9" fmla="*/ 108 h 156"/>
                <a:gd name="T10" fmla="*/ 0 w 192"/>
                <a:gd name="T11" fmla="*/ 118 h 156"/>
                <a:gd name="T12" fmla="*/ 10 w 192"/>
                <a:gd name="T13" fmla="*/ 128 h 156"/>
                <a:gd name="T14" fmla="*/ 24 w 192"/>
                <a:gd name="T15" fmla="*/ 128 h 156"/>
                <a:gd name="T16" fmla="*/ 54 w 192"/>
                <a:gd name="T17" fmla="*/ 156 h 156"/>
                <a:gd name="T18" fmla="*/ 84 w 192"/>
                <a:gd name="T19" fmla="*/ 128 h 156"/>
                <a:gd name="T20" fmla="*/ 112 w 192"/>
                <a:gd name="T21" fmla="*/ 128 h 156"/>
                <a:gd name="T22" fmla="*/ 142 w 192"/>
                <a:gd name="T23" fmla="*/ 156 h 156"/>
                <a:gd name="T24" fmla="*/ 172 w 192"/>
                <a:gd name="T25" fmla="*/ 126 h 156"/>
                <a:gd name="T26" fmla="*/ 172 w 192"/>
                <a:gd name="T27" fmla="*/ 123 h 156"/>
                <a:gd name="T28" fmla="*/ 192 w 192"/>
                <a:gd name="T29" fmla="*/ 88 h 156"/>
                <a:gd name="T30" fmla="*/ 192 w 192"/>
                <a:gd name="T31" fmla="*/ 61 h 156"/>
                <a:gd name="T32" fmla="*/ 183 w 192"/>
                <a:gd name="T33" fmla="*/ 52 h 156"/>
                <a:gd name="T34" fmla="*/ 171 w 192"/>
                <a:gd name="T35" fmla="*/ 52 h 156"/>
                <a:gd name="T36" fmla="*/ 112 w 192"/>
                <a:gd name="T37" fmla="*/ 0 h 156"/>
                <a:gd name="T38" fmla="*/ 96 w 192"/>
                <a:gd name="T39" fmla="*/ 20 h 156"/>
                <a:gd name="T40" fmla="*/ 96 w 192"/>
                <a:gd name="T41" fmla="*/ 60 h 156"/>
                <a:gd name="T42" fmla="*/ 60 w 192"/>
                <a:gd name="T43" fmla="*/ 60 h 156"/>
                <a:gd name="T44" fmla="*/ 96 w 192"/>
                <a:gd name="T45" fmla="*/ 20 h 156"/>
                <a:gd name="T46" fmla="*/ 116 w 192"/>
                <a:gd name="T47" fmla="*/ 60 h 156"/>
                <a:gd name="T48" fmla="*/ 116 w 192"/>
                <a:gd name="T49" fmla="*/ 20 h 156"/>
                <a:gd name="T50" fmla="*/ 152 w 192"/>
                <a:gd name="T51" fmla="*/ 60 h 156"/>
                <a:gd name="T52" fmla="*/ 116 w 192"/>
                <a:gd name="T53" fmla="*/ 60 h 156"/>
                <a:gd name="T54" fmla="*/ 64 w 192"/>
                <a:gd name="T55" fmla="*/ 126 h 156"/>
                <a:gd name="T56" fmla="*/ 54 w 192"/>
                <a:gd name="T57" fmla="*/ 136 h 156"/>
                <a:gd name="T58" fmla="*/ 44 w 192"/>
                <a:gd name="T59" fmla="*/ 126 h 156"/>
                <a:gd name="T60" fmla="*/ 54 w 192"/>
                <a:gd name="T61" fmla="*/ 116 h 156"/>
                <a:gd name="T62" fmla="*/ 64 w 192"/>
                <a:gd name="T63" fmla="*/ 126 h 156"/>
                <a:gd name="T64" fmla="*/ 152 w 192"/>
                <a:gd name="T65" fmla="*/ 126 h 156"/>
                <a:gd name="T66" fmla="*/ 142 w 192"/>
                <a:gd name="T67" fmla="*/ 136 h 156"/>
                <a:gd name="T68" fmla="*/ 132 w 192"/>
                <a:gd name="T69" fmla="*/ 126 h 156"/>
                <a:gd name="T70" fmla="*/ 142 w 192"/>
                <a:gd name="T71" fmla="*/ 116 h 156"/>
                <a:gd name="T72" fmla="*/ 152 w 192"/>
                <a:gd name="T73" fmla="*/ 12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56">
                  <a:moveTo>
                    <a:pt x="112" y="0"/>
                  </a:moveTo>
                  <a:cubicBezTo>
                    <a:pt x="100" y="0"/>
                    <a:pt x="100" y="0"/>
                    <a:pt x="100" y="0"/>
                  </a:cubicBezTo>
                  <a:cubicBezTo>
                    <a:pt x="69" y="0"/>
                    <a:pt x="43" y="24"/>
                    <a:pt x="40" y="55"/>
                  </a:cubicBezTo>
                  <a:cubicBezTo>
                    <a:pt x="21" y="65"/>
                    <a:pt x="8" y="85"/>
                    <a:pt x="8" y="108"/>
                  </a:cubicBezTo>
                  <a:cubicBezTo>
                    <a:pt x="8" y="108"/>
                    <a:pt x="8" y="108"/>
                    <a:pt x="8" y="108"/>
                  </a:cubicBezTo>
                  <a:cubicBezTo>
                    <a:pt x="3" y="109"/>
                    <a:pt x="0" y="113"/>
                    <a:pt x="0" y="118"/>
                  </a:cubicBezTo>
                  <a:cubicBezTo>
                    <a:pt x="0" y="124"/>
                    <a:pt x="4" y="128"/>
                    <a:pt x="10" y="128"/>
                  </a:cubicBezTo>
                  <a:cubicBezTo>
                    <a:pt x="24" y="128"/>
                    <a:pt x="24" y="128"/>
                    <a:pt x="24" y="128"/>
                  </a:cubicBezTo>
                  <a:cubicBezTo>
                    <a:pt x="25" y="144"/>
                    <a:pt x="38" y="156"/>
                    <a:pt x="54" y="156"/>
                  </a:cubicBezTo>
                  <a:cubicBezTo>
                    <a:pt x="70" y="156"/>
                    <a:pt x="83" y="144"/>
                    <a:pt x="84" y="128"/>
                  </a:cubicBezTo>
                  <a:cubicBezTo>
                    <a:pt x="112" y="128"/>
                    <a:pt x="112" y="128"/>
                    <a:pt x="112" y="128"/>
                  </a:cubicBezTo>
                  <a:cubicBezTo>
                    <a:pt x="113" y="144"/>
                    <a:pt x="126" y="156"/>
                    <a:pt x="142" y="156"/>
                  </a:cubicBezTo>
                  <a:cubicBezTo>
                    <a:pt x="159" y="156"/>
                    <a:pt x="172" y="143"/>
                    <a:pt x="172" y="126"/>
                  </a:cubicBezTo>
                  <a:cubicBezTo>
                    <a:pt x="172" y="125"/>
                    <a:pt x="172" y="124"/>
                    <a:pt x="172" y="123"/>
                  </a:cubicBezTo>
                  <a:cubicBezTo>
                    <a:pt x="184" y="116"/>
                    <a:pt x="192" y="103"/>
                    <a:pt x="192" y="88"/>
                  </a:cubicBezTo>
                  <a:cubicBezTo>
                    <a:pt x="192" y="61"/>
                    <a:pt x="192" y="61"/>
                    <a:pt x="192" y="61"/>
                  </a:cubicBezTo>
                  <a:cubicBezTo>
                    <a:pt x="192" y="56"/>
                    <a:pt x="188" y="52"/>
                    <a:pt x="183" y="52"/>
                  </a:cubicBezTo>
                  <a:cubicBezTo>
                    <a:pt x="171" y="52"/>
                    <a:pt x="171" y="52"/>
                    <a:pt x="171" y="52"/>
                  </a:cubicBezTo>
                  <a:cubicBezTo>
                    <a:pt x="168" y="23"/>
                    <a:pt x="142" y="0"/>
                    <a:pt x="112" y="0"/>
                  </a:cubicBezTo>
                  <a:close/>
                  <a:moveTo>
                    <a:pt x="96" y="20"/>
                  </a:moveTo>
                  <a:cubicBezTo>
                    <a:pt x="96" y="60"/>
                    <a:pt x="96" y="60"/>
                    <a:pt x="96" y="60"/>
                  </a:cubicBezTo>
                  <a:cubicBezTo>
                    <a:pt x="60" y="60"/>
                    <a:pt x="60" y="60"/>
                    <a:pt x="60" y="60"/>
                  </a:cubicBezTo>
                  <a:cubicBezTo>
                    <a:pt x="60" y="39"/>
                    <a:pt x="76" y="22"/>
                    <a:pt x="96" y="20"/>
                  </a:cubicBezTo>
                  <a:close/>
                  <a:moveTo>
                    <a:pt x="116" y="60"/>
                  </a:moveTo>
                  <a:cubicBezTo>
                    <a:pt x="116" y="20"/>
                    <a:pt x="116" y="20"/>
                    <a:pt x="116" y="20"/>
                  </a:cubicBezTo>
                  <a:cubicBezTo>
                    <a:pt x="136" y="22"/>
                    <a:pt x="152" y="39"/>
                    <a:pt x="152" y="60"/>
                  </a:cubicBezTo>
                  <a:lnTo>
                    <a:pt x="116" y="60"/>
                  </a:lnTo>
                  <a:close/>
                  <a:moveTo>
                    <a:pt x="64" y="126"/>
                  </a:moveTo>
                  <a:cubicBezTo>
                    <a:pt x="64" y="132"/>
                    <a:pt x="60" y="136"/>
                    <a:pt x="54" y="136"/>
                  </a:cubicBezTo>
                  <a:cubicBezTo>
                    <a:pt x="48" y="136"/>
                    <a:pt x="44" y="132"/>
                    <a:pt x="44" y="126"/>
                  </a:cubicBezTo>
                  <a:cubicBezTo>
                    <a:pt x="44" y="120"/>
                    <a:pt x="48" y="116"/>
                    <a:pt x="54" y="116"/>
                  </a:cubicBezTo>
                  <a:cubicBezTo>
                    <a:pt x="60" y="116"/>
                    <a:pt x="64" y="120"/>
                    <a:pt x="64" y="126"/>
                  </a:cubicBezTo>
                  <a:close/>
                  <a:moveTo>
                    <a:pt x="152" y="126"/>
                  </a:moveTo>
                  <a:cubicBezTo>
                    <a:pt x="152" y="132"/>
                    <a:pt x="148" y="136"/>
                    <a:pt x="142" y="136"/>
                  </a:cubicBezTo>
                  <a:cubicBezTo>
                    <a:pt x="136" y="136"/>
                    <a:pt x="132" y="132"/>
                    <a:pt x="132" y="126"/>
                  </a:cubicBezTo>
                  <a:cubicBezTo>
                    <a:pt x="132" y="120"/>
                    <a:pt x="136" y="116"/>
                    <a:pt x="142" y="116"/>
                  </a:cubicBezTo>
                  <a:cubicBezTo>
                    <a:pt x="148" y="116"/>
                    <a:pt x="152" y="120"/>
                    <a:pt x="152" y="126"/>
                  </a:cubicBezTo>
                  <a:close/>
                </a:path>
              </a:pathLst>
            </a:custGeom>
            <a:solidFill>
              <a:srgbClr val="FF0000"/>
            </a:solidFill>
            <a:ln w="3175">
              <a:solidFill>
                <a:srgbClr val="FFFFFF"/>
              </a:solidFill>
            </a:ln>
            <a:scene3d>
              <a:camera prst="orthographicFront"/>
              <a:lightRig rig="balanced" dir="t"/>
            </a:scene3d>
            <a:sp3d prstMaterial="metal">
              <a:bevelT w="0"/>
            </a:sp3d>
          </p:spPr>
          <p:txBody>
            <a:bodyPr vert="horz" wrap="square" lIns="68580" tIns="34290" rIns="68580" bIns="34290" numCol="1" anchor="t" anchorCtr="0" compatLnSpc="1">
              <a:prstTxWarp prst="textNoShape">
                <a:avLst/>
              </a:prstTxWarp>
            </a:bodyPr>
            <a:lstStyle/>
            <a:p>
              <a:pPr defTabSz="685800">
                <a:defRPr/>
              </a:pPr>
              <a:endParaRPr lang="zh-CN" altLang="en-US" sz="1350" kern="0">
                <a:solidFill>
                  <a:srgbClr val="000000"/>
                </a:solidFill>
                <a:ea typeface="微軟正黑體" panose="020B0604030504040204" pitchFamily="34" charset="-120"/>
                <a:cs typeface="Arial" panose="020B0604020202020204" pitchFamily="34" charset="0"/>
              </a:endParaRPr>
            </a:p>
          </p:txBody>
        </p:sp>
        <p:sp>
          <p:nvSpPr>
            <p:cNvPr id="14" name="Freeform 32">
              <a:extLst>
                <a:ext uri="{FF2B5EF4-FFF2-40B4-BE49-F238E27FC236}">
                  <a16:creationId xmlns:a16="http://schemas.microsoft.com/office/drawing/2014/main" id="{4E0E38F1-24D4-58EB-FF83-2C75F17986FB}"/>
                </a:ext>
              </a:extLst>
            </p:cNvPr>
            <p:cNvSpPr>
              <a:spLocks noChangeAspect="1"/>
            </p:cNvSpPr>
            <p:nvPr/>
          </p:nvSpPr>
          <p:spPr bwMode="auto">
            <a:xfrm>
              <a:off x="7535930" y="4909181"/>
              <a:ext cx="382412" cy="378000"/>
            </a:xfrm>
            <a:custGeom>
              <a:avLst/>
              <a:gdLst>
                <a:gd name="T0" fmla="*/ 216 w 220"/>
                <a:gd name="T1" fmla="*/ 4 h 217"/>
                <a:gd name="T2" fmla="*/ 216 w 220"/>
                <a:gd name="T3" fmla="*/ 1 h 217"/>
                <a:gd name="T4" fmla="*/ 213 w 220"/>
                <a:gd name="T5" fmla="*/ 1 h 217"/>
                <a:gd name="T6" fmla="*/ 203 w 220"/>
                <a:gd name="T7" fmla="*/ 0 h 217"/>
                <a:gd name="T8" fmla="*/ 183 w 220"/>
                <a:gd name="T9" fmla="*/ 7 h 217"/>
                <a:gd name="T10" fmla="*/ 146 w 220"/>
                <a:gd name="T11" fmla="*/ 44 h 217"/>
                <a:gd name="T12" fmla="*/ 41 w 220"/>
                <a:gd name="T13" fmla="*/ 25 h 217"/>
                <a:gd name="T14" fmla="*/ 21 w 220"/>
                <a:gd name="T15" fmla="*/ 46 h 217"/>
                <a:gd name="T16" fmla="*/ 103 w 220"/>
                <a:gd name="T17" fmla="*/ 86 h 217"/>
                <a:gd name="T18" fmla="*/ 63 w 220"/>
                <a:gd name="T19" fmla="*/ 126 h 217"/>
                <a:gd name="T20" fmla="*/ 53 w 220"/>
                <a:gd name="T21" fmla="*/ 138 h 217"/>
                <a:gd name="T22" fmla="*/ 10 w 220"/>
                <a:gd name="T23" fmla="*/ 141 h 217"/>
                <a:gd name="T24" fmla="*/ 0 w 220"/>
                <a:gd name="T25" fmla="*/ 159 h 217"/>
                <a:gd name="T26" fmla="*/ 47 w 220"/>
                <a:gd name="T27" fmla="*/ 170 h 217"/>
                <a:gd name="T28" fmla="*/ 57 w 220"/>
                <a:gd name="T29" fmla="*/ 217 h 217"/>
                <a:gd name="T30" fmla="*/ 76 w 220"/>
                <a:gd name="T31" fmla="*/ 207 h 217"/>
                <a:gd name="T32" fmla="*/ 79 w 220"/>
                <a:gd name="T33" fmla="*/ 166 h 217"/>
                <a:gd name="T34" fmla="*/ 94 w 220"/>
                <a:gd name="T35" fmla="*/ 152 h 217"/>
                <a:gd name="T36" fmla="*/ 131 w 220"/>
                <a:gd name="T37" fmla="*/ 115 h 217"/>
                <a:gd name="T38" fmla="*/ 172 w 220"/>
                <a:gd name="T39" fmla="*/ 197 h 217"/>
                <a:gd name="T40" fmla="*/ 192 w 220"/>
                <a:gd name="T41" fmla="*/ 176 h 217"/>
                <a:gd name="T42" fmla="*/ 174 w 220"/>
                <a:gd name="T43" fmla="*/ 72 h 217"/>
                <a:gd name="T44" fmla="*/ 211 w 220"/>
                <a:gd name="T45" fmla="*/ 35 h 217"/>
                <a:gd name="T46" fmla="*/ 216 w 220"/>
                <a:gd name="T47" fmla="*/ 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0" h="217">
                  <a:moveTo>
                    <a:pt x="216" y="4"/>
                  </a:moveTo>
                  <a:cubicBezTo>
                    <a:pt x="216" y="1"/>
                    <a:pt x="216" y="1"/>
                    <a:pt x="216" y="1"/>
                  </a:cubicBezTo>
                  <a:cubicBezTo>
                    <a:pt x="213" y="1"/>
                    <a:pt x="213" y="1"/>
                    <a:pt x="213" y="1"/>
                  </a:cubicBezTo>
                  <a:cubicBezTo>
                    <a:pt x="213" y="1"/>
                    <a:pt x="209" y="0"/>
                    <a:pt x="203" y="0"/>
                  </a:cubicBezTo>
                  <a:cubicBezTo>
                    <a:pt x="194" y="0"/>
                    <a:pt x="187" y="2"/>
                    <a:pt x="183" y="7"/>
                  </a:cubicBezTo>
                  <a:cubicBezTo>
                    <a:pt x="146" y="44"/>
                    <a:pt x="146" y="44"/>
                    <a:pt x="146" y="44"/>
                  </a:cubicBezTo>
                  <a:cubicBezTo>
                    <a:pt x="41" y="25"/>
                    <a:pt x="41" y="25"/>
                    <a:pt x="41" y="25"/>
                  </a:cubicBezTo>
                  <a:cubicBezTo>
                    <a:pt x="21" y="46"/>
                    <a:pt x="21" y="46"/>
                    <a:pt x="21" y="46"/>
                  </a:cubicBezTo>
                  <a:cubicBezTo>
                    <a:pt x="103" y="86"/>
                    <a:pt x="103" y="86"/>
                    <a:pt x="103" y="86"/>
                  </a:cubicBezTo>
                  <a:cubicBezTo>
                    <a:pt x="63" y="126"/>
                    <a:pt x="63" y="126"/>
                    <a:pt x="63" y="126"/>
                  </a:cubicBezTo>
                  <a:cubicBezTo>
                    <a:pt x="60" y="129"/>
                    <a:pt x="55" y="135"/>
                    <a:pt x="53" y="138"/>
                  </a:cubicBezTo>
                  <a:cubicBezTo>
                    <a:pt x="10" y="141"/>
                    <a:pt x="10" y="141"/>
                    <a:pt x="10" y="141"/>
                  </a:cubicBezTo>
                  <a:cubicBezTo>
                    <a:pt x="0" y="159"/>
                    <a:pt x="0" y="159"/>
                    <a:pt x="0" y="159"/>
                  </a:cubicBezTo>
                  <a:cubicBezTo>
                    <a:pt x="47" y="170"/>
                    <a:pt x="47" y="170"/>
                    <a:pt x="47" y="170"/>
                  </a:cubicBezTo>
                  <a:cubicBezTo>
                    <a:pt x="57" y="217"/>
                    <a:pt x="57" y="217"/>
                    <a:pt x="57" y="217"/>
                  </a:cubicBezTo>
                  <a:cubicBezTo>
                    <a:pt x="76" y="207"/>
                    <a:pt x="76" y="207"/>
                    <a:pt x="76" y="207"/>
                  </a:cubicBezTo>
                  <a:cubicBezTo>
                    <a:pt x="79" y="166"/>
                    <a:pt x="79" y="166"/>
                    <a:pt x="79" y="166"/>
                  </a:cubicBezTo>
                  <a:cubicBezTo>
                    <a:pt x="82" y="163"/>
                    <a:pt x="90" y="156"/>
                    <a:pt x="94" y="152"/>
                  </a:cubicBezTo>
                  <a:cubicBezTo>
                    <a:pt x="131" y="115"/>
                    <a:pt x="131" y="115"/>
                    <a:pt x="131" y="115"/>
                  </a:cubicBezTo>
                  <a:cubicBezTo>
                    <a:pt x="172" y="197"/>
                    <a:pt x="172" y="197"/>
                    <a:pt x="172" y="197"/>
                  </a:cubicBezTo>
                  <a:cubicBezTo>
                    <a:pt x="192" y="176"/>
                    <a:pt x="192" y="176"/>
                    <a:pt x="192" y="176"/>
                  </a:cubicBezTo>
                  <a:cubicBezTo>
                    <a:pt x="174" y="72"/>
                    <a:pt x="174" y="72"/>
                    <a:pt x="174" y="72"/>
                  </a:cubicBezTo>
                  <a:cubicBezTo>
                    <a:pt x="211" y="35"/>
                    <a:pt x="211" y="35"/>
                    <a:pt x="211" y="35"/>
                  </a:cubicBezTo>
                  <a:cubicBezTo>
                    <a:pt x="218" y="28"/>
                    <a:pt x="220" y="15"/>
                    <a:pt x="216" y="4"/>
                  </a:cubicBezTo>
                  <a:close/>
                </a:path>
              </a:pathLst>
            </a:custGeom>
            <a:solidFill>
              <a:srgbClr val="008000"/>
            </a:solidFill>
            <a:ln w="3175">
              <a:solidFill>
                <a:srgbClr val="FFFFFF"/>
              </a:solidFill>
            </a:ln>
            <a:scene3d>
              <a:camera prst="orthographicFront"/>
              <a:lightRig rig="balanced" dir="t"/>
            </a:scene3d>
            <a:sp3d prstMaterial="metal">
              <a:bevelT w="0"/>
            </a:sp3d>
          </p:spPr>
          <p:txBody>
            <a:bodyPr vert="horz" wrap="square" lIns="68580" tIns="34290" rIns="68580" bIns="34290" numCol="1" anchor="t" anchorCtr="0" compatLnSpc="1">
              <a:prstTxWarp prst="textNoShape">
                <a:avLst/>
              </a:prstTxWarp>
            </a:bodyPr>
            <a:lstStyle/>
            <a:p>
              <a:pPr defTabSz="685800">
                <a:defRPr/>
              </a:pPr>
              <a:endParaRPr lang="zh-CN" altLang="en-US" sz="1350" kern="0" dirty="0">
                <a:solidFill>
                  <a:srgbClr val="000000"/>
                </a:solidFill>
                <a:ea typeface="微軟正黑體" panose="020B0604030504040204" pitchFamily="34" charset="-120"/>
                <a:cs typeface="Arial" panose="020B0604020202020204" pitchFamily="34" charset="0"/>
              </a:endParaRPr>
            </a:p>
          </p:txBody>
        </p:sp>
      </p:grpSp>
      <p:sp>
        <p:nvSpPr>
          <p:cNvPr id="7261" name="內容版面配置區 5">
            <a:extLst>
              <a:ext uri="{FF2B5EF4-FFF2-40B4-BE49-F238E27FC236}">
                <a16:creationId xmlns:a16="http://schemas.microsoft.com/office/drawing/2014/main" id="{675BA70C-54DD-8236-AF74-FA5528BF3FCE}"/>
              </a:ext>
            </a:extLst>
          </p:cNvPr>
          <p:cNvSpPr txBox="1">
            <a:spLocks/>
          </p:cNvSpPr>
          <p:nvPr/>
        </p:nvSpPr>
        <p:spPr bwMode="auto">
          <a:xfrm>
            <a:off x="457200" y="5015205"/>
            <a:ext cx="8263922" cy="95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1">
                  <a:lumMod val="75000"/>
                  <a:lumOff val="25000"/>
                </a:schemeClr>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539750" marR="0" lvl="1" indent="-457200" algn="l" defTabSz="914400" rtl="0" eaLnBrk="1" fontAlgn="auto" latinLnBrk="0" hangingPunct="1">
              <a:lnSpc>
                <a:spcPct val="100000"/>
              </a:lnSpc>
              <a:spcBef>
                <a:spcPts val="1200"/>
              </a:spcBef>
              <a:spcAft>
                <a:spcPts val="1200"/>
              </a:spcAft>
              <a:buClr>
                <a:srgbClr val="154F8B"/>
              </a:buClr>
              <a:buSzTx/>
              <a:buFont typeface="Wingdings" panose="05000000000000000000" pitchFamily="2" charset="2"/>
              <a:buChar char="Ø"/>
              <a:tabLst/>
              <a:defRPr/>
            </a:pPr>
            <a:r>
              <a:rPr kumimoji="0" lang="zh-TW" altLang="en-US" sz="2200" i="0" u="none" strike="noStrike" kern="0" cap="none" spc="0" normalizeH="0" baseline="0" noProof="0" dirty="0">
                <a:ln>
                  <a:noFill/>
                </a:ln>
                <a:solidFill>
                  <a:srgbClr val="000000"/>
                </a:solidFill>
                <a:effectLst/>
                <a:uLnTx/>
                <a:uFill>
                  <a:solidFill>
                    <a:srgbClr val="C00000"/>
                  </a:solidFill>
                </a:uFill>
                <a:latin typeface="Arial" panose="020B0604020202020204" pitchFamily="34" charset="0"/>
                <a:ea typeface="微軟正黑體" panose="020B0604030504040204" pitchFamily="34" charset="-120"/>
                <a:cs typeface="Arial" panose="020B0604020202020204" pitchFamily="34" charset="0"/>
              </a:rPr>
              <a:t>為擴大研發外溢效果，鼓勵</a:t>
            </a:r>
            <a:r>
              <a:rPr kumimoji="0" lang="zh-TW" altLang="en-US" sz="2200" b="1" i="0" u="none" strike="noStrike" kern="0" cap="none" spc="0" normalizeH="0" baseline="0" noProof="0" dirty="0">
                <a:ln>
                  <a:noFill/>
                </a:ln>
                <a:solidFill>
                  <a:srgbClr val="154F8B"/>
                </a:solidFill>
                <a:effectLst/>
                <a:uLnTx/>
                <a:uFill>
                  <a:solidFill>
                    <a:srgbClr val="C00000"/>
                  </a:solidFill>
                </a:uFill>
                <a:latin typeface="Arial" panose="020B0604020202020204" pitchFamily="34" charset="0"/>
                <a:ea typeface="微軟正黑體" panose="020B0604030504040204" pitchFamily="34" charset="-120"/>
                <a:cs typeface="Arial" panose="020B0604020202020204" pitchFamily="34" charset="0"/>
              </a:rPr>
              <a:t>新創企業、中小企業</a:t>
            </a:r>
            <a:r>
              <a:rPr kumimoji="0" lang="zh-TW" altLang="en-US" sz="2200" i="0" u="none" strike="noStrike" kern="0" cap="none" spc="0" normalizeH="0" baseline="0" noProof="0" dirty="0">
                <a:ln>
                  <a:noFill/>
                </a:ln>
                <a:solidFill>
                  <a:srgbClr val="000000"/>
                </a:solidFill>
                <a:effectLst/>
                <a:uLnTx/>
                <a:uFill>
                  <a:solidFill>
                    <a:srgbClr val="C00000"/>
                  </a:solidFill>
                </a:uFill>
                <a:latin typeface="Arial" panose="020B0604020202020204" pitchFamily="34" charset="0"/>
                <a:ea typeface="微軟正黑體" panose="020B0604030504040204" pitchFamily="34" charset="-120"/>
                <a:cs typeface="Arial" panose="020B0604020202020204" pitchFamily="34" charset="0"/>
              </a:rPr>
              <a:t>共同申請，創造產業鏈價值，使產業能藉創新成果發揮更高的效益。</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3</a:t>
            </a:fld>
            <a:endParaRPr lang="en-US" altLang="zh-TW" dirty="0">
              <a:solidFill>
                <a:schemeClr val="bg1"/>
              </a:solidFill>
              <a:ea typeface="微軟正黑體" panose="020B0604030504040204" pitchFamily="34" charset="-120"/>
            </a:endParaRPr>
          </a:p>
        </p:txBody>
      </p:sp>
      <p:grpSp>
        <p:nvGrpSpPr>
          <p:cNvPr id="25" name="群組 24">
            <a:extLst>
              <a:ext uri="{FF2B5EF4-FFF2-40B4-BE49-F238E27FC236}">
                <a16:creationId xmlns:a16="http://schemas.microsoft.com/office/drawing/2014/main" id="{1036BE16-6254-316F-1514-F7090D6C6C66}"/>
              </a:ext>
            </a:extLst>
          </p:cNvPr>
          <p:cNvGrpSpPr/>
          <p:nvPr/>
        </p:nvGrpSpPr>
        <p:grpSpPr>
          <a:xfrm>
            <a:off x="501007" y="2373041"/>
            <a:ext cx="8071493" cy="980978"/>
            <a:chOff x="1047107" y="4914326"/>
            <a:chExt cx="8071493" cy="980978"/>
          </a:xfrm>
        </p:grpSpPr>
        <p:grpSp>
          <p:nvGrpSpPr>
            <p:cNvPr id="26" name="群組 25">
              <a:extLst>
                <a:ext uri="{FF2B5EF4-FFF2-40B4-BE49-F238E27FC236}">
                  <a16:creationId xmlns:a16="http://schemas.microsoft.com/office/drawing/2014/main" id="{A269C199-B302-7E4F-7CDD-A914A0A74184}"/>
                </a:ext>
              </a:extLst>
            </p:cNvPr>
            <p:cNvGrpSpPr/>
            <p:nvPr/>
          </p:nvGrpSpPr>
          <p:grpSpPr>
            <a:xfrm>
              <a:off x="1194040" y="4985524"/>
              <a:ext cx="7417642" cy="875240"/>
              <a:chOff x="1326669" y="3576374"/>
              <a:chExt cx="7417642" cy="875240"/>
            </a:xfrm>
          </p:grpSpPr>
          <p:sp>
            <p:nvSpPr>
              <p:cNvPr id="28" name="文字方塊 27">
                <a:extLst>
                  <a:ext uri="{FF2B5EF4-FFF2-40B4-BE49-F238E27FC236}">
                    <a16:creationId xmlns:a16="http://schemas.microsoft.com/office/drawing/2014/main" id="{8D227D22-D9DA-3FF0-B2B1-C6B5F4EB0CA5}"/>
                  </a:ext>
                </a:extLst>
              </p:cNvPr>
              <p:cNvSpPr txBox="1"/>
              <p:nvPr/>
            </p:nvSpPr>
            <p:spPr>
              <a:xfrm>
                <a:off x="2405294" y="3576374"/>
                <a:ext cx="6339017" cy="875240"/>
              </a:xfrm>
              <a:prstGeom prst="rect">
                <a:avLst/>
              </a:prstGeom>
              <a:noFill/>
            </p:spPr>
            <p:txBody>
              <a:bodyPr wrap="square" rtlCol="0">
                <a:spAutoFit/>
              </a:bodyPr>
              <a:lstStyle/>
              <a:p>
                <a:pPr marL="0" marR="0" lvl="0" indent="0" defTabSz="457200" eaLnBrk="1" fontAlgn="auto" latinLnBrk="0" hangingPunct="1">
                  <a:lnSpc>
                    <a:spcPts val="32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國內外</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尚未具體成熟之技術</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，可在未來產業發展中，產生策略性之產品、服務或產業。</a:t>
                </a:r>
              </a:p>
            </p:txBody>
          </p:sp>
          <p:grpSp>
            <p:nvGrpSpPr>
              <p:cNvPr id="29" name="群組 28">
                <a:extLst>
                  <a:ext uri="{FF2B5EF4-FFF2-40B4-BE49-F238E27FC236}">
                    <a16:creationId xmlns:a16="http://schemas.microsoft.com/office/drawing/2014/main" id="{62463E62-EDC5-6B45-8010-662CED76FD4C}"/>
                  </a:ext>
                </a:extLst>
              </p:cNvPr>
              <p:cNvGrpSpPr/>
              <p:nvPr/>
            </p:nvGrpSpPr>
            <p:grpSpPr>
              <a:xfrm>
                <a:off x="1326669" y="3660051"/>
                <a:ext cx="927198" cy="707886"/>
                <a:chOff x="943640" y="2582447"/>
                <a:chExt cx="927198" cy="707886"/>
              </a:xfrm>
            </p:grpSpPr>
            <p:sp>
              <p:nvSpPr>
                <p:cNvPr id="30" name="文字方塊 29">
                  <a:extLst>
                    <a:ext uri="{FF2B5EF4-FFF2-40B4-BE49-F238E27FC236}">
                      <a16:creationId xmlns:a16="http://schemas.microsoft.com/office/drawing/2014/main" id="{24EBF9E4-48D8-1897-A44B-E8A6DEB7623E}"/>
                    </a:ext>
                  </a:extLst>
                </p:cNvPr>
                <p:cNvSpPr txBox="1"/>
                <p:nvPr/>
              </p:nvSpPr>
              <p:spPr>
                <a:xfrm>
                  <a:off x="943640" y="2582447"/>
                  <a:ext cx="898170" cy="70788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400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01</a:t>
                  </a:r>
                  <a:endParaRPr kumimoji="0" lang="zh-TW" altLang="en-US" sz="400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cxnSp>
              <p:nvCxnSpPr>
                <p:cNvPr id="31" name="直線接點 30">
                  <a:extLst>
                    <a:ext uri="{FF2B5EF4-FFF2-40B4-BE49-F238E27FC236}">
                      <a16:creationId xmlns:a16="http://schemas.microsoft.com/office/drawing/2014/main" id="{4F3132CE-68E5-A728-B3D6-B46A0AD39E54}"/>
                    </a:ext>
                  </a:extLst>
                </p:cNvPr>
                <p:cNvCxnSpPr>
                  <a:cxnSpLocks/>
                </p:cNvCxnSpPr>
                <p:nvPr/>
              </p:nvCxnSpPr>
              <p:spPr>
                <a:xfrm>
                  <a:off x="1870838" y="2691945"/>
                  <a:ext cx="0" cy="540000"/>
                </a:xfrm>
                <a:prstGeom prst="line">
                  <a:avLst/>
                </a:prstGeom>
                <a:noFill/>
                <a:ln w="57150" cap="flat" cmpd="sng" algn="ctr">
                  <a:solidFill>
                    <a:srgbClr val="000000"/>
                  </a:solidFill>
                  <a:prstDash val="solid"/>
                </a:ln>
                <a:effectLst/>
              </p:spPr>
            </p:cxnSp>
          </p:grpSp>
        </p:grpSp>
        <p:sp>
          <p:nvSpPr>
            <p:cNvPr id="27" name="矩形: 圓角 26">
              <a:extLst>
                <a:ext uri="{FF2B5EF4-FFF2-40B4-BE49-F238E27FC236}">
                  <a16:creationId xmlns:a16="http://schemas.microsoft.com/office/drawing/2014/main" id="{B39DEBAC-6C69-BA23-B142-314808D5DD46}"/>
                </a:ext>
              </a:extLst>
            </p:cNvPr>
            <p:cNvSpPr/>
            <p:nvPr/>
          </p:nvSpPr>
          <p:spPr>
            <a:xfrm>
              <a:off x="1047107" y="4914326"/>
              <a:ext cx="8071493" cy="980978"/>
            </a:xfrm>
            <a:prstGeom prst="roundRect">
              <a:avLst/>
            </a:prstGeom>
            <a:noFill/>
            <a:ln w="3175" cap="flat" cmpd="sng" algn="ctr">
              <a:solidFill>
                <a:srgbClr val="808080">
                  <a:lumMod val="40000"/>
                  <a:lumOff val="6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grpSp>
      <p:grpSp>
        <p:nvGrpSpPr>
          <p:cNvPr id="7168" name="群組 7167">
            <a:extLst>
              <a:ext uri="{FF2B5EF4-FFF2-40B4-BE49-F238E27FC236}">
                <a16:creationId xmlns:a16="http://schemas.microsoft.com/office/drawing/2014/main" id="{F344439E-AF8F-A100-73B2-C1C94E6DD4E6}"/>
              </a:ext>
            </a:extLst>
          </p:cNvPr>
          <p:cNvGrpSpPr/>
          <p:nvPr/>
        </p:nvGrpSpPr>
        <p:grpSpPr>
          <a:xfrm>
            <a:off x="501007" y="4844665"/>
            <a:ext cx="8071493" cy="980978"/>
            <a:chOff x="1047107" y="4914326"/>
            <a:chExt cx="8071493" cy="980978"/>
          </a:xfrm>
        </p:grpSpPr>
        <p:grpSp>
          <p:nvGrpSpPr>
            <p:cNvPr id="7169" name="群組 7168">
              <a:extLst>
                <a:ext uri="{FF2B5EF4-FFF2-40B4-BE49-F238E27FC236}">
                  <a16:creationId xmlns:a16="http://schemas.microsoft.com/office/drawing/2014/main" id="{B0587733-61A3-4F8E-63FF-CFC6986C6FCB}"/>
                </a:ext>
              </a:extLst>
            </p:cNvPr>
            <p:cNvGrpSpPr/>
            <p:nvPr/>
          </p:nvGrpSpPr>
          <p:grpSpPr>
            <a:xfrm>
              <a:off x="1194040" y="4985524"/>
              <a:ext cx="7702298" cy="875240"/>
              <a:chOff x="1326669" y="3576374"/>
              <a:chExt cx="7702298" cy="875240"/>
            </a:xfrm>
          </p:grpSpPr>
          <p:sp>
            <p:nvSpPr>
              <p:cNvPr id="7171" name="文字方塊 7170">
                <a:extLst>
                  <a:ext uri="{FF2B5EF4-FFF2-40B4-BE49-F238E27FC236}">
                    <a16:creationId xmlns:a16="http://schemas.microsoft.com/office/drawing/2014/main" id="{F3D6CA30-FD59-7AB9-5ABA-7BD0F6855BA4}"/>
                  </a:ext>
                </a:extLst>
              </p:cNvPr>
              <p:cNvSpPr txBox="1"/>
              <p:nvPr/>
            </p:nvSpPr>
            <p:spPr>
              <a:xfrm>
                <a:off x="2405294" y="3576374"/>
                <a:ext cx="6623673" cy="875240"/>
              </a:xfrm>
              <a:prstGeom prst="rect">
                <a:avLst/>
              </a:prstGeom>
              <a:noFill/>
            </p:spPr>
            <p:txBody>
              <a:bodyPr wrap="square" rtlCol="0">
                <a:spAutoFit/>
              </a:bodyPr>
              <a:lstStyle/>
              <a:p>
                <a:pPr marL="0" marR="0" lvl="0" indent="0" defTabSz="457200" eaLnBrk="1" fontAlgn="auto" latinLnBrk="0" hangingPunct="1">
                  <a:lnSpc>
                    <a:spcPts val="32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計畫若有涉及</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製程開發</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，應具有</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節能或低碳排</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之特性，以符合</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2050</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年淨零碳排的目標。</a:t>
                </a:r>
              </a:p>
            </p:txBody>
          </p:sp>
          <p:grpSp>
            <p:nvGrpSpPr>
              <p:cNvPr id="7172" name="群組 7171">
                <a:extLst>
                  <a:ext uri="{FF2B5EF4-FFF2-40B4-BE49-F238E27FC236}">
                    <a16:creationId xmlns:a16="http://schemas.microsoft.com/office/drawing/2014/main" id="{35B6A181-5D34-DD5E-EAC7-787D54E43F04}"/>
                  </a:ext>
                </a:extLst>
              </p:cNvPr>
              <p:cNvGrpSpPr/>
              <p:nvPr/>
            </p:nvGrpSpPr>
            <p:grpSpPr>
              <a:xfrm>
                <a:off x="1326669" y="3660051"/>
                <a:ext cx="927198" cy="707886"/>
                <a:chOff x="943640" y="2582447"/>
                <a:chExt cx="927198" cy="707886"/>
              </a:xfrm>
            </p:grpSpPr>
            <p:sp>
              <p:nvSpPr>
                <p:cNvPr id="7174" name="文字方塊 7173">
                  <a:extLst>
                    <a:ext uri="{FF2B5EF4-FFF2-40B4-BE49-F238E27FC236}">
                      <a16:creationId xmlns:a16="http://schemas.microsoft.com/office/drawing/2014/main" id="{D3AA84E0-5B62-58A6-490F-07F46A84C731}"/>
                    </a:ext>
                  </a:extLst>
                </p:cNvPr>
                <p:cNvSpPr txBox="1"/>
                <p:nvPr/>
              </p:nvSpPr>
              <p:spPr>
                <a:xfrm>
                  <a:off x="943640" y="2582447"/>
                  <a:ext cx="898170" cy="70788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400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03</a:t>
                  </a:r>
                  <a:endParaRPr kumimoji="0" lang="zh-TW" altLang="en-US" sz="400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cxnSp>
              <p:nvCxnSpPr>
                <p:cNvPr id="7175" name="直線接點 7174">
                  <a:extLst>
                    <a:ext uri="{FF2B5EF4-FFF2-40B4-BE49-F238E27FC236}">
                      <a16:creationId xmlns:a16="http://schemas.microsoft.com/office/drawing/2014/main" id="{37AF5269-7C61-4FFB-0A4D-A2772103D4C5}"/>
                    </a:ext>
                  </a:extLst>
                </p:cNvPr>
                <p:cNvCxnSpPr>
                  <a:cxnSpLocks/>
                </p:cNvCxnSpPr>
                <p:nvPr/>
              </p:nvCxnSpPr>
              <p:spPr>
                <a:xfrm>
                  <a:off x="1870838" y="2691945"/>
                  <a:ext cx="0" cy="540000"/>
                </a:xfrm>
                <a:prstGeom prst="line">
                  <a:avLst/>
                </a:prstGeom>
                <a:noFill/>
                <a:ln w="57150" cap="flat" cmpd="sng" algn="ctr">
                  <a:solidFill>
                    <a:srgbClr val="000000"/>
                  </a:solidFill>
                  <a:prstDash val="solid"/>
                </a:ln>
                <a:effectLst/>
              </p:spPr>
            </p:cxnSp>
          </p:grpSp>
        </p:grpSp>
        <p:sp>
          <p:nvSpPr>
            <p:cNvPr id="7170" name="矩形: 圓角 7169">
              <a:extLst>
                <a:ext uri="{FF2B5EF4-FFF2-40B4-BE49-F238E27FC236}">
                  <a16:creationId xmlns:a16="http://schemas.microsoft.com/office/drawing/2014/main" id="{9E0BDEA4-438C-A9B0-C4A9-AE08BD9340EF}"/>
                </a:ext>
              </a:extLst>
            </p:cNvPr>
            <p:cNvSpPr/>
            <p:nvPr/>
          </p:nvSpPr>
          <p:spPr>
            <a:xfrm>
              <a:off x="1047107" y="4914326"/>
              <a:ext cx="8071493" cy="980978"/>
            </a:xfrm>
            <a:prstGeom prst="roundRect">
              <a:avLst/>
            </a:prstGeom>
            <a:noFill/>
            <a:ln w="3175" cap="flat" cmpd="sng" algn="ctr">
              <a:solidFill>
                <a:srgbClr val="808080">
                  <a:lumMod val="40000"/>
                  <a:lumOff val="6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grpSp>
      <p:grpSp>
        <p:nvGrpSpPr>
          <p:cNvPr id="7176" name="群組 7175">
            <a:extLst>
              <a:ext uri="{FF2B5EF4-FFF2-40B4-BE49-F238E27FC236}">
                <a16:creationId xmlns:a16="http://schemas.microsoft.com/office/drawing/2014/main" id="{3206B64F-E52D-8890-125F-A5AFB6028442}"/>
              </a:ext>
            </a:extLst>
          </p:cNvPr>
          <p:cNvGrpSpPr/>
          <p:nvPr/>
        </p:nvGrpSpPr>
        <p:grpSpPr>
          <a:xfrm>
            <a:off x="862957" y="3631268"/>
            <a:ext cx="7709541" cy="980978"/>
            <a:chOff x="1047107" y="4914326"/>
            <a:chExt cx="7709541" cy="980978"/>
          </a:xfrm>
        </p:grpSpPr>
        <p:grpSp>
          <p:nvGrpSpPr>
            <p:cNvPr id="7177" name="群組 7176">
              <a:extLst>
                <a:ext uri="{FF2B5EF4-FFF2-40B4-BE49-F238E27FC236}">
                  <a16:creationId xmlns:a16="http://schemas.microsoft.com/office/drawing/2014/main" id="{A552F57D-F265-B177-F49A-439073774B73}"/>
                </a:ext>
              </a:extLst>
            </p:cNvPr>
            <p:cNvGrpSpPr/>
            <p:nvPr/>
          </p:nvGrpSpPr>
          <p:grpSpPr>
            <a:xfrm>
              <a:off x="1194040" y="4985524"/>
              <a:ext cx="7562608" cy="875240"/>
              <a:chOff x="1326669" y="3576374"/>
              <a:chExt cx="7562608" cy="875240"/>
            </a:xfrm>
          </p:grpSpPr>
          <p:sp>
            <p:nvSpPr>
              <p:cNvPr id="7179" name="文字方塊 7178">
                <a:extLst>
                  <a:ext uri="{FF2B5EF4-FFF2-40B4-BE49-F238E27FC236}">
                    <a16:creationId xmlns:a16="http://schemas.microsoft.com/office/drawing/2014/main" id="{20D14705-6F05-50F9-BD5E-42820E6A49EE}"/>
                  </a:ext>
                </a:extLst>
              </p:cNvPr>
              <p:cNvSpPr txBox="1"/>
              <p:nvPr/>
            </p:nvSpPr>
            <p:spPr>
              <a:xfrm>
                <a:off x="2405294" y="3576374"/>
                <a:ext cx="6483983" cy="875240"/>
              </a:xfrm>
              <a:prstGeom prst="rect">
                <a:avLst/>
              </a:prstGeom>
              <a:noFill/>
            </p:spPr>
            <p:txBody>
              <a:bodyPr wrap="square" rtlCol="0">
                <a:spAutoFit/>
              </a:bodyPr>
              <a:lstStyle/>
              <a:p>
                <a:pPr marL="0" marR="0" lvl="0" indent="0" defTabSz="457200" eaLnBrk="1" fontAlgn="auto" latinLnBrk="0" hangingPunct="1">
                  <a:lnSpc>
                    <a:spcPts val="32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具潛力可促使我國產生</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領導型技術</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、協助</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產業升級</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發展或</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大幅提升重要產業競爭力</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及附加價值。</a:t>
                </a:r>
              </a:p>
            </p:txBody>
          </p:sp>
          <p:grpSp>
            <p:nvGrpSpPr>
              <p:cNvPr id="7180" name="群組 7179">
                <a:extLst>
                  <a:ext uri="{FF2B5EF4-FFF2-40B4-BE49-F238E27FC236}">
                    <a16:creationId xmlns:a16="http://schemas.microsoft.com/office/drawing/2014/main" id="{3A482C66-BB0D-651F-BFCF-F499435FC9A7}"/>
                  </a:ext>
                </a:extLst>
              </p:cNvPr>
              <p:cNvGrpSpPr/>
              <p:nvPr/>
            </p:nvGrpSpPr>
            <p:grpSpPr>
              <a:xfrm>
                <a:off x="1326669" y="3660051"/>
                <a:ext cx="927198" cy="707886"/>
                <a:chOff x="943640" y="2582447"/>
                <a:chExt cx="927198" cy="707886"/>
              </a:xfrm>
            </p:grpSpPr>
            <p:sp>
              <p:nvSpPr>
                <p:cNvPr id="7181" name="文字方塊 7180">
                  <a:extLst>
                    <a:ext uri="{FF2B5EF4-FFF2-40B4-BE49-F238E27FC236}">
                      <a16:creationId xmlns:a16="http://schemas.microsoft.com/office/drawing/2014/main" id="{2ECE62E4-4D26-C9A6-B6D7-88267F4FC848}"/>
                    </a:ext>
                  </a:extLst>
                </p:cNvPr>
                <p:cNvSpPr txBox="1"/>
                <p:nvPr/>
              </p:nvSpPr>
              <p:spPr>
                <a:xfrm>
                  <a:off x="943640" y="2582447"/>
                  <a:ext cx="898170" cy="70788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4000" b="1" i="0" u="none" strike="noStrike" kern="0" cap="none" spc="0" normalizeH="0" baseline="0" noProof="0" dirty="0">
                      <a:ln>
                        <a:noFill/>
                      </a:ln>
                      <a:solidFill>
                        <a:srgbClr val="C00000"/>
                      </a:solidFill>
                      <a:effectLst/>
                      <a:uLnTx/>
                      <a:uFillTx/>
                      <a:ea typeface="微軟正黑體" panose="020B0604030504040204" pitchFamily="34" charset="-120"/>
                      <a:cs typeface="Arial" panose="020B0604020202020204" pitchFamily="34" charset="0"/>
                    </a:rPr>
                    <a:t>02</a:t>
                  </a:r>
                  <a:endParaRPr kumimoji="0" lang="zh-TW" altLang="en-US" sz="4000" b="1" i="0" u="none" strike="noStrike" kern="0" cap="none" spc="0" normalizeH="0" baseline="0" noProof="0" dirty="0">
                    <a:ln>
                      <a:noFill/>
                    </a:ln>
                    <a:solidFill>
                      <a:srgbClr val="C00000"/>
                    </a:solidFill>
                    <a:effectLst/>
                    <a:uLnTx/>
                    <a:uFillTx/>
                    <a:ea typeface="微軟正黑體" panose="020B0604030504040204" pitchFamily="34" charset="-120"/>
                    <a:cs typeface="Arial" panose="020B0604020202020204" pitchFamily="34" charset="0"/>
                  </a:endParaRPr>
                </a:p>
              </p:txBody>
            </p:sp>
            <p:cxnSp>
              <p:nvCxnSpPr>
                <p:cNvPr id="7182" name="直線接點 7181">
                  <a:extLst>
                    <a:ext uri="{FF2B5EF4-FFF2-40B4-BE49-F238E27FC236}">
                      <a16:creationId xmlns:a16="http://schemas.microsoft.com/office/drawing/2014/main" id="{EA0E8E0E-C16E-F76B-0AA1-812133B85DDF}"/>
                    </a:ext>
                  </a:extLst>
                </p:cNvPr>
                <p:cNvCxnSpPr>
                  <a:cxnSpLocks/>
                </p:cNvCxnSpPr>
                <p:nvPr/>
              </p:nvCxnSpPr>
              <p:spPr>
                <a:xfrm>
                  <a:off x="1870838" y="2691945"/>
                  <a:ext cx="0" cy="540000"/>
                </a:xfrm>
                <a:prstGeom prst="line">
                  <a:avLst/>
                </a:prstGeom>
                <a:noFill/>
                <a:ln w="57150" cap="flat" cmpd="sng" algn="ctr">
                  <a:solidFill>
                    <a:srgbClr val="C00000"/>
                  </a:solidFill>
                  <a:prstDash val="solid"/>
                </a:ln>
                <a:effectLst/>
              </p:spPr>
            </p:cxnSp>
          </p:grpSp>
        </p:grpSp>
        <p:sp>
          <p:nvSpPr>
            <p:cNvPr id="7178" name="矩形: 圓角 7177">
              <a:extLst>
                <a:ext uri="{FF2B5EF4-FFF2-40B4-BE49-F238E27FC236}">
                  <a16:creationId xmlns:a16="http://schemas.microsoft.com/office/drawing/2014/main" id="{A76206A2-56EC-40CA-3217-9392464FC204}"/>
                </a:ext>
              </a:extLst>
            </p:cNvPr>
            <p:cNvSpPr/>
            <p:nvPr/>
          </p:nvSpPr>
          <p:spPr>
            <a:xfrm>
              <a:off x="1047107" y="4914326"/>
              <a:ext cx="7487293" cy="980978"/>
            </a:xfrm>
            <a:prstGeom prst="roundRect">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grpSp>
      <p:sp>
        <p:nvSpPr>
          <p:cNvPr id="7183" name="標題 2">
            <a:extLst>
              <a:ext uri="{FF2B5EF4-FFF2-40B4-BE49-F238E27FC236}">
                <a16:creationId xmlns:a16="http://schemas.microsoft.com/office/drawing/2014/main" id="{1425ED5D-59C5-CCA4-3DFF-D2B75974B4F5}"/>
              </a:ext>
            </a:extLst>
          </p:cNvPr>
          <p:cNvSpPr>
            <a:spLocks noGrp="1"/>
          </p:cNvSpPr>
          <p:nvPr>
            <p:ph type="title"/>
          </p:nvPr>
        </p:nvSpPr>
        <p:spPr>
          <a:xfrm>
            <a:off x="437132" y="1685265"/>
            <a:ext cx="8383018" cy="489567"/>
          </a:xfrm>
        </p:spPr>
        <p:txBody>
          <a:bodyPr/>
          <a:lstStyle/>
          <a:p>
            <a:pPr marL="0" marR="0" lvl="0" indent="0" defTabSz="685800" rtl="0" eaLnBrk="0" fontAlgn="base" latinLnBrk="1" hangingPunct="0">
              <a:lnSpc>
                <a:spcPct val="100000"/>
              </a:lnSpc>
              <a:spcBef>
                <a:spcPts val="450"/>
              </a:spcBef>
              <a:spcAft>
                <a:spcPts val="450"/>
              </a:spcAft>
              <a:tabLst/>
              <a:defRPr/>
            </a:pPr>
            <a:r>
              <a:rPr kumimoji="0" lang="zh-TW" altLang="zh-TW" sz="2800" b="1" i="0" u="none" strike="noStrike" kern="1200" cap="none" spc="0" normalizeH="0" baseline="0" noProof="0" dirty="0">
                <a:ln>
                  <a:noFill/>
                </a:ln>
                <a:solidFill>
                  <a:srgbClr val="154F8B"/>
                </a:solidFill>
                <a:effectLst/>
                <a:uLnTx/>
                <a:uFillTx/>
                <a:latin typeface="Arial" panose="020B0604020202020204" pitchFamily="34" charset="0"/>
                <a:ea typeface="微軟正黑體" panose="020B0604030504040204" pitchFamily="34" charset="-120"/>
                <a:cs typeface="Arial" panose="020B0604020202020204" pitchFamily="34" charset="0"/>
              </a:rPr>
              <a:t>鼓勵企業規劃與開發符合下列規定之創新前瞻技術</a:t>
            </a:r>
            <a:r>
              <a:rPr kumimoji="0" lang="zh-TW" altLang="en-US" sz="2800" b="1" i="0" u="none" strike="noStrike" kern="1200" cap="none" spc="0" normalizeH="0" baseline="0" noProof="0" dirty="0">
                <a:ln>
                  <a:noFill/>
                </a:ln>
                <a:solidFill>
                  <a:srgbClr val="154F8B"/>
                </a:solidFill>
                <a:effectLst/>
                <a:uLnTx/>
                <a:uFillTx/>
                <a:latin typeface="Arial" panose="020B0604020202020204" pitchFamily="34" charset="0"/>
                <a:ea typeface="微軟正黑體" panose="020B0604030504040204" pitchFamily="34" charset="-120"/>
                <a:cs typeface="Arial" panose="020B0604020202020204" pitchFamily="34" charset="0"/>
              </a:rPr>
              <a:t>：</a:t>
            </a:r>
            <a:endParaRPr lang="zh-TW" altLang="en-US" dirty="0">
              <a:solidFill>
                <a:srgbClr val="154F8B"/>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184" name="標題 4">
            <a:extLst>
              <a:ext uri="{FF2B5EF4-FFF2-40B4-BE49-F238E27FC236}">
                <a16:creationId xmlns:a16="http://schemas.microsoft.com/office/drawing/2014/main" id="{433E5D59-80E8-0227-B8F3-49F0B902D4B1}"/>
              </a:ext>
            </a:extLst>
          </p:cNvPr>
          <p:cNvSpPr txBox="1">
            <a:spLocks/>
          </p:cNvSpPr>
          <p:nvPr/>
        </p:nvSpPr>
        <p:spPr bwMode="auto">
          <a:xfrm>
            <a:off x="1984664" y="714094"/>
            <a:ext cx="6835486"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latinLnBrk="1" hangingPunct="1">
              <a:spcBef>
                <a:spcPct val="0"/>
              </a:spcBef>
              <a:spcAft>
                <a:spcPct val="0"/>
              </a:spcAft>
              <a:defRPr kumimoji="1" sz="3600" b="1">
                <a:solidFill>
                  <a:schemeClr val="tx1"/>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a:lstStyle>
          <a:p>
            <a:r>
              <a:rPr lang="zh-TW" altLang="en-US" u="sng" kern="0" dirty="0">
                <a:latin typeface="Arial" panose="020B0604020202020204" pitchFamily="34" charset="0"/>
                <a:ea typeface="微軟正黑體" panose="020B0604030504040204" pitchFamily="34" charset="-120"/>
                <a:cs typeface="Arial" panose="020B0604020202020204" pitchFamily="34" charset="0"/>
              </a:rPr>
              <a:t>申請範圍 </a:t>
            </a:r>
          </a:p>
        </p:txBody>
      </p:sp>
      <p:pic>
        <p:nvPicPr>
          <p:cNvPr id="7185" name="圖片 7184">
            <a:extLst>
              <a:ext uri="{FF2B5EF4-FFF2-40B4-BE49-F238E27FC236}">
                <a16:creationId xmlns:a16="http://schemas.microsoft.com/office/drawing/2014/main" id="{ACA2FFFE-7827-64FB-CD02-302A534EE18A}"/>
              </a:ext>
            </a:extLst>
          </p:cNvPr>
          <p:cNvPicPr>
            <a:picLocks noChangeAspect="1"/>
          </p:cNvPicPr>
          <p:nvPr/>
        </p:nvPicPr>
        <p:blipFill>
          <a:blip r:embed="rId2"/>
          <a:stretch>
            <a:fillRect/>
          </a:stretch>
        </p:blipFill>
        <p:spPr>
          <a:xfrm>
            <a:off x="1095161" y="713143"/>
            <a:ext cx="749873" cy="682811"/>
          </a:xfrm>
          <a:prstGeom prst="rect">
            <a:avLst/>
          </a:prstGeom>
        </p:spPr>
      </p:pic>
    </p:spTree>
    <p:extLst>
      <p:ext uri="{BB962C8B-B14F-4D97-AF65-F5344CB8AC3E}">
        <p14:creationId xmlns:p14="http://schemas.microsoft.com/office/powerpoint/2010/main" val="109451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4</a:t>
            </a:fld>
            <a:endParaRPr lang="en-US" altLang="zh-TW" dirty="0">
              <a:solidFill>
                <a:schemeClr val="bg1"/>
              </a:solidFill>
              <a:ea typeface="微軟正黑體" panose="020B0604030504040204" pitchFamily="34" charset="-120"/>
            </a:endParaRPr>
          </a:p>
        </p:txBody>
      </p:sp>
      <p:grpSp>
        <p:nvGrpSpPr>
          <p:cNvPr id="2" name="群組 1">
            <a:extLst>
              <a:ext uri="{FF2B5EF4-FFF2-40B4-BE49-F238E27FC236}">
                <a16:creationId xmlns:a16="http://schemas.microsoft.com/office/drawing/2014/main" id="{385D277D-1C05-BC55-8365-101E02EC3A57}"/>
              </a:ext>
            </a:extLst>
          </p:cNvPr>
          <p:cNvGrpSpPr/>
          <p:nvPr/>
        </p:nvGrpSpPr>
        <p:grpSpPr>
          <a:xfrm>
            <a:off x="379129" y="793722"/>
            <a:ext cx="8298454" cy="5270556"/>
            <a:chOff x="274046" y="686896"/>
            <a:chExt cx="8298454" cy="5270556"/>
          </a:xfrm>
        </p:grpSpPr>
        <p:grpSp>
          <p:nvGrpSpPr>
            <p:cNvPr id="3" name="群組 2">
              <a:extLst>
                <a:ext uri="{FF2B5EF4-FFF2-40B4-BE49-F238E27FC236}">
                  <a16:creationId xmlns:a16="http://schemas.microsoft.com/office/drawing/2014/main" id="{1C4BF118-5020-D330-4306-D165A782733E}"/>
                </a:ext>
              </a:extLst>
            </p:cNvPr>
            <p:cNvGrpSpPr/>
            <p:nvPr/>
          </p:nvGrpSpPr>
          <p:grpSpPr>
            <a:xfrm>
              <a:off x="501007" y="686896"/>
              <a:ext cx="8071493" cy="980978"/>
              <a:chOff x="1047107" y="4914326"/>
              <a:chExt cx="8071493" cy="980978"/>
            </a:xfrm>
          </p:grpSpPr>
          <p:grpSp>
            <p:nvGrpSpPr>
              <p:cNvPr id="14" name="群組 13">
                <a:extLst>
                  <a:ext uri="{FF2B5EF4-FFF2-40B4-BE49-F238E27FC236}">
                    <a16:creationId xmlns:a16="http://schemas.microsoft.com/office/drawing/2014/main" id="{1922EA71-C4F4-E580-3568-365FB452671E}"/>
                  </a:ext>
                </a:extLst>
              </p:cNvPr>
              <p:cNvGrpSpPr/>
              <p:nvPr/>
            </p:nvGrpSpPr>
            <p:grpSpPr>
              <a:xfrm>
                <a:off x="1194040" y="4985524"/>
                <a:ext cx="7848113" cy="875240"/>
                <a:chOff x="1326669" y="3576374"/>
                <a:chExt cx="7848113" cy="875240"/>
              </a:xfrm>
            </p:grpSpPr>
            <p:sp>
              <p:nvSpPr>
                <p:cNvPr id="16" name="文字方塊 15">
                  <a:extLst>
                    <a:ext uri="{FF2B5EF4-FFF2-40B4-BE49-F238E27FC236}">
                      <a16:creationId xmlns:a16="http://schemas.microsoft.com/office/drawing/2014/main" id="{2502A432-C648-E592-8086-447F1767CDAD}"/>
                    </a:ext>
                  </a:extLst>
                </p:cNvPr>
                <p:cNvSpPr txBox="1"/>
                <p:nvPr/>
              </p:nvSpPr>
              <p:spPr>
                <a:xfrm>
                  <a:off x="2405294" y="3576374"/>
                  <a:ext cx="6769488" cy="875240"/>
                </a:xfrm>
                <a:prstGeom prst="rect">
                  <a:avLst/>
                </a:prstGeom>
                <a:noFill/>
              </p:spPr>
              <p:txBody>
                <a:bodyPr wrap="square" rtlCol="0">
                  <a:spAutoFit/>
                </a:bodyPr>
                <a:lstStyle/>
                <a:p>
                  <a:pPr marL="0" marR="0" lvl="0" indent="0" defTabSz="457200" eaLnBrk="1" fontAlgn="auto" latinLnBrk="0" hangingPunct="1">
                    <a:lnSpc>
                      <a:spcPts val="32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如申請</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紡織</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 </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 </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材化</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 </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 </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食品</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 </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生技醫藥</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領域須符合下述相關規定：</a:t>
                  </a:r>
                </a:p>
              </p:txBody>
            </p:sp>
            <p:grpSp>
              <p:nvGrpSpPr>
                <p:cNvPr id="17" name="群組 16">
                  <a:extLst>
                    <a:ext uri="{FF2B5EF4-FFF2-40B4-BE49-F238E27FC236}">
                      <a16:creationId xmlns:a16="http://schemas.microsoft.com/office/drawing/2014/main" id="{EA93B0F9-66A7-1C28-7C91-9B0A1A433DF4}"/>
                    </a:ext>
                  </a:extLst>
                </p:cNvPr>
                <p:cNvGrpSpPr/>
                <p:nvPr/>
              </p:nvGrpSpPr>
              <p:grpSpPr>
                <a:xfrm>
                  <a:off x="1326669" y="3660051"/>
                  <a:ext cx="927198" cy="707886"/>
                  <a:chOff x="943640" y="2582447"/>
                  <a:chExt cx="927198" cy="707886"/>
                </a:xfrm>
              </p:grpSpPr>
              <p:sp>
                <p:nvSpPr>
                  <p:cNvPr id="18" name="文字方塊 17">
                    <a:extLst>
                      <a:ext uri="{FF2B5EF4-FFF2-40B4-BE49-F238E27FC236}">
                        <a16:creationId xmlns:a16="http://schemas.microsoft.com/office/drawing/2014/main" id="{1E5C6A1C-8D99-5617-AAA1-B1E90379F1D1}"/>
                      </a:ext>
                    </a:extLst>
                  </p:cNvPr>
                  <p:cNvSpPr txBox="1"/>
                  <p:nvPr/>
                </p:nvSpPr>
                <p:spPr>
                  <a:xfrm>
                    <a:off x="943640" y="2582447"/>
                    <a:ext cx="898170" cy="70788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4000" b="1" i="0" u="none" strike="noStrike" kern="0" cap="none" spc="0" normalizeH="0" baseline="0" noProof="0" dirty="0">
                        <a:ln>
                          <a:noFill/>
                        </a:ln>
                        <a:solidFill>
                          <a:srgbClr val="C00000"/>
                        </a:solidFill>
                        <a:effectLst/>
                        <a:uLnTx/>
                        <a:uFillTx/>
                        <a:ea typeface="微軟正黑體" panose="020B0604030504040204" pitchFamily="34" charset="-120"/>
                        <a:cs typeface="Arial" panose="020B0604020202020204" pitchFamily="34" charset="0"/>
                      </a:rPr>
                      <a:t>04</a:t>
                    </a:r>
                    <a:endParaRPr kumimoji="0" lang="zh-TW" altLang="en-US" sz="4000" b="1" i="0" u="none" strike="noStrike" kern="0" cap="none" spc="0" normalizeH="0" baseline="0" noProof="0" dirty="0">
                      <a:ln>
                        <a:noFill/>
                      </a:ln>
                      <a:solidFill>
                        <a:srgbClr val="C00000"/>
                      </a:solidFill>
                      <a:effectLst/>
                      <a:uLnTx/>
                      <a:uFillTx/>
                      <a:ea typeface="微軟正黑體" panose="020B0604030504040204" pitchFamily="34" charset="-120"/>
                      <a:cs typeface="Arial" panose="020B0604020202020204" pitchFamily="34" charset="0"/>
                    </a:endParaRPr>
                  </a:p>
                </p:txBody>
              </p:sp>
              <p:cxnSp>
                <p:nvCxnSpPr>
                  <p:cNvPr id="19" name="直線接點 18">
                    <a:extLst>
                      <a:ext uri="{FF2B5EF4-FFF2-40B4-BE49-F238E27FC236}">
                        <a16:creationId xmlns:a16="http://schemas.microsoft.com/office/drawing/2014/main" id="{723C2713-EF1F-9BF9-59B2-1498503F9228}"/>
                      </a:ext>
                    </a:extLst>
                  </p:cNvPr>
                  <p:cNvCxnSpPr>
                    <a:cxnSpLocks/>
                  </p:cNvCxnSpPr>
                  <p:nvPr/>
                </p:nvCxnSpPr>
                <p:spPr>
                  <a:xfrm>
                    <a:off x="1870838" y="2691945"/>
                    <a:ext cx="0" cy="540000"/>
                  </a:xfrm>
                  <a:prstGeom prst="line">
                    <a:avLst/>
                  </a:prstGeom>
                  <a:noFill/>
                  <a:ln w="57150" cap="flat" cmpd="sng" algn="ctr">
                    <a:solidFill>
                      <a:srgbClr val="C00000"/>
                    </a:solidFill>
                    <a:prstDash val="solid"/>
                  </a:ln>
                  <a:effectLst/>
                </p:spPr>
              </p:cxnSp>
            </p:grpSp>
          </p:grpSp>
          <p:sp>
            <p:nvSpPr>
              <p:cNvPr id="15" name="矩形: 圓角 14">
                <a:extLst>
                  <a:ext uri="{FF2B5EF4-FFF2-40B4-BE49-F238E27FC236}">
                    <a16:creationId xmlns:a16="http://schemas.microsoft.com/office/drawing/2014/main" id="{39FEA3F9-2BF8-4E29-7E41-1278210E394C}"/>
                  </a:ext>
                </a:extLst>
              </p:cNvPr>
              <p:cNvSpPr/>
              <p:nvPr/>
            </p:nvSpPr>
            <p:spPr>
              <a:xfrm>
                <a:off x="1047107" y="4914326"/>
                <a:ext cx="8071493" cy="980978"/>
              </a:xfrm>
              <a:prstGeom prst="roundRect">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grpSp>
        <p:grpSp>
          <p:nvGrpSpPr>
            <p:cNvPr id="4" name="群組 3">
              <a:extLst>
                <a:ext uri="{FF2B5EF4-FFF2-40B4-BE49-F238E27FC236}">
                  <a16:creationId xmlns:a16="http://schemas.microsoft.com/office/drawing/2014/main" id="{4D557A01-A68C-D0BD-FA2A-2779A9E56211}"/>
                </a:ext>
              </a:extLst>
            </p:cNvPr>
            <p:cNvGrpSpPr/>
            <p:nvPr/>
          </p:nvGrpSpPr>
          <p:grpSpPr>
            <a:xfrm>
              <a:off x="560856" y="1912465"/>
              <a:ext cx="7723402" cy="1035426"/>
              <a:chOff x="923711" y="2182201"/>
              <a:chExt cx="7723402" cy="1035426"/>
            </a:xfrm>
          </p:grpSpPr>
          <p:sp>
            <p:nvSpPr>
              <p:cNvPr id="11" name="矩形 10">
                <a:extLst>
                  <a:ext uri="{FF2B5EF4-FFF2-40B4-BE49-F238E27FC236}">
                    <a16:creationId xmlns:a16="http://schemas.microsoft.com/office/drawing/2014/main" id="{8928F5AC-8334-EA55-6762-E2585EA0BB11}"/>
                  </a:ext>
                </a:extLst>
              </p:cNvPr>
              <p:cNvSpPr>
                <a:spLocks noChangeArrowheads="1"/>
              </p:cNvSpPr>
              <p:nvPr/>
            </p:nvSpPr>
            <p:spPr bwMode="auto">
              <a:xfrm>
                <a:off x="2612798" y="2372946"/>
                <a:ext cx="57678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1" indent="0" defTabSz="685800" eaLnBrk="1" fontAlgn="auto" latinLnBrk="1" hangingPunct="1">
                  <a:lnSpc>
                    <a:spcPct val="100000"/>
                  </a:lnSpc>
                  <a:spcBef>
                    <a:spcPts val="75"/>
                  </a:spcBef>
                  <a:spcAft>
                    <a:spcPts val="75"/>
                  </a:spcAft>
                  <a:buClrTx/>
                  <a:buSzTx/>
                  <a:buFontTx/>
                  <a:buNone/>
                  <a:tabLst/>
                  <a:defRPr/>
                </a:pPr>
                <a:r>
                  <a:rPr kumimoji="0" lang="zh-TW" altLang="zh-TW"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著重於</a:t>
                </a:r>
                <a:r>
                  <a:rPr kumimoji="0" lang="zh-TW" altLang="zh-TW"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材料永續化</a:t>
                </a:r>
                <a:r>
                  <a:rPr kumimoji="0" lang="zh-TW" altLang="zh-TW"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創新應用技術</a:t>
                </a: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zh-TW"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所開發的紡織品應透過</a:t>
                </a:r>
                <a:r>
                  <a:rPr kumimoji="0" lang="zh-TW" altLang="zh-TW"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第三方驗證</a:t>
                </a:r>
                <a:r>
                  <a:rPr kumimoji="0" lang="zh-TW" altLang="zh-TW"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與規範標準</a:t>
                </a: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en-US" altLang="zh-TW"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sp>
            <p:nvSpPr>
              <p:cNvPr id="12" name="圆角矩形 37">
                <a:extLst>
                  <a:ext uri="{FF2B5EF4-FFF2-40B4-BE49-F238E27FC236}">
                    <a16:creationId xmlns:a16="http://schemas.microsoft.com/office/drawing/2014/main" id="{20724619-F110-E3D0-AA16-4EC2776EC208}"/>
                  </a:ext>
                </a:extLst>
              </p:cNvPr>
              <p:cNvSpPr/>
              <p:nvPr/>
            </p:nvSpPr>
            <p:spPr>
              <a:xfrm>
                <a:off x="923711" y="2182201"/>
                <a:ext cx="1525785" cy="1035426"/>
              </a:xfrm>
              <a:prstGeom prst="roundRect">
                <a:avLst>
                  <a:gd name="adj" fmla="val 21311"/>
                </a:avLst>
              </a:prstGeom>
              <a:solidFill>
                <a:schemeClr val="accent5">
                  <a:lumMod val="50000"/>
                </a:schemeClr>
              </a:solidFill>
              <a:ln w="6350"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紡織</a:t>
                </a:r>
                <a:endParaRPr kumimoji="0" lang="en-US" altLang="zh-TW"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領域</a:t>
                </a:r>
                <a:endParaRPr kumimoji="0" lang="zh-CN"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p:txBody>
          </p:sp>
          <p:sp>
            <p:nvSpPr>
              <p:cNvPr id="13" name="矩形: 圓角 12">
                <a:extLst>
                  <a:ext uri="{FF2B5EF4-FFF2-40B4-BE49-F238E27FC236}">
                    <a16:creationId xmlns:a16="http://schemas.microsoft.com/office/drawing/2014/main" id="{505E7418-4262-8D7C-BAAB-F742C1183882}"/>
                  </a:ext>
                </a:extLst>
              </p:cNvPr>
              <p:cNvSpPr/>
              <p:nvPr/>
            </p:nvSpPr>
            <p:spPr>
              <a:xfrm>
                <a:off x="2170134" y="2292261"/>
                <a:ext cx="6476979" cy="823496"/>
              </a:xfrm>
              <a:prstGeom prst="roundRect">
                <a:avLst>
                  <a:gd name="adj" fmla="val 12423"/>
                </a:avLst>
              </a:prstGeom>
              <a:noFill/>
              <a:ln w="25400" cap="flat" cmpd="sng" algn="ctr">
                <a:solidFill>
                  <a:schemeClr val="accent5">
                    <a:lumMod val="5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p:txBody>
          </p:sp>
        </p:grpSp>
        <p:grpSp>
          <p:nvGrpSpPr>
            <p:cNvPr id="5" name="群組 4">
              <a:extLst>
                <a:ext uri="{FF2B5EF4-FFF2-40B4-BE49-F238E27FC236}">
                  <a16:creationId xmlns:a16="http://schemas.microsoft.com/office/drawing/2014/main" id="{4F7A052D-9341-67D7-0BE7-360BD633F97D}"/>
                </a:ext>
              </a:extLst>
            </p:cNvPr>
            <p:cNvGrpSpPr/>
            <p:nvPr/>
          </p:nvGrpSpPr>
          <p:grpSpPr>
            <a:xfrm>
              <a:off x="274046" y="3192482"/>
              <a:ext cx="8010212" cy="2764970"/>
              <a:chOff x="274046" y="3261757"/>
              <a:chExt cx="8010212" cy="2764970"/>
            </a:xfrm>
          </p:grpSpPr>
          <p:sp>
            <p:nvSpPr>
              <p:cNvPr id="6" name="矩形 10">
                <a:extLst>
                  <a:ext uri="{FF2B5EF4-FFF2-40B4-BE49-F238E27FC236}">
                    <a16:creationId xmlns:a16="http://schemas.microsoft.com/office/drawing/2014/main" id="{CD236DF0-83FB-78CE-488B-7715138DA122}"/>
                  </a:ext>
                </a:extLst>
              </p:cNvPr>
              <p:cNvSpPr>
                <a:spLocks noChangeArrowheads="1"/>
              </p:cNvSpPr>
              <p:nvPr/>
            </p:nvSpPr>
            <p:spPr bwMode="auto">
              <a:xfrm>
                <a:off x="274046" y="4541918"/>
                <a:ext cx="775854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009650" marR="0" lvl="2" indent="-330200" algn="just" defTabSz="685800" eaLnBrk="1" fontAlgn="auto" latinLnBrk="1" hangingPunct="1">
                  <a:lnSpc>
                    <a:spcPct val="100000"/>
                  </a:lnSpc>
                  <a:spcBef>
                    <a:spcPts val="300"/>
                  </a:spcBef>
                  <a:spcAft>
                    <a:spcPts val="300"/>
                  </a:spcAft>
                  <a:buClrTx/>
                  <a:buSzTx/>
                  <a:buFontTx/>
                  <a:buNone/>
                  <a:tabLst>
                    <a:tab pos="687388" algn="l"/>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1. </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開發的製程、材料及元件需透過</a:t>
                </a:r>
                <a:r>
                  <a:rPr kumimoji="0" lang="zh-TW" altLang="zh-TW" sz="18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應用載具</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的試製或</a:t>
                </a:r>
                <a:r>
                  <a:rPr kumimoji="0" lang="zh-TW" altLang="zh-TW" sz="18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場域驗證</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a:p>
                <a:pPr marL="893763" marR="0" lvl="2" indent="-214313" defTabSz="685800" eaLnBrk="1" fontAlgn="auto" latinLnBrk="1" hangingPunct="1">
                  <a:lnSpc>
                    <a:spcPct val="100000"/>
                  </a:lnSpc>
                  <a:spcBef>
                    <a:spcPts val="300"/>
                  </a:spcBef>
                  <a:spcAft>
                    <a:spcPts val="300"/>
                  </a:spcAft>
                  <a:buClrTx/>
                  <a:buSzTx/>
                  <a:buFontTx/>
                  <a:buNone/>
                  <a:tabLst>
                    <a:tab pos="687388" algn="l"/>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2. </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需經具資格的碳盤查機構進行</a:t>
                </a:r>
                <a:r>
                  <a:rPr kumimoji="0" lang="zh-TW" altLang="zh-TW" sz="18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碳足跡</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的盤查與計算，其結果需</a:t>
                </a:r>
                <a:r>
                  <a:rPr kumimoji="0" lang="zh-TW" altLang="zh-TW" sz="18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低於</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國內外相類似製程</a:t>
                </a: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產品的溫室氣體排放量。</a:t>
                </a:r>
                <a:endPar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a:p>
                <a:pPr marL="1009650" marR="0" lvl="2" indent="-330200" algn="just" defTabSz="685800" eaLnBrk="1" fontAlgn="auto" latinLnBrk="1" hangingPunct="1">
                  <a:lnSpc>
                    <a:spcPct val="100000"/>
                  </a:lnSpc>
                  <a:spcBef>
                    <a:spcPts val="300"/>
                  </a:spcBef>
                  <a:spcAft>
                    <a:spcPts val="300"/>
                  </a:spcAft>
                  <a:buClrTx/>
                  <a:buSzTx/>
                  <a:buFontTx/>
                  <a:buNone/>
                  <a:tabLst>
                    <a:tab pos="687388" algn="l"/>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3. </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須經</a:t>
                </a:r>
                <a:r>
                  <a:rPr kumimoji="0" lang="zh-TW" altLang="zh-TW" sz="18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第三方公正國內外檢驗機構</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，通過相關產業標準或規範之認證。</a:t>
                </a:r>
                <a:endPar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grpSp>
            <p:nvGrpSpPr>
              <p:cNvPr id="7" name="群組 6">
                <a:extLst>
                  <a:ext uri="{FF2B5EF4-FFF2-40B4-BE49-F238E27FC236}">
                    <a16:creationId xmlns:a16="http://schemas.microsoft.com/office/drawing/2014/main" id="{D137A346-9769-BE91-EF29-729C2F2CF13A}"/>
                  </a:ext>
                </a:extLst>
              </p:cNvPr>
              <p:cNvGrpSpPr/>
              <p:nvPr/>
            </p:nvGrpSpPr>
            <p:grpSpPr>
              <a:xfrm>
                <a:off x="560856" y="3261757"/>
                <a:ext cx="7723402" cy="2764970"/>
                <a:chOff x="923711" y="2182201"/>
                <a:chExt cx="7723402" cy="2764970"/>
              </a:xfrm>
            </p:grpSpPr>
            <p:sp>
              <p:nvSpPr>
                <p:cNvPr id="8" name="矩形 7">
                  <a:extLst>
                    <a:ext uri="{FF2B5EF4-FFF2-40B4-BE49-F238E27FC236}">
                      <a16:creationId xmlns:a16="http://schemas.microsoft.com/office/drawing/2014/main" id="{A3081181-33C1-7CA4-7170-C2D8D5E63CEB}"/>
                    </a:ext>
                  </a:extLst>
                </p:cNvPr>
                <p:cNvSpPr>
                  <a:spLocks noChangeArrowheads="1"/>
                </p:cNvSpPr>
                <p:nvPr/>
              </p:nvSpPr>
              <p:spPr bwMode="auto">
                <a:xfrm>
                  <a:off x="2612798" y="2300158"/>
                  <a:ext cx="603431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1" indent="0" defTabSz="685800" eaLnBrk="1" fontAlgn="auto" latinLnBrk="1" hangingPunct="1">
                    <a:lnSpc>
                      <a:spcPct val="100000"/>
                    </a:lnSpc>
                    <a:spcBef>
                      <a:spcPts val="75"/>
                    </a:spcBef>
                    <a:spcAft>
                      <a:spcPts val="75"/>
                    </a:spcAft>
                    <a:buClrTx/>
                    <a:buSzTx/>
                    <a:buFontTx/>
                    <a:buNone/>
                    <a:tabLst/>
                    <a:defRPr/>
                  </a:pP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包括</a:t>
                  </a:r>
                  <a:r>
                    <a:rPr kumimoji="0" lang="zh-TW" altLang="en-US" sz="22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綠色創新製程</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2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材料與元件</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，且</a:t>
                  </a:r>
                  <a:r>
                    <a:rPr kumimoji="0" lang="zh-TW" altLang="en-US" sz="22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必須</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具有創新</a:t>
                  </a:r>
                  <a:r>
                    <a:rPr kumimoji="0" lang="zh-TW" altLang="en-US" sz="22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節能</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技術、</a:t>
                  </a:r>
                  <a:r>
                    <a:rPr kumimoji="0" lang="zh-TW" altLang="en-US" sz="22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低碳排</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的創新材料及</a:t>
                  </a:r>
                  <a:r>
                    <a:rPr kumimoji="0" lang="zh-TW" altLang="en-US" sz="22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可循環</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應用之創新技術。於結案前需通過以下認驗證：</a:t>
                  </a:r>
                </a:p>
              </p:txBody>
            </p:sp>
            <p:sp>
              <p:nvSpPr>
                <p:cNvPr id="9" name="圆角矩形 37">
                  <a:extLst>
                    <a:ext uri="{FF2B5EF4-FFF2-40B4-BE49-F238E27FC236}">
                      <a16:creationId xmlns:a16="http://schemas.microsoft.com/office/drawing/2014/main" id="{6F5D8708-A319-47B0-FC9E-CED3F4D85E6C}"/>
                    </a:ext>
                  </a:extLst>
                </p:cNvPr>
                <p:cNvSpPr/>
                <p:nvPr/>
              </p:nvSpPr>
              <p:spPr>
                <a:xfrm>
                  <a:off x="923711" y="2182201"/>
                  <a:ext cx="1526400" cy="1036800"/>
                </a:xfrm>
                <a:prstGeom prst="roundRect">
                  <a:avLst>
                    <a:gd name="adj" fmla="val 21311"/>
                  </a:avLst>
                </a:prstGeom>
                <a:solidFill>
                  <a:schemeClr val="bg1">
                    <a:lumMod val="65000"/>
                  </a:schemeClr>
                </a:solidFill>
                <a:ln w="6350"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材化</a:t>
                  </a:r>
                  <a:endParaRPr kumimoji="0" lang="en-US" altLang="zh-TW"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領域</a:t>
                  </a:r>
                  <a:endParaRPr kumimoji="0" lang="en-US" altLang="zh-TW"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p:txBody>
            </p:sp>
            <p:sp>
              <p:nvSpPr>
                <p:cNvPr id="10" name="矩形: 圓角 9">
                  <a:extLst>
                    <a:ext uri="{FF2B5EF4-FFF2-40B4-BE49-F238E27FC236}">
                      <a16:creationId xmlns:a16="http://schemas.microsoft.com/office/drawing/2014/main" id="{445B19CB-5440-FAED-E128-C347673F3C50}"/>
                    </a:ext>
                  </a:extLst>
                </p:cNvPr>
                <p:cNvSpPr/>
                <p:nvPr/>
              </p:nvSpPr>
              <p:spPr>
                <a:xfrm>
                  <a:off x="1201343" y="2227578"/>
                  <a:ext cx="7268100" cy="2719593"/>
                </a:xfrm>
                <a:prstGeom prst="roundRect">
                  <a:avLst>
                    <a:gd name="adj" fmla="val 12423"/>
                  </a:avLst>
                </a:prstGeom>
                <a:noFill/>
                <a:ln w="25400" cap="flat" cmpd="sng" algn="ctr">
                  <a:solidFill>
                    <a:schemeClr val="bg1">
                      <a:lumMod val="6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p:txBody>
            </p:sp>
          </p:grpSp>
        </p:grpSp>
      </p:grpSp>
    </p:spTree>
    <p:extLst>
      <p:ext uri="{BB962C8B-B14F-4D97-AF65-F5344CB8AC3E}">
        <p14:creationId xmlns:p14="http://schemas.microsoft.com/office/powerpoint/2010/main" val="192876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5</a:t>
            </a:fld>
            <a:endParaRPr lang="en-US" altLang="zh-TW" dirty="0">
              <a:solidFill>
                <a:schemeClr val="bg1"/>
              </a:solidFill>
              <a:ea typeface="微軟正黑體" panose="020B0604030504040204" pitchFamily="34" charset="-120"/>
            </a:endParaRPr>
          </a:p>
        </p:txBody>
      </p:sp>
      <p:grpSp>
        <p:nvGrpSpPr>
          <p:cNvPr id="2" name="群組 1">
            <a:extLst>
              <a:ext uri="{FF2B5EF4-FFF2-40B4-BE49-F238E27FC236}">
                <a16:creationId xmlns:a16="http://schemas.microsoft.com/office/drawing/2014/main" id="{37CB7DF7-3C83-57F2-275A-E482A10ADB8F}"/>
              </a:ext>
            </a:extLst>
          </p:cNvPr>
          <p:cNvGrpSpPr/>
          <p:nvPr/>
        </p:nvGrpSpPr>
        <p:grpSpPr>
          <a:xfrm>
            <a:off x="412046" y="931811"/>
            <a:ext cx="8319909" cy="5397790"/>
            <a:chOff x="412045" y="857380"/>
            <a:chExt cx="8319909" cy="5397790"/>
          </a:xfrm>
        </p:grpSpPr>
        <p:grpSp>
          <p:nvGrpSpPr>
            <p:cNvPr id="3" name="群組 2">
              <a:extLst>
                <a:ext uri="{FF2B5EF4-FFF2-40B4-BE49-F238E27FC236}">
                  <a16:creationId xmlns:a16="http://schemas.microsoft.com/office/drawing/2014/main" id="{3F3E2860-5BC5-631C-58EB-7089F387D081}"/>
                </a:ext>
              </a:extLst>
            </p:cNvPr>
            <p:cNvGrpSpPr/>
            <p:nvPr/>
          </p:nvGrpSpPr>
          <p:grpSpPr>
            <a:xfrm>
              <a:off x="695776" y="857380"/>
              <a:ext cx="8036178" cy="1169143"/>
              <a:chOff x="923711" y="1962160"/>
              <a:chExt cx="8036178" cy="1169143"/>
            </a:xfrm>
          </p:grpSpPr>
          <p:sp>
            <p:nvSpPr>
              <p:cNvPr id="12" name="矩形 11">
                <a:extLst>
                  <a:ext uri="{FF2B5EF4-FFF2-40B4-BE49-F238E27FC236}">
                    <a16:creationId xmlns:a16="http://schemas.microsoft.com/office/drawing/2014/main" id="{879D779A-658F-BF26-7E23-E92A78CA2ADD}"/>
                  </a:ext>
                </a:extLst>
              </p:cNvPr>
              <p:cNvSpPr>
                <a:spLocks noChangeArrowheads="1"/>
              </p:cNvSpPr>
              <p:nvPr/>
            </p:nvSpPr>
            <p:spPr bwMode="auto">
              <a:xfrm>
                <a:off x="2612799" y="2107178"/>
                <a:ext cx="615976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1" indent="0" defTabSz="685800" eaLnBrk="1" fontAlgn="auto" latinLnBrk="1" hangingPunct="1">
                  <a:lnSpc>
                    <a:spcPct val="100000"/>
                  </a:lnSpc>
                  <a:spcBef>
                    <a:spcPts val="75"/>
                  </a:spcBef>
                  <a:spcAft>
                    <a:spcPts val="75"/>
                  </a:spcAft>
                  <a:buClrTx/>
                  <a:buSzTx/>
                  <a:buFontTx/>
                  <a:buNone/>
                  <a:tabLst/>
                  <a:defRPr/>
                </a:pP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包括</a:t>
                </a:r>
                <a:r>
                  <a:rPr kumimoji="0" lang="zh-TW" altLang="en-US"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低碳排</a:t>
                </a: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或</a:t>
                </a:r>
                <a:r>
                  <a:rPr kumimoji="0" lang="zh-TW" altLang="en-US"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替代食材</a:t>
                </a: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之創新技術、製程或關鍵原料等研發，計畫結案前，所開發產品須經國內外</a:t>
                </a:r>
                <a:r>
                  <a:rPr kumimoji="0" lang="zh-TW" altLang="en-US"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第三方公正機構檢驗及驗證</a:t>
                </a: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，符合相關產業標準與規範。</a:t>
                </a:r>
              </a:p>
            </p:txBody>
          </p:sp>
          <p:sp>
            <p:nvSpPr>
              <p:cNvPr id="13" name="圆角矩形 37">
                <a:extLst>
                  <a:ext uri="{FF2B5EF4-FFF2-40B4-BE49-F238E27FC236}">
                    <a16:creationId xmlns:a16="http://schemas.microsoft.com/office/drawing/2014/main" id="{91989FD0-C3E7-5E28-4D07-3B3C682CFC8F}"/>
                  </a:ext>
                </a:extLst>
              </p:cNvPr>
              <p:cNvSpPr/>
              <p:nvPr/>
            </p:nvSpPr>
            <p:spPr>
              <a:xfrm>
                <a:off x="923711" y="1962160"/>
                <a:ext cx="1525785" cy="1035426"/>
              </a:xfrm>
              <a:prstGeom prst="roundRect">
                <a:avLst>
                  <a:gd name="adj" fmla="val 21311"/>
                </a:avLst>
              </a:prstGeom>
              <a:solidFill>
                <a:srgbClr val="154F8B"/>
              </a:solidFill>
              <a:ln w="6350"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食品</a:t>
                </a:r>
                <a:endParaRPr kumimoji="0" lang="en-US" altLang="zh-TW"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領域</a:t>
                </a:r>
                <a:endParaRPr kumimoji="0" lang="zh-CN"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p:txBody>
          </p:sp>
          <p:sp>
            <p:nvSpPr>
              <p:cNvPr id="14" name="矩形: 圓角 13">
                <a:extLst>
                  <a:ext uri="{FF2B5EF4-FFF2-40B4-BE49-F238E27FC236}">
                    <a16:creationId xmlns:a16="http://schemas.microsoft.com/office/drawing/2014/main" id="{A994EB3B-8C41-636B-65D4-F6B2EF4DF69C}"/>
                  </a:ext>
                </a:extLst>
              </p:cNvPr>
              <p:cNvSpPr/>
              <p:nvPr/>
            </p:nvSpPr>
            <p:spPr>
              <a:xfrm>
                <a:off x="2170134" y="2043936"/>
                <a:ext cx="6789755" cy="1087367"/>
              </a:xfrm>
              <a:prstGeom prst="roundRect">
                <a:avLst>
                  <a:gd name="adj" fmla="val 12423"/>
                </a:avLst>
              </a:prstGeom>
              <a:noFill/>
              <a:ln w="25400" cap="flat" cmpd="sng" algn="ctr">
                <a:solidFill>
                  <a:srgbClr val="154F8B"/>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p:txBody>
          </p:sp>
        </p:grpSp>
        <p:grpSp>
          <p:nvGrpSpPr>
            <p:cNvPr id="4" name="群組 3">
              <a:extLst>
                <a:ext uri="{FF2B5EF4-FFF2-40B4-BE49-F238E27FC236}">
                  <a16:creationId xmlns:a16="http://schemas.microsoft.com/office/drawing/2014/main" id="{50ABC450-659A-15A0-9EA5-B1EFA60F2217}"/>
                </a:ext>
              </a:extLst>
            </p:cNvPr>
            <p:cNvGrpSpPr/>
            <p:nvPr/>
          </p:nvGrpSpPr>
          <p:grpSpPr>
            <a:xfrm>
              <a:off x="412045" y="2220764"/>
              <a:ext cx="7656189" cy="4034406"/>
              <a:chOff x="339183" y="2601920"/>
              <a:chExt cx="7656189" cy="4034406"/>
            </a:xfrm>
          </p:grpSpPr>
          <p:grpSp>
            <p:nvGrpSpPr>
              <p:cNvPr id="5" name="群組 4">
                <a:extLst>
                  <a:ext uri="{FF2B5EF4-FFF2-40B4-BE49-F238E27FC236}">
                    <a16:creationId xmlns:a16="http://schemas.microsoft.com/office/drawing/2014/main" id="{F7D496A3-72E6-6E7D-0885-1C491D56F678}"/>
                  </a:ext>
                </a:extLst>
              </p:cNvPr>
              <p:cNvGrpSpPr/>
              <p:nvPr/>
            </p:nvGrpSpPr>
            <p:grpSpPr>
              <a:xfrm>
                <a:off x="339183" y="2601920"/>
                <a:ext cx="7656189" cy="4034406"/>
                <a:chOff x="560855" y="3261757"/>
                <a:chExt cx="7656189" cy="3846791"/>
              </a:xfrm>
            </p:grpSpPr>
            <p:sp>
              <p:nvSpPr>
                <p:cNvPr id="7" name="矩形 10">
                  <a:extLst>
                    <a:ext uri="{FF2B5EF4-FFF2-40B4-BE49-F238E27FC236}">
                      <a16:creationId xmlns:a16="http://schemas.microsoft.com/office/drawing/2014/main" id="{918A2453-38B7-1458-9615-5180A2EC5F44}"/>
                    </a:ext>
                  </a:extLst>
                </p:cNvPr>
                <p:cNvSpPr>
                  <a:spLocks noChangeArrowheads="1"/>
                </p:cNvSpPr>
                <p:nvPr/>
              </p:nvSpPr>
              <p:spPr bwMode="auto">
                <a:xfrm>
                  <a:off x="560855" y="5770954"/>
                  <a:ext cx="7494825" cy="12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009650" marR="0" lvl="2" indent="-330200" defTabSz="685800" eaLnBrk="1" fontAlgn="auto" latinLnBrk="1" hangingPunct="1">
                    <a:lnSpc>
                      <a:spcPct val="100000"/>
                    </a:lnSpc>
                    <a:spcBef>
                      <a:spcPts val="300"/>
                    </a:spcBef>
                    <a:spcAft>
                      <a:spcPts val="300"/>
                    </a:spcAft>
                    <a:buClrTx/>
                    <a:buSzTx/>
                    <a:buFontTx/>
                    <a:buNone/>
                    <a:tabLst>
                      <a:tab pos="687388" algn="l"/>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(1) </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關鍵原物料、零組件、生產設備或創新技術平台之檢驗規格及允收標準需完成與法規單位之</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臨床試驗諮詢</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a:p>
                  <a:pPr marL="1009650" marR="0" lvl="2" indent="-330200" defTabSz="685800" eaLnBrk="1" fontAlgn="auto" latinLnBrk="1" hangingPunct="1">
                    <a:lnSpc>
                      <a:spcPct val="100000"/>
                    </a:lnSpc>
                    <a:spcBef>
                      <a:spcPts val="300"/>
                    </a:spcBef>
                    <a:spcAft>
                      <a:spcPts val="300"/>
                    </a:spcAft>
                    <a:buClrTx/>
                    <a:buSzTx/>
                    <a:buFontTx/>
                    <a:buNone/>
                    <a:tabLst>
                      <a:tab pos="687388" algn="l"/>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(2) </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載具如為藥品、再生醫療或高風險醫療器材需依法規單位要求</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完成人體臨床試驗申請</a:t>
                  </a:r>
                  <a:r>
                    <a:rPr kumimoji="0" lang="zh-TW" altLang="en-US" sz="1800" b="0" i="0" u="none" strike="noStrike" kern="0" cap="none" spc="0" normalizeH="0" baseline="0" noProof="0" dirty="0">
                      <a:ln>
                        <a:noFill/>
                      </a:ln>
                      <a:effectLst/>
                      <a:uLnTx/>
                      <a:uFillTx/>
                      <a:ea typeface="微軟正黑體" panose="020B0604030504040204" pitchFamily="34" charset="-120"/>
                      <a:cs typeface="Arial" panose="020B0604020202020204" pitchFamily="34" charset="0"/>
                    </a:rPr>
                    <a:t>。</a:t>
                  </a:r>
                  <a:endParaRPr kumimoji="0" lang="en-US" altLang="zh-TW" sz="1800" b="0" i="0" u="none" strike="noStrike" kern="0" cap="none" spc="0" normalizeH="0" baseline="0" noProof="0" dirty="0">
                    <a:ln>
                      <a:noFill/>
                    </a:ln>
                    <a:effectLst/>
                    <a:uLnTx/>
                    <a:uFillTx/>
                    <a:ea typeface="微軟正黑體" panose="020B0604030504040204" pitchFamily="34" charset="-120"/>
                    <a:cs typeface="Arial" panose="020B0604020202020204" pitchFamily="34" charset="0"/>
                  </a:endParaRPr>
                </a:p>
              </p:txBody>
            </p:sp>
            <p:grpSp>
              <p:nvGrpSpPr>
                <p:cNvPr id="8" name="群組 7">
                  <a:extLst>
                    <a:ext uri="{FF2B5EF4-FFF2-40B4-BE49-F238E27FC236}">
                      <a16:creationId xmlns:a16="http://schemas.microsoft.com/office/drawing/2014/main" id="{2FAF3FF9-4A60-5E9C-E74A-792855F4A4CB}"/>
                    </a:ext>
                  </a:extLst>
                </p:cNvPr>
                <p:cNvGrpSpPr/>
                <p:nvPr/>
              </p:nvGrpSpPr>
              <p:grpSpPr>
                <a:xfrm>
                  <a:off x="560855" y="3261757"/>
                  <a:ext cx="7656189" cy="3846791"/>
                  <a:chOff x="923710" y="2182201"/>
                  <a:chExt cx="7656189" cy="3846791"/>
                </a:xfrm>
              </p:grpSpPr>
              <p:sp>
                <p:nvSpPr>
                  <p:cNvPr id="9" name="矩形 8">
                    <a:extLst>
                      <a:ext uri="{FF2B5EF4-FFF2-40B4-BE49-F238E27FC236}">
                        <a16:creationId xmlns:a16="http://schemas.microsoft.com/office/drawing/2014/main" id="{F88A0F46-59AA-8E0F-16FA-D23DF7AE5C98}"/>
                      </a:ext>
                    </a:extLst>
                  </p:cNvPr>
                  <p:cNvSpPr>
                    <a:spLocks noChangeArrowheads="1"/>
                  </p:cNvSpPr>
                  <p:nvPr/>
                </p:nvSpPr>
                <p:spPr bwMode="auto">
                  <a:xfrm>
                    <a:off x="2612798" y="2355578"/>
                    <a:ext cx="5805737" cy="88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363" marR="0" lvl="1" indent="-304800" defTabSz="685800" eaLnBrk="1" fontAlgn="auto" latinLnBrk="1" hangingPunct="1">
                      <a:lnSpc>
                        <a:spcPct val="100000"/>
                      </a:lnSpc>
                      <a:spcBef>
                        <a:spcPts val="75"/>
                      </a:spcBef>
                      <a:spcAft>
                        <a:spcPts val="75"/>
                      </a:spcAft>
                      <a:buClrTx/>
                      <a:buSzTx/>
                      <a:buFontTx/>
                      <a:buNone/>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1.  </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須符合本部「生技醫藥產業發展條例」所謂之「</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高風險醫療器材</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」或「</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新藥</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」。計畫結案前，產品需依法規單位要求</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完成人體臨床試驗申請</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sp>
                <p:nvSpPr>
                  <p:cNvPr id="10" name="矩形: 圓角 9">
                    <a:extLst>
                      <a:ext uri="{FF2B5EF4-FFF2-40B4-BE49-F238E27FC236}">
                        <a16:creationId xmlns:a16="http://schemas.microsoft.com/office/drawing/2014/main" id="{69BC8CA2-33BC-1224-C311-8028E6E6C08D}"/>
                      </a:ext>
                    </a:extLst>
                  </p:cNvPr>
                  <p:cNvSpPr/>
                  <p:nvPr/>
                </p:nvSpPr>
                <p:spPr>
                  <a:xfrm>
                    <a:off x="1201343" y="2227578"/>
                    <a:ext cx="7378556" cy="3801414"/>
                  </a:xfrm>
                  <a:prstGeom prst="roundRect">
                    <a:avLst>
                      <a:gd name="adj" fmla="val 12423"/>
                    </a:avLst>
                  </a:prstGeom>
                  <a:noFill/>
                  <a:ln w="25400" cap="flat" cmpd="sng" algn="ctr">
                    <a:solidFill>
                      <a:srgbClr val="0099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11" name="圆角矩形 37">
                    <a:extLst>
                      <a:ext uri="{FF2B5EF4-FFF2-40B4-BE49-F238E27FC236}">
                        <a16:creationId xmlns:a16="http://schemas.microsoft.com/office/drawing/2014/main" id="{E085B966-F784-F7E8-6C04-946228E8FED9}"/>
                      </a:ext>
                    </a:extLst>
                  </p:cNvPr>
                  <p:cNvSpPr/>
                  <p:nvPr/>
                </p:nvSpPr>
                <p:spPr>
                  <a:xfrm>
                    <a:off x="923710" y="2182201"/>
                    <a:ext cx="1689087" cy="1036800"/>
                  </a:xfrm>
                  <a:prstGeom prst="roundRect">
                    <a:avLst>
                      <a:gd name="adj" fmla="val 21311"/>
                    </a:avLst>
                  </a:prstGeom>
                  <a:solidFill>
                    <a:srgbClr val="009900"/>
                  </a:solidFill>
                  <a:ln w="6350"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生技醫藥領域</a:t>
                    </a:r>
                    <a:endParaRPr kumimoji="0" lang="en-US" altLang="zh-TW"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p:txBody>
              </p:sp>
            </p:grpSp>
          </p:grpSp>
          <p:sp>
            <p:nvSpPr>
              <p:cNvPr id="6" name="矩形 5">
                <a:extLst>
                  <a:ext uri="{FF2B5EF4-FFF2-40B4-BE49-F238E27FC236}">
                    <a16:creationId xmlns:a16="http://schemas.microsoft.com/office/drawing/2014/main" id="{16744C49-3DC2-3311-7207-CC0A7785D2E4}"/>
                  </a:ext>
                </a:extLst>
              </p:cNvPr>
              <p:cNvSpPr>
                <a:spLocks noChangeArrowheads="1"/>
              </p:cNvSpPr>
              <p:nvPr/>
            </p:nvSpPr>
            <p:spPr bwMode="auto">
              <a:xfrm>
                <a:off x="616816" y="3731711"/>
                <a:ext cx="72171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363" marR="0" lvl="1" indent="-304800" defTabSz="685800" eaLnBrk="1" fontAlgn="auto" latinLnBrk="1" hangingPunct="1">
                  <a:lnSpc>
                    <a:spcPct val="100000"/>
                  </a:lnSpc>
                  <a:spcBef>
                    <a:spcPts val="75"/>
                  </a:spcBef>
                  <a:spcAft>
                    <a:spcPts val="75"/>
                  </a:spcAft>
                  <a:buClrTx/>
                  <a:buSzTx/>
                  <a:buFontTx/>
                  <a:buNone/>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2.  </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鼓勵業界投入創新藥物</a:t>
                </a: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例如核酸藥物、病毒載體、疫苗或基因</a:t>
                </a: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細胞治療等</a:t>
                </a: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之先進研發製造，補助業者開發國內尚無量產且具高附加價值之</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醫藥等級關鍵原物料、零組件、生產設備或創新技術平台</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等，計畫申請需同時搭配一</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藥品、再生醫療或高風險醫療器材</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之產品開發做為可行性</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驗證之載具</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。計畫結案前需完成：</a:t>
                </a:r>
              </a:p>
            </p:txBody>
          </p:sp>
        </p:grpSp>
      </p:grpSp>
    </p:spTree>
    <p:extLst>
      <p:ext uri="{BB962C8B-B14F-4D97-AF65-F5344CB8AC3E}">
        <p14:creationId xmlns:p14="http://schemas.microsoft.com/office/powerpoint/2010/main" val="2225897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6</a:t>
            </a:fld>
            <a:endParaRPr lang="en-US" altLang="zh-TW" dirty="0">
              <a:solidFill>
                <a:schemeClr val="bg1"/>
              </a:solidFill>
              <a:ea typeface="微軟正黑體" panose="020B0604030504040204" pitchFamily="34" charset="-120"/>
            </a:endParaRPr>
          </a:p>
        </p:txBody>
      </p:sp>
      <p:sp>
        <p:nvSpPr>
          <p:cNvPr id="2" name="內容版面配置區 3">
            <a:extLst>
              <a:ext uri="{FF2B5EF4-FFF2-40B4-BE49-F238E27FC236}">
                <a16:creationId xmlns:a16="http://schemas.microsoft.com/office/drawing/2014/main" id="{9E340AFA-A902-5A8B-B305-9F5948D58A6F}"/>
              </a:ext>
            </a:extLst>
          </p:cNvPr>
          <p:cNvSpPr>
            <a:spLocks noGrp="1"/>
          </p:cNvSpPr>
          <p:nvPr>
            <p:ph idx="1"/>
          </p:nvPr>
        </p:nvSpPr>
        <p:spPr>
          <a:xfrm>
            <a:off x="457200" y="1815853"/>
            <a:ext cx="7729870" cy="1103128"/>
          </a:xfrm>
        </p:spPr>
        <p:txBody>
          <a:bodyPr/>
          <a:lstStyle/>
          <a:p>
            <a:pPr marL="457200" marR="0" lvl="2" indent="-457200" algn="just" defTabSz="457200" rtl="0" eaLnBrk="0" fontAlgn="base" latinLnBrk="1" hangingPunct="0">
              <a:lnSpc>
                <a:spcPct val="100000"/>
              </a:lnSpc>
              <a:spcBef>
                <a:spcPts val="450"/>
              </a:spcBef>
              <a:spcAft>
                <a:spcPts val="450"/>
              </a:spcAft>
              <a:buClrTx/>
              <a:buSzTx/>
              <a:buFont typeface="Times New Roman" pitchFamily="18" charset="0"/>
              <a:buAutoNum type="arabicPeriod"/>
              <a:tabLst/>
              <a:defRPr/>
            </a:pPr>
            <a:r>
              <a:rPr kumimoji="0" lang="zh-TW" altLang="en-US"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國內依法登記成立之獨資、合夥、有限合夥事業或公司。</a:t>
            </a:r>
            <a:endParaRPr kumimoji="0" lang="en-US"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457200" marR="0" lvl="2" indent="-457200" algn="just" defTabSz="457200" rtl="0" eaLnBrk="0" fontAlgn="base" latinLnBrk="1" hangingPunct="0">
              <a:lnSpc>
                <a:spcPct val="100000"/>
              </a:lnSpc>
              <a:spcBef>
                <a:spcPts val="1800"/>
              </a:spcBef>
              <a:spcAft>
                <a:spcPts val="450"/>
              </a:spcAft>
              <a:buClrTx/>
              <a:buSzTx/>
              <a:buFont typeface="+mj-lt"/>
              <a:buAutoNum type="arabicPeriod" startAt="2"/>
              <a:tabLst/>
              <a:defRPr/>
            </a:pPr>
            <a:r>
              <a:rPr kumimoji="0" lang="zh-TW"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非屬銀行拒絕往來戶，且公司淨值</a:t>
            </a:r>
            <a:r>
              <a:rPr kumimoji="0" lang="en-US"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股東權益</a:t>
            </a:r>
            <a:r>
              <a:rPr kumimoji="0" lang="en-US"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為正值。</a:t>
            </a:r>
            <a:endParaRPr kumimoji="0" lang="en-US"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3" name="標題 2">
            <a:extLst>
              <a:ext uri="{FF2B5EF4-FFF2-40B4-BE49-F238E27FC236}">
                <a16:creationId xmlns:a16="http://schemas.microsoft.com/office/drawing/2014/main" id="{FCB98907-4B89-8561-CB14-E7FDDCCE2B80}"/>
              </a:ext>
            </a:extLst>
          </p:cNvPr>
          <p:cNvSpPr>
            <a:spLocks noGrp="1"/>
          </p:cNvSpPr>
          <p:nvPr>
            <p:ph type="title"/>
          </p:nvPr>
        </p:nvSpPr>
        <p:spPr>
          <a:xfrm>
            <a:off x="1984664" y="749950"/>
            <a:ext cx="6835486"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申請資格</a:t>
            </a:r>
            <a:r>
              <a:rPr lang="zh-TW" altLang="en-US" u="none" dirty="0">
                <a:latin typeface="Arial" panose="020B0604020202020204" pitchFamily="34" charset="0"/>
                <a:ea typeface="微軟正黑體" panose="020B0604030504040204" pitchFamily="34" charset="-120"/>
                <a:cs typeface="Arial" panose="020B0604020202020204" pitchFamily="34" charset="0"/>
              </a:rPr>
              <a:t> ╴</a:t>
            </a:r>
            <a:r>
              <a:rPr lang="zh-TW" altLang="en-US" u="none" dirty="0">
                <a:solidFill>
                  <a:srgbClr val="154F8B"/>
                </a:solidFill>
                <a:latin typeface="Arial" panose="020B0604020202020204" pitchFamily="34" charset="0"/>
                <a:ea typeface="微軟正黑體" panose="020B0604030504040204" pitchFamily="34" charset="-120"/>
                <a:cs typeface="Arial" panose="020B0604020202020204" pitchFamily="34" charset="0"/>
              </a:rPr>
              <a:t>企業</a:t>
            </a:r>
            <a:r>
              <a:rPr lang="zh-TW" altLang="en-US" sz="2800" u="none" dirty="0">
                <a:solidFill>
                  <a:srgbClr val="154F8B"/>
                </a:solidFill>
                <a:latin typeface="Arial" panose="020B0604020202020204" pitchFamily="34" charset="0"/>
                <a:ea typeface="微軟正黑體" panose="020B0604030504040204" pitchFamily="34" charset="-120"/>
                <a:cs typeface="Arial" panose="020B0604020202020204" pitchFamily="34" charset="0"/>
              </a:rPr>
              <a:t>單家或多家</a:t>
            </a:r>
          </a:p>
        </p:txBody>
      </p:sp>
      <p:pic>
        <p:nvPicPr>
          <p:cNvPr id="4" name="圖片 3">
            <a:extLst>
              <a:ext uri="{FF2B5EF4-FFF2-40B4-BE49-F238E27FC236}">
                <a16:creationId xmlns:a16="http://schemas.microsoft.com/office/drawing/2014/main" id="{AF2CA1C3-B422-899C-1A8F-0D442D878688}"/>
              </a:ext>
            </a:extLst>
          </p:cNvPr>
          <p:cNvPicPr>
            <a:picLocks noChangeAspect="1"/>
          </p:cNvPicPr>
          <p:nvPr/>
        </p:nvPicPr>
        <p:blipFill>
          <a:blip r:embed="rId2"/>
          <a:stretch>
            <a:fillRect/>
          </a:stretch>
        </p:blipFill>
        <p:spPr>
          <a:xfrm>
            <a:off x="1095161" y="748999"/>
            <a:ext cx="749873" cy="682811"/>
          </a:xfrm>
          <a:prstGeom prst="rect">
            <a:avLst/>
          </a:prstGeom>
        </p:spPr>
      </p:pic>
      <p:pic>
        <p:nvPicPr>
          <p:cNvPr id="5" name="圖片 4">
            <a:extLst>
              <a:ext uri="{FF2B5EF4-FFF2-40B4-BE49-F238E27FC236}">
                <a16:creationId xmlns:a16="http://schemas.microsoft.com/office/drawing/2014/main" id="{7371A5ED-4C91-7D07-2738-0FD5A596A182}"/>
              </a:ext>
            </a:extLst>
          </p:cNvPr>
          <p:cNvPicPr>
            <a:picLocks noChangeAspect="1"/>
          </p:cNvPicPr>
          <p:nvPr/>
        </p:nvPicPr>
        <p:blipFill>
          <a:blip r:embed="rId3">
            <a:alphaModFix amt="50000"/>
          </a:blip>
          <a:stretch>
            <a:fillRect/>
          </a:stretch>
        </p:blipFill>
        <p:spPr>
          <a:xfrm>
            <a:off x="5771862" y="3370668"/>
            <a:ext cx="3048288" cy="2553735"/>
          </a:xfrm>
          <a:prstGeom prst="rect">
            <a:avLst/>
          </a:prstGeom>
        </p:spPr>
      </p:pic>
      <p:sp>
        <p:nvSpPr>
          <p:cNvPr id="6" name="內容版面配置區 3">
            <a:extLst>
              <a:ext uri="{FF2B5EF4-FFF2-40B4-BE49-F238E27FC236}">
                <a16:creationId xmlns:a16="http://schemas.microsoft.com/office/drawing/2014/main" id="{47019B4C-FCB0-586A-47A1-C1D1D0873E1E}"/>
              </a:ext>
            </a:extLst>
          </p:cNvPr>
          <p:cNvSpPr txBox="1">
            <a:spLocks/>
          </p:cNvSpPr>
          <p:nvPr/>
        </p:nvSpPr>
        <p:spPr bwMode="auto">
          <a:xfrm>
            <a:off x="457200" y="3045071"/>
            <a:ext cx="5181312" cy="306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1">
                  <a:lumMod val="75000"/>
                  <a:lumOff val="25000"/>
                </a:schemeClr>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57200" lvl="2" indent="-457200" algn="just" defTabSz="457200" latinLnBrk="1">
              <a:spcBef>
                <a:spcPts val="450"/>
              </a:spcBef>
              <a:spcAft>
                <a:spcPts val="450"/>
              </a:spcAft>
              <a:buClrTx/>
              <a:buFont typeface="+mj-lt"/>
              <a:buAutoNum type="arabicPeriod" startAt="3"/>
              <a:defRPr/>
            </a:pPr>
            <a:r>
              <a:rPr kumimoji="0" lang="zh-TW" altLang="en-US"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不得為陸資來臺投資事業；其依本部投資審議司之陸資來臺投資事業名錄認定之。</a:t>
            </a:r>
            <a:endParaRPr kumimoji="0" lang="en-US" altLang="zh-TW"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457200" lvl="2" indent="-457200" algn="just" defTabSz="457200" latinLnBrk="1">
              <a:spcBef>
                <a:spcPts val="450"/>
              </a:spcBef>
              <a:spcAft>
                <a:spcPts val="450"/>
              </a:spcAft>
              <a:buClrTx/>
              <a:buFont typeface="+mj-lt"/>
              <a:buAutoNum type="arabicPeriod" startAt="4"/>
              <a:defRPr/>
            </a:pPr>
            <a:r>
              <a:rPr kumimoji="0" lang="zh-TW" altLang="en-US"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倘計畫中規劃進行服務驗證、</a:t>
            </a:r>
            <a:r>
              <a:rPr kumimoji="0" lang="en-US" altLang="zh-TW"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βsite</a:t>
            </a:r>
            <a:r>
              <a:rPr kumimoji="0" lang="zh-TW" altLang="en-US"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驗證、場域驗證等內容，共同申請單位得為依法設立之醫療法人。（包括公私立醫療機構、法人附設醫療機構及教學醫院等）</a:t>
            </a:r>
            <a:endParaRPr kumimoji="0" lang="en-US" altLang="zh-TW"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627778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7</a:t>
            </a:fld>
            <a:endParaRPr lang="en-US" altLang="zh-TW" dirty="0">
              <a:solidFill>
                <a:schemeClr val="bg1"/>
              </a:solidFill>
              <a:ea typeface="微軟正黑體" panose="020B0604030504040204" pitchFamily="34" charset="-120"/>
            </a:endParaRPr>
          </a:p>
        </p:txBody>
      </p:sp>
      <p:sp>
        <p:nvSpPr>
          <p:cNvPr id="2" name="內容版面配置區 1">
            <a:extLst>
              <a:ext uri="{FF2B5EF4-FFF2-40B4-BE49-F238E27FC236}">
                <a16:creationId xmlns:a16="http://schemas.microsoft.com/office/drawing/2014/main" id="{067894D9-CE18-B4E5-7F2C-45BB9DE9A057}"/>
              </a:ext>
            </a:extLst>
          </p:cNvPr>
          <p:cNvSpPr>
            <a:spLocks noGrp="1"/>
          </p:cNvSpPr>
          <p:nvPr>
            <p:ph idx="1"/>
          </p:nvPr>
        </p:nvSpPr>
        <p:spPr>
          <a:xfrm>
            <a:off x="467832" y="5573957"/>
            <a:ext cx="8362950" cy="60487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以依「經濟部推動研究機構進行產業創新及研究發展補助辦法」第十三條之規定，通過本部評鑑之「財團法人」為限。</a:t>
            </a:r>
          </a:p>
        </p:txBody>
      </p:sp>
      <p:sp>
        <p:nvSpPr>
          <p:cNvPr id="3" name="標題 2">
            <a:extLst>
              <a:ext uri="{FF2B5EF4-FFF2-40B4-BE49-F238E27FC236}">
                <a16:creationId xmlns:a16="http://schemas.microsoft.com/office/drawing/2014/main" id="{21DF77C5-1300-0494-5702-AE6725901756}"/>
              </a:ext>
            </a:extLst>
          </p:cNvPr>
          <p:cNvSpPr>
            <a:spLocks noGrp="1"/>
          </p:cNvSpPr>
          <p:nvPr>
            <p:ph type="title"/>
          </p:nvPr>
        </p:nvSpPr>
        <p:spPr>
          <a:xfrm>
            <a:off x="1984664" y="597549"/>
            <a:ext cx="6835486" cy="889508"/>
          </a:xfrm>
        </p:spPr>
        <p:txBody>
          <a:bodyPr/>
          <a:lstStyle/>
          <a:p>
            <a:r>
              <a:rPr kumimoji="1" lang="zh-TW" altLang="en-US" sz="3600" b="1" i="0" u="sng"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申請資格</a:t>
            </a:r>
            <a:r>
              <a:rPr kumimoji="1" lang="zh-TW" altLang="en-US" sz="3600" b="1"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 ╴</a:t>
            </a:r>
            <a:r>
              <a:rPr lang="zh-TW" altLang="en-US" u="none" dirty="0">
                <a:solidFill>
                  <a:srgbClr val="154F8B"/>
                </a:solidFill>
                <a:latin typeface="Arial" panose="020B0604020202020204" pitchFamily="34" charset="0"/>
                <a:ea typeface="微軟正黑體" panose="020B0604030504040204" pitchFamily="34" charset="-120"/>
                <a:cs typeface="Arial" panose="020B0604020202020204" pitchFamily="34" charset="0"/>
              </a:rPr>
              <a:t>研究機構</a:t>
            </a:r>
          </a:p>
        </p:txBody>
      </p:sp>
      <p:pic>
        <p:nvPicPr>
          <p:cNvPr id="4" name="圖片 3">
            <a:extLst>
              <a:ext uri="{FF2B5EF4-FFF2-40B4-BE49-F238E27FC236}">
                <a16:creationId xmlns:a16="http://schemas.microsoft.com/office/drawing/2014/main" id="{216A0A40-3653-204E-750A-059E66B1B7DA}"/>
              </a:ext>
            </a:extLst>
          </p:cNvPr>
          <p:cNvPicPr>
            <a:picLocks noChangeAspect="1"/>
          </p:cNvPicPr>
          <p:nvPr/>
        </p:nvPicPr>
        <p:blipFill>
          <a:blip r:embed="rId2"/>
          <a:stretch>
            <a:fillRect/>
          </a:stretch>
        </p:blipFill>
        <p:spPr>
          <a:xfrm>
            <a:off x="1095161" y="596598"/>
            <a:ext cx="749873" cy="682811"/>
          </a:xfrm>
          <a:prstGeom prst="rect">
            <a:avLst/>
          </a:prstGeom>
        </p:spPr>
      </p:pic>
      <p:graphicFrame>
        <p:nvGraphicFramePr>
          <p:cNvPr id="5" name="表格 3">
            <a:extLst>
              <a:ext uri="{FF2B5EF4-FFF2-40B4-BE49-F238E27FC236}">
                <a16:creationId xmlns:a16="http://schemas.microsoft.com/office/drawing/2014/main" id="{2CD05379-272B-1CE3-B708-54F3E9080873}"/>
              </a:ext>
            </a:extLst>
          </p:cNvPr>
          <p:cNvGraphicFramePr>
            <a:graphicFrameLocks noGrp="1"/>
          </p:cNvGraphicFramePr>
          <p:nvPr>
            <p:extLst>
              <p:ext uri="{D42A27DB-BD31-4B8C-83A1-F6EECF244321}">
                <p14:modId xmlns:p14="http://schemas.microsoft.com/office/powerpoint/2010/main" val="2712445686"/>
              </p:ext>
            </p:extLst>
          </p:nvPr>
        </p:nvGraphicFramePr>
        <p:xfrm>
          <a:off x="466314" y="1562742"/>
          <a:ext cx="8360228" cy="3888000"/>
        </p:xfrm>
        <a:graphic>
          <a:graphicData uri="http://schemas.openxmlformats.org/drawingml/2006/table">
            <a:tbl>
              <a:tblPr firstRow="1" bandRow="1">
                <a:tableStyleId>{69CF1AB2-1976-4502-BF36-3FF5EA218861}</a:tableStyleId>
              </a:tblPr>
              <a:tblGrid>
                <a:gridCol w="3541189">
                  <a:extLst>
                    <a:ext uri="{9D8B030D-6E8A-4147-A177-3AD203B41FA5}">
                      <a16:colId xmlns:a16="http://schemas.microsoft.com/office/drawing/2014/main" val="1279860848"/>
                    </a:ext>
                  </a:extLst>
                </a:gridCol>
                <a:gridCol w="4819039">
                  <a:extLst>
                    <a:ext uri="{9D8B030D-6E8A-4147-A177-3AD203B41FA5}">
                      <a16:colId xmlns:a16="http://schemas.microsoft.com/office/drawing/2014/main" val="1771885164"/>
                    </a:ext>
                  </a:extLst>
                </a:gridCol>
              </a:tblGrid>
              <a:tr h="432000">
                <a:tc>
                  <a:txBody>
                    <a:bodyPr/>
                    <a:lstStyle/>
                    <a:p>
                      <a:r>
                        <a:rPr lang="en-US" altLang="zh-TW" sz="1500" b="1" dirty="0">
                          <a:effectLst/>
                          <a:latin typeface="微軟正黑體" panose="020B0604030504040204" pitchFamily="34" charset="-120"/>
                          <a:ea typeface="微軟正黑體" panose="020B0604030504040204" pitchFamily="34" charset="-120"/>
                        </a:rPr>
                        <a:t>1. </a:t>
                      </a:r>
                      <a:r>
                        <a:rPr lang="zh-TW" altLang="en-US" sz="1500" b="1" dirty="0">
                          <a:effectLst/>
                          <a:latin typeface="微軟正黑體" panose="020B0604030504040204" pitchFamily="34" charset="-120"/>
                          <a:ea typeface="微軟正黑體" panose="020B0604030504040204" pitchFamily="34" charset="-120"/>
                        </a:rPr>
                        <a:t>財團法人工業技術研究院</a:t>
                      </a:r>
                    </a:p>
                  </a:txBody>
                  <a:tcPr marL="68580" marR="68580" marT="34290" marB="34290" anchor="ctr"/>
                </a:tc>
                <a:tc>
                  <a:txBody>
                    <a:bodyPr/>
                    <a:lstStyle/>
                    <a:p>
                      <a:r>
                        <a:rPr lang="en-US" altLang="zh-TW" sz="1500" b="1" dirty="0">
                          <a:solidFill>
                            <a:srgbClr val="154F8B"/>
                          </a:solidFill>
                          <a:latin typeface="微軟正黑體" panose="020B0604030504040204" pitchFamily="34" charset="-120"/>
                          <a:ea typeface="微軟正黑體" panose="020B0604030504040204" pitchFamily="34" charset="-120"/>
                        </a:rPr>
                        <a:t>10. </a:t>
                      </a:r>
                      <a:r>
                        <a:rPr lang="zh-TW" altLang="en-US" sz="1500" b="1" dirty="0">
                          <a:solidFill>
                            <a:srgbClr val="154F8B"/>
                          </a:solidFill>
                          <a:latin typeface="微軟正黑體" panose="020B0604030504040204" pitchFamily="34" charset="-120"/>
                          <a:ea typeface="微軟正黑體" panose="020B0604030504040204" pitchFamily="34" charset="-120"/>
                        </a:rPr>
                        <a:t>財團法人中華經濟研究院</a:t>
                      </a:r>
                    </a:p>
                  </a:txBody>
                  <a:tcPr marL="68580" marR="68580" marT="34290" marB="34290" anchor="ctr"/>
                </a:tc>
                <a:extLst>
                  <a:ext uri="{0D108BD9-81ED-4DB2-BD59-A6C34878D82A}">
                    <a16:rowId xmlns:a16="http://schemas.microsoft.com/office/drawing/2014/main" val="479241120"/>
                  </a:ext>
                </a:extLst>
              </a:tr>
              <a:tr h="432000">
                <a:tc>
                  <a:txBody>
                    <a:bodyPr/>
                    <a:lstStyle/>
                    <a:p>
                      <a:r>
                        <a:rPr lang="en-US" altLang="zh-TW" sz="1500" b="1" dirty="0">
                          <a:solidFill>
                            <a:srgbClr val="154F8B"/>
                          </a:solidFill>
                          <a:effectLst/>
                          <a:latin typeface="微軟正黑體" panose="020B0604030504040204" pitchFamily="34" charset="-120"/>
                          <a:ea typeface="微軟正黑體" panose="020B0604030504040204" pitchFamily="34" charset="-120"/>
                        </a:rPr>
                        <a:t>2. </a:t>
                      </a:r>
                      <a:r>
                        <a:rPr lang="zh-TW" altLang="en-US" sz="1500" b="1" dirty="0">
                          <a:solidFill>
                            <a:srgbClr val="154F8B"/>
                          </a:solidFill>
                          <a:effectLst/>
                          <a:latin typeface="微軟正黑體" panose="020B0604030504040204" pitchFamily="34" charset="-120"/>
                          <a:ea typeface="微軟正黑體" panose="020B0604030504040204" pitchFamily="34" charset="-120"/>
                        </a:rPr>
                        <a:t>財團法人資訊工業策進會</a:t>
                      </a:r>
                    </a:p>
                  </a:txBody>
                  <a:tcPr marL="68580" marR="68580" marT="34290" marB="34290" anchor="ctr"/>
                </a:tc>
                <a:tc>
                  <a:txBody>
                    <a:bodyPr/>
                    <a:lstStyle/>
                    <a:p>
                      <a:r>
                        <a:rPr lang="en-US" altLang="zh-TW" sz="1500" b="1" dirty="0">
                          <a:latin typeface="微軟正黑體" panose="020B0604030504040204" pitchFamily="34" charset="-120"/>
                          <a:ea typeface="微軟正黑體" panose="020B0604030504040204" pitchFamily="34" charset="-120"/>
                        </a:rPr>
                        <a:t>11. </a:t>
                      </a:r>
                      <a:r>
                        <a:rPr lang="zh-TW" altLang="en-US" sz="1500" b="1" dirty="0">
                          <a:latin typeface="微軟正黑體" panose="020B0604030504040204" pitchFamily="34" charset="-120"/>
                          <a:ea typeface="微軟正黑體" panose="020B0604030504040204" pitchFamily="34" charset="-120"/>
                        </a:rPr>
                        <a:t>財團法人印刷工業技術研究中心</a:t>
                      </a:r>
                    </a:p>
                  </a:txBody>
                  <a:tcPr marL="68580" marR="68580" marT="34290" marB="34290" anchor="ctr"/>
                </a:tc>
                <a:extLst>
                  <a:ext uri="{0D108BD9-81ED-4DB2-BD59-A6C34878D82A}">
                    <a16:rowId xmlns:a16="http://schemas.microsoft.com/office/drawing/2014/main" val="2654353698"/>
                  </a:ext>
                </a:extLst>
              </a:tr>
              <a:tr h="432000">
                <a:tc>
                  <a:txBody>
                    <a:bodyPr/>
                    <a:lstStyle/>
                    <a:p>
                      <a:r>
                        <a:rPr lang="en-US" altLang="zh-TW" sz="1500" b="1" dirty="0">
                          <a:effectLst/>
                          <a:latin typeface="微軟正黑體" panose="020B0604030504040204" pitchFamily="34" charset="-120"/>
                          <a:ea typeface="微軟正黑體" panose="020B0604030504040204" pitchFamily="34" charset="-120"/>
                        </a:rPr>
                        <a:t>3. </a:t>
                      </a:r>
                      <a:r>
                        <a:rPr lang="zh-TW" altLang="en-US" sz="1500" b="1" dirty="0">
                          <a:effectLst/>
                          <a:latin typeface="微軟正黑體" panose="020B0604030504040204" pitchFamily="34" charset="-120"/>
                          <a:ea typeface="微軟正黑體" panose="020B0604030504040204" pitchFamily="34" charset="-120"/>
                        </a:rPr>
                        <a:t>財團法人生物技術開發中心</a:t>
                      </a:r>
                    </a:p>
                  </a:txBody>
                  <a:tcPr marL="68580" marR="68580" marT="34290" marB="34290" anchor="ctr"/>
                </a:tc>
                <a:tc>
                  <a:txBody>
                    <a:bodyPr/>
                    <a:lstStyle/>
                    <a:p>
                      <a:r>
                        <a:rPr lang="en-US" altLang="zh-TW" sz="1500" b="1" dirty="0">
                          <a:solidFill>
                            <a:srgbClr val="154F8B"/>
                          </a:solidFill>
                          <a:latin typeface="微軟正黑體" panose="020B0604030504040204" pitchFamily="34" charset="-120"/>
                          <a:ea typeface="微軟正黑體" panose="020B0604030504040204" pitchFamily="34" charset="-120"/>
                        </a:rPr>
                        <a:t>12. </a:t>
                      </a:r>
                      <a:r>
                        <a:rPr lang="zh-TW" altLang="en-US" sz="1500" b="1" dirty="0">
                          <a:solidFill>
                            <a:srgbClr val="154F8B"/>
                          </a:solidFill>
                          <a:latin typeface="微軟正黑體" panose="020B0604030504040204" pitchFamily="34" charset="-120"/>
                          <a:ea typeface="微軟正黑體" panose="020B0604030504040204" pitchFamily="34" charset="-120"/>
                        </a:rPr>
                        <a:t>財團法人塑膠工業技術發展中心</a:t>
                      </a:r>
                    </a:p>
                  </a:txBody>
                  <a:tcPr marL="68580" marR="68580" marT="34290" marB="34290" anchor="ctr"/>
                </a:tc>
                <a:extLst>
                  <a:ext uri="{0D108BD9-81ED-4DB2-BD59-A6C34878D82A}">
                    <a16:rowId xmlns:a16="http://schemas.microsoft.com/office/drawing/2014/main" val="2208649391"/>
                  </a:ext>
                </a:extLst>
              </a:tr>
              <a:tr h="432000">
                <a:tc>
                  <a:txBody>
                    <a:bodyPr/>
                    <a:lstStyle/>
                    <a:p>
                      <a:r>
                        <a:rPr lang="en-US" altLang="zh-TW" sz="1500" b="1" dirty="0">
                          <a:solidFill>
                            <a:srgbClr val="154F8B"/>
                          </a:solidFill>
                          <a:effectLst/>
                          <a:latin typeface="微軟正黑體" panose="020B0604030504040204" pitchFamily="34" charset="-120"/>
                          <a:ea typeface="微軟正黑體" panose="020B0604030504040204" pitchFamily="34" charset="-120"/>
                        </a:rPr>
                        <a:t>4. </a:t>
                      </a:r>
                      <a:r>
                        <a:rPr lang="zh-TW" altLang="en-US" sz="1500" b="1" dirty="0">
                          <a:solidFill>
                            <a:srgbClr val="154F8B"/>
                          </a:solidFill>
                          <a:effectLst/>
                          <a:latin typeface="微軟正黑體" panose="020B0604030504040204" pitchFamily="34" charset="-120"/>
                          <a:ea typeface="微軟正黑體" panose="020B0604030504040204" pitchFamily="34" charset="-120"/>
                        </a:rPr>
                        <a:t>財團法人車輛研究測試中心</a:t>
                      </a:r>
                    </a:p>
                  </a:txBody>
                  <a:tcPr marL="68580" marR="68580" marT="34290" marB="34290" anchor="ctr"/>
                </a:tc>
                <a:tc>
                  <a:txBody>
                    <a:bodyPr/>
                    <a:lstStyle/>
                    <a:p>
                      <a:r>
                        <a:rPr lang="en-US" altLang="zh-TW" sz="1500" b="1" dirty="0">
                          <a:latin typeface="微軟正黑體" panose="020B0604030504040204" pitchFamily="34" charset="-120"/>
                          <a:ea typeface="微軟正黑體" panose="020B0604030504040204" pitchFamily="34" charset="-120"/>
                        </a:rPr>
                        <a:t>13. </a:t>
                      </a:r>
                      <a:r>
                        <a:rPr lang="zh-TW" altLang="en-US" sz="1500" b="1" dirty="0">
                          <a:latin typeface="微軟正黑體" panose="020B0604030504040204" pitchFamily="34" charset="-120"/>
                          <a:ea typeface="微軟正黑體" panose="020B0604030504040204" pitchFamily="34" charset="-120"/>
                        </a:rPr>
                        <a:t>財團法人醫藥工業技術發展中心</a:t>
                      </a:r>
                    </a:p>
                  </a:txBody>
                  <a:tcPr marL="68580" marR="68580" marT="34290" marB="34290" anchor="ctr"/>
                </a:tc>
                <a:extLst>
                  <a:ext uri="{0D108BD9-81ED-4DB2-BD59-A6C34878D82A}">
                    <a16:rowId xmlns:a16="http://schemas.microsoft.com/office/drawing/2014/main" val="2691378910"/>
                  </a:ext>
                </a:extLst>
              </a:tr>
              <a:tr h="432000">
                <a:tc>
                  <a:txBody>
                    <a:bodyPr/>
                    <a:lstStyle/>
                    <a:p>
                      <a:r>
                        <a:rPr lang="en-US" altLang="zh-TW" sz="1500" b="1" dirty="0">
                          <a:effectLst/>
                          <a:latin typeface="微軟正黑體" panose="020B0604030504040204" pitchFamily="34" charset="-120"/>
                          <a:ea typeface="微軟正黑體" panose="020B0604030504040204" pitchFamily="34" charset="-120"/>
                        </a:rPr>
                        <a:t>5. </a:t>
                      </a:r>
                      <a:r>
                        <a:rPr lang="zh-TW" altLang="en-US" sz="1500" b="1" dirty="0">
                          <a:effectLst/>
                          <a:latin typeface="微軟正黑體" panose="020B0604030504040204" pitchFamily="34" charset="-120"/>
                          <a:ea typeface="微軟正黑體" panose="020B0604030504040204" pitchFamily="34" charset="-120"/>
                        </a:rPr>
                        <a:t>財團法人金屬工業研究發展中心</a:t>
                      </a:r>
                    </a:p>
                  </a:txBody>
                  <a:tcPr marL="68580" marR="68580" marT="34290" marB="34290" anchor="ctr"/>
                </a:tc>
                <a:tc>
                  <a:txBody>
                    <a:bodyPr/>
                    <a:lstStyle/>
                    <a:p>
                      <a:r>
                        <a:rPr lang="en-US" altLang="zh-TW" sz="1500" b="1" dirty="0">
                          <a:solidFill>
                            <a:srgbClr val="154F8B"/>
                          </a:solidFill>
                          <a:latin typeface="微軟正黑體" panose="020B0604030504040204" pitchFamily="34" charset="-120"/>
                          <a:ea typeface="微軟正黑體" panose="020B0604030504040204" pitchFamily="34" charset="-120"/>
                        </a:rPr>
                        <a:t>14. </a:t>
                      </a:r>
                      <a:r>
                        <a:rPr lang="zh-TW" altLang="en-US" sz="1500" b="1" dirty="0">
                          <a:solidFill>
                            <a:srgbClr val="154F8B"/>
                          </a:solidFill>
                          <a:latin typeface="微軟正黑體" panose="020B0604030504040204" pitchFamily="34" charset="-120"/>
                          <a:ea typeface="微軟正黑體" panose="020B0604030504040204" pitchFamily="34" charset="-120"/>
                        </a:rPr>
                        <a:t>財團法人商業發展研究院</a:t>
                      </a:r>
                    </a:p>
                  </a:txBody>
                  <a:tcPr marL="68580" marR="68580" marT="34290" marB="34290" anchor="ctr"/>
                </a:tc>
                <a:extLst>
                  <a:ext uri="{0D108BD9-81ED-4DB2-BD59-A6C34878D82A}">
                    <a16:rowId xmlns:a16="http://schemas.microsoft.com/office/drawing/2014/main" val="418054322"/>
                  </a:ext>
                </a:extLst>
              </a:tr>
              <a:tr h="432000">
                <a:tc>
                  <a:txBody>
                    <a:bodyPr/>
                    <a:lstStyle/>
                    <a:p>
                      <a:r>
                        <a:rPr lang="en-US" altLang="zh-TW" sz="1500" b="1" dirty="0">
                          <a:solidFill>
                            <a:srgbClr val="154F8B"/>
                          </a:solidFill>
                          <a:effectLst/>
                          <a:latin typeface="微軟正黑體" panose="020B0604030504040204" pitchFamily="34" charset="-120"/>
                          <a:ea typeface="微軟正黑體" panose="020B0604030504040204" pitchFamily="34" charset="-120"/>
                        </a:rPr>
                        <a:t>6. </a:t>
                      </a:r>
                      <a:r>
                        <a:rPr lang="zh-TW" altLang="en-US" sz="1500" b="1" dirty="0">
                          <a:solidFill>
                            <a:srgbClr val="154F8B"/>
                          </a:solidFill>
                          <a:effectLst/>
                          <a:latin typeface="微軟正黑體" panose="020B0604030504040204" pitchFamily="34" charset="-120"/>
                          <a:ea typeface="微軟正黑體" panose="020B0604030504040204" pitchFamily="34" charset="-120"/>
                        </a:rPr>
                        <a:t>財團法人紡織產業綜合研究所</a:t>
                      </a:r>
                    </a:p>
                  </a:txBody>
                  <a:tcPr marL="68580" marR="68580" marT="34290" marB="34290" anchor="ctr"/>
                </a:tc>
                <a:tc>
                  <a:txBody>
                    <a:bodyPr/>
                    <a:lstStyle/>
                    <a:p>
                      <a:r>
                        <a:rPr lang="en-US" altLang="zh-TW" sz="1500" b="1" dirty="0">
                          <a:latin typeface="微軟正黑體" panose="020B0604030504040204" pitchFamily="34" charset="-120"/>
                          <a:ea typeface="微軟正黑體" panose="020B0604030504040204" pitchFamily="34" charset="-120"/>
                        </a:rPr>
                        <a:t>15. </a:t>
                      </a:r>
                      <a:r>
                        <a:rPr lang="zh-TW" altLang="en-US" sz="1500" b="1" dirty="0">
                          <a:latin typeface="微軟正黑體" panose="020B0604030504040204" pitchFamily="34" charset="-120"/>
                          <a:ea typeface="微軟正黑體" panose="020B0604030504040204" pitchFamily="34" charset="-120"/>
                        </a:rPr>
                        <a:t>財團法人鞋類暨運動休閒科技研發中心</a:t>
                      </a:r>
                    </a:p>
                  </a:txBody>
                  <a:tcPr marL="68580" marR="68580" marT="34290" marB="34290" anchor="ctr"/>
                </a:tc>
                <a:extLst>
                  <a:ext uri="{0D108BD9-81ED-4DB2-BD59-A6C34878D82A}">
                    <a16:rowId xmlns:a16="http://schemas.microsoft.com/office/drawing/2014/main" val="281068524"/>
                  </a:ext>
                </a:extLst>
              </a:tr>
              <a:tr h="432000">
                <a:tc>
                  <a:txBody>
                    <a:bodyPr/>
                    <a:lstStyle/>
                    <a:p>
                      <a:r>
                        <a:rPr lang="en-US" altLang="zh-TW" sz="1500" b="1" dirty="0">
                          <a:effectLst/>
                          <a:latin typeface="微軟正黑體" panose="020B0604030504040204" pitchFamily="34" charset="-120"/>
                          <a:ea typeface="微軟正黑體" panose="020B0604030504040204" pitchFamily="34" charset="-120"/>
                        </a:rPr>
                        <a:t>7. </a:t>
                      </a:r>
                      <a:r>
                        <a:rPr lang="zh-TW" altLang="en-US" sz="1500" b="1" dirty="0">
                          <a:effectLst/>
                          <a:latin typeface="微軟正黑體" panose="020B0604030504040204" pitchFamily="34" charset="-120"/>
                          <a:ea typeface="微軟正黑體" panose="020B0604030504040204" pitchFamily="34" charset="-120"/>
                        </a:rPr>
                        <a:t>財團法人食品工業發展研究所</a:t>
                      </a:r>
                    </a:p>
                  </a:txBody>
                  <a:tcPr marL="68580" marR="68580" marT="34290" marB="34290" anchor="ctr"/>
                </a:tc>
                <a:tc>
                  <a:txBody>
                    <a:bodyPr/>
                    <a:lstStyle/>
                    <a:p>
                      <a:r>
                        <a:rPr lang="en-US" altLang="zh-TW" sz="1500" b="1" dirty="0">
                          <a:solidFill>
                            <a:srgbClr val="154F8B"/>
                          </a:solidFill>
                          <a:latin typeface="微軟正黑體" panose="020B0604030504040204" pitchFamily="34" charset="-120"/>
                          <a:ea typeface="微軟正黑體" panose="020B0604030504040204" pitchFamily="34" charset="-120"/>
                        </a:rPr>
                        <a:t>16. </a:t>
                      </a:r>
                      <a:r>
                        <a:rPr lang="zh-TW" altLang="en-US" sz="1500" b="1" dirty="0">
                          <a:solidFill>
                            <a:srgbClr val="154F8B"/>
                          </a:solidFill>
                          <a:latin typeface="微軟正黑體" panose="020B0604030504040204" pitchFamily="34" charset="-120"/>
                          <a:ea typeface="微軟正黑體" panose="020B0604030504040204" pitchFamily="34" charset="-120"/>
                        </a:rPr>
                        <a:t>財團法人精密機械研究發展中心</a:t>
                      </a:r>
                    </a:p>
                  </a:txBody>
                  <a:tcPr marL="68580" marR="68580" marT="34290" marB="34290" anchor="ctr"/>
                </a:tc>
                <a:extLst>
                  <a:ext uri="{0D108BD9-81ED-4DB2-BD59-A6C34878D82A}">
                    <a16:rowId xmlns:a16="http://schemas.microsoft.com/office/drawing/2014/main" val="2361475457"/>
                  </a:ext>
                </a:extLst>
              </a:tr>
              <a:tr h="432000">
                <a:tc>
                  <a:txBody>
                    <a:bodyPr/>
                    <a:lstStyle/>
                    <a:p>
                      <a:r>
                        <a:rPr lang="en-US" altLang="zh-TW" sz="1500" b="1" dirty="0">
                          <a:solidFill>
                            <a:srgbClr val="154F8B"/>
                          </a:solidFill>
                          <a:effectLst/>
                          <a:latin typeface="微軟正黑體" panose="020B0604030504040204" pitchFamily="34" charset="-120"/>
                          <a:ea typeface="微軟正黑體" panose="020B0604030504040204" pitchFamily="34" charset="-120"/>
                        </a:rPr>
                        <a:t>8. </a:t>
                      </a:r>
                      <a:r>
                        <a:rPr lang="zh-TW" altLang="en-US" sz="1500" b="1" dirty="0">
                          <a:solidFill>
                            <a:srgbClr val="154F8B"/>
                          </a:solidFill>
                          <a:effectLst/>
                          <a:latin typeface="微軟正黑體" panose="020B0604030504040204" pitchFamily="34" charset="-120"/>
                          <a:ea typeface="微軟正黑體" panose="020B0604030504040204" pitchFamily="34" charset="-120"/>
                        </a:rPr>
                        <a:t>財團法人船舶暨海洋產業研發中心</a:t>
                      </a:r>
                    </a:p>
                  </a:txBody>
                  <a:tcPr marL="68580" marR="68580" marT="34290" marB="34290" anchor="ctr"/>
                </a:tc>
                <a:tc>
                  <a:txBody>
                    <a:bodyPr/>
                    <a:lstStyle/>
                    <a:p>
                      <a:r>
                        <a:rPr lang="en-US" altLang="zh-TW" sz="1500" b="1" dirty="0">
                          <a:latin typeface="微軟正黑體" panose="020B0604030504040204" pitchFamily="34" charset="-120"/>
                          <a:ea typeface="微軟正黑體" panose="020B0604030504040204" pitchFamily="34" charset="-120"/>
                        </a:rPr>
                        <a:t>17. </a:t>
                      </a:r>
                      <a:r>
                        <a:rPr lang="zh-TW" altLang="en-US" sz="1500" b="1" dirty="0">
                          <a:latin typeface="微軟正黑體" panose="020B0604030504040204" pitchFamily="34" charset="-120"/>
                          <a:ea typeface="微軟正黑體" panose="020B0604030504040204" pitchFamily="34" charset="-120"/>
                        </a:rPr>
                        <a:t>財團法人石材暨資源產業研究發展中心</a:t>
                      </a:r>
                    </a:p>
                  </a:txBody>
                  <a:tcPr marL="68580" marR="68580" marT="34290" marB="34290" anchor="ctr"/>
                </a:tc>
                <a:extLst>
                  <a:ext uri="{0D108BD9-81ED-4DB2-BD59-A6C34878D82A}">
                    <a16:rowId xmlns:a16="http://schemas.microsoft.com/office/drawing/2014/main" val="2833416225"/>
                  </a:ext>
                </a:extLst>
              </a:tr>
              <a:tr h="432000">
                <a:tc>
                  <a:txBody>
                    <a:bodyPr/>
                    <a:lstStyle/>
                    <a:p>
                      <a:r>
                        <a:rPr lang="en-US" altLang="zh-TW" sz="1500" b="1" dirty="0">
                          <a:effectLst/>
                          <a:latin typeface="微軟正黑體" panose="020B0604030504040204" pitchFamily="34" charset="-120"/>
                          <a:ea typeface="微軟正黑體" panose="020B0604030504040204" pitchFamily="34" charset="-120"/>
                        </a:rPr>
                        <a:t>9. </a:t>
                      </a:r>
                      <a:r>
                        <a:rPr lang="zh-TW" altLang="en-US" sz="1500" b="1" dirty="0">
                          <a:effectLst/>
                          <a:latin typeface="微軟正黑體" panose="020B0604030504040204" pitchFamily="34" charset="-120"/>
                          <a:ea typeface="微軟正黑體" panose="020B0604030504040204" pitchFamily="34" charset="-120"/>
                        </a:rPr>
                        <a:t>財團法人中國生產力中心</a:t>
                      </a:r>
                    </a:p>
                  </a:txBody>
                  <a:tcPr marL="68580" marR="68580" marT="34290" marB="34290" anchor="ctr"/>
                </a:tc>
                <a:tc>
                  <a:txBody>
                    <a:bodyPr/>
                    <a:lstStyle/>
                    <a:p>
                      <a:r>
                        <a:rPr lang="en-US" altLang="zh-TW" sz="1500" b="1" dirty="0">
                          <a:solidFill>
                            <a:srgbClr val="154F8B"/>
                          </a:solidFill>
                          <a:latin typeface="微軟正黑體" panose="020B0604030504040204" pitchFamily="34" charset="-120"/>
                          <a:ea typeface="微軟正黑體" panose="020B0604030504040204" pitchFamily="34" charset="-120"/>
                        </a:rPr>
                        <a:t>18. </a:t>
                      </a:r>
                      <a:r>
                        <a:rPr lang="zh-TW" altLang="en-US" sz="1500" b="1" dirty="0">
                          <a:solidFill>
                            <a:srgbClr val="154F8B"/>
                          </a:solidFill>
                          <a:latin typeface="微軟正黑體" panose="020B0604030504040204" pitchFamily="34" charset="-120"/>
                          <a:ea typeface="微軟正黑體" panose="020B0604030504040204" pitchFamily="34" charset="-120"/>
                        </a:rPr>
                        <a:t>財團法人自行車中心暨健康科技工業研究發展中心</a:t>
                      </a:r>
                    </a:p>
                  </a:txBody>
                  <a:tcPr marL="68580" marR="68580" marT="34290" marB="34290" anchor="ctr"/>
                </a:tc>
                <a:extLst>
                  <a:ext uri="{0D108BD9-81ED-4DB2-BD59-A6C34878D82A}">
                    <a16:rowId xmlns:a16="http://schemas.microsoft.com/office/drawing/2014/main" val="121094778"/>
                  </a:ext>
                </a:extLst>
              </a:tr>
            </a:tbl>
          </a:graphicData>
        </a:graphic>
      </p:graphicFrame>
    </p:spTree>
    <p:extLst>
      <p:ext uri="{BB962C8B-B14F-4D97-AF65-F5344CB8AC3E}">
        <p14:creationId xmlns:p14="http://schemas.microsoft.com/office/powerpoint/2010/main" val="235943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BF3CB53F-E8ED-BB42-4943-E1FC163B4231}"/>
              </a:ext>
            </a:extLst>
          </p:cNvPr>
          <p:cNvSpPr>
            <a:spLocks noGrp="1"/>
          </p:cNvSpPr>
          <p:nvPr>
            <p:ph type="title"/>
          </p:nvPr>
        </p:nvSpPr>
        <p:spPr/>
        <p:txBody>
          <a:bodyPr/>
          <a:lstStyle/>
          <a:p>
            <a:r>
              <a:rPr lang="zh-TW" altLang="en-US" dirty="0">
                <a:latin typeface="Arial" panose="020B0604020202020204" pitchFamily="34" charset="0"/>
                <a:ea typeface="微軟正黑體" panose="020B0604030504040204" pitchFamily="34" charset="-120"/>
                <a:cs typeface="Arial" panose="020B0604020202020204" pitchFamily="34" charset="0"/>
              </a:rPr>
              <a:t>補助科目</a:t>
            </a:r>
          </a:p>
        </p:txBody>
      </p:sp>
      <p:sp>
        <p:nvSpPr>
          <p:cNvPr id="4" name="投影片編號版面配置區 3">
            <a:extLst>
              <a:ext uri="{FF2B5EF4-FFF2-40B4-BE49-F238E27FC236}">
                <a16:creationId xmlns:a16="http://schemas.microsoft.com/office/drawing/2014/main" id="{4B44036E-D4E3-51E6-3CDF-531455FE6017}"/>
              </a:ext>
            </a:extLst>
          </p:cNvPr>
          <p:cNvSpPr>
            <a:spLocks noGrp="1"/>
          </p:cNvSpPr>
          <p:nvPr>
            <p:ph type="sldNum" sz="quarter" idx="10"/>
          </p:nvPr>
        </p:nvSpPr>
        <p:spPr/>
        <p:txBody>
          <a:bodyPr/>
          <a:lstStyle/>
          <a:p>
            <a:pPr>
              <a:defRPr/>
            </a:pPr>
            <a:fld id="{1A71FFAD-F905-4792-971B-681FA4F61CA8}" type="slidenum">
              <a:rPr lang="en-US" altLang="zh-TW" smtClean="0">
                <a:cs typeface="Arial" panose="020B0604020202020204" pitchFamily="34" charset="0"/>
              </a:rPr>
              <a:pPr>
                <a:defRPr/>
              </a:pPr>
              <a:t>8</a:t>
            </a:fld>
            <a:endParaRPr lang="en-US" altLang="zh-TW">
              <a:cs typeface="Arial" panose="020B0604020202020204" pitchFamily="34" charset="0"/>
            </a:endParaRPr>
          </a:p>
        </p:txBody>
      </p:sp>
      <p:pic>
        <p:nvPicPr>
          <p:cNvPr id="6" name="圖片 5">
            <a:extLst>
              <a:ext uri="{FF2B5EF4-FFF2-40B4-BE49-F238E27FC236}">
                <a16:creationId xmlns:a16="http://schemas.microsoft.com/office/drawing/2014/main" id="{9D770AD1-FBDC-38D7-0F1C-BD6E6818EDDE}"/>
              </a:ext>
            </a:extLst>
          </p:cNvPr>
          <p:cNvPicPr>
            <a:picLocks noChangeAspect="1"/>
          </p:cNvPicPr>
          <p:nvPr/>
        </p:nvPicPr>
        <p:blipFill>
          <a:blip r:embed="rId2"/>
          <a:stretch>
            <a:fillRect/>
          </a:stretch>
        </p:blipFill>
        <p:spPr>
          <a:xfrm>
            <a:off x="1095161" y="596598"/>
            <a:ext cx="749873" cy="682811"/>
          </a:xfrm>
          <a:prstGeom prst="rect">
            <a:avLst/>
          </a:prstGeom>
        </p:spPr>
      </p:pic>
      <p:grpSp>
        <p:nvGrpSpPr>
          <p:cNvPr id="7" name="群組 6">
            <a:extLst>
              <a:ext uri="{FF2B5EF4-FFF2-40B4-BE49-F238E27FC236}">
                <a16:creationId xmlns:a16="http://schemas.microsoft.com/office/drawing/2014/main" id="{DEEE56D4-9B07-9765-E814-12BBF2896D18}"/>
              </a:ext>
            </a:extLst>
          </p:cNvPr>
          <p:cNvGrpSpPr/>
          <p:nvPr/>
        </p:nvGrpSpPr>
        <p:grpSpPr>
          <a:xfrm>
            <a:off x="277906" y="2105246"/>
            <a:ext cx="8695765" cy="3082382"/>
            <a:chOff x="457200" y="2174907"/>
            <a:chExt cx="8403888" cy="2924899"/>
          </a:xfrm>
        </p:grpSpPr>
        <p:grpSp>
          <p:nvGrpSpPr>
            <p:cNvPr id="8" name="Google Shape;1067;p32">
              <a:extLst>
                <a:ext uri="{FF2B5EF4-FFF2-40B4-BE49-F238E27FC236}">
                  <a16:creationId xmlns:a16="http://schemas.microsoft.com/office/drawing/2014/main" id="{5E8B7231-D313-62AE-8DB4-53FEB2058AB2}"/>
                </a:ext>
              </a:extLst>
            </p:cNvPr>
            <p:cNvGrpSpPr/>
            <p:nvPr/>
          </p:nvGrpSpPr>
          <p:grpSpPr>
            <a:xfrm>
              <a:off x="457200" y="2271961"/>
              <a:ext cx="4124400" cy="208500"/>
              <a:chOff x="457200" y="1256425"/>
              <a:chExt cx="4124400" cy="208500"/>
            </a:xfrm>
          </p:grpSpPr>
          <p:sp>
            <p:nvSpPr>
              <p:cNvPr id="49" name="Google Shape;1069;p32">
                <a:extLst>
                  <a:ext uri="{FF2B5EF4-FFF2-40B4-BE49-F238E27FC236}">
                    <a16:creationId xmlns:a16="http://schemas.microsoft.com/office/drawing/2014/main" id="{3E55B6D2-B184-B3F2-F518-7DE43C7548BD}"/>
                  </a:ext>
                </a:extLst>
              </p:cNvPr>
              <p:cNvSpPr txBox="1"/>
              <p:nvPr/>
            </p:nvSpPr>
            <p:spPr>
              <a:xfrm>
                <a:off x="457200" y="1256425"/>
                <a:ext cx="19794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b="1" dirty="0">
                    <a:solidFill>
                      <a:srgbClr val="1EBBC4"/>
                    </a:solidFill>
                    <a:ea typeface="微軟正黑體" panose="020B0604030504040204" pitchFamily="34" charset="-120"/>
                    <a:cs typeface="Arial" panose="020B0604020202020204" pitchFamily="34" charset="0"/>
                    <a:sym typeface="Fira Sans Extra Condensed"/>
                  </a:rPr>
                  <a:t>創新或研究發展</a:t>
                </a:r>
                <a:endParaRPr lang="en-US" altLang="zh-TW" b="1" dirty="0">
                  <a:solidFill>
                    <a:srgbClr val="1EBBC4"/>
                  </a:solidFill>
                  <a:ea typeface="微軟正黑體" panose="020B0604030504040204" pitchFamily="34" charset="-120"/>
                  <a:cs typeface="Arial" panose="020B0604020202020204" pitchFamily="34" charset="0"/>
                  <a:sym typeface="Fira Sans Extra Condensed"/>
                </a:endParaRPr>
              </a:p>
              <a:p>
                <a:pPr marL="0" lvl="0" indent="0" algn="ctr" rtl="0">
                  <a:spcBef>
                    <a:spcPts val="0"/>
                  </a:spcBef>
                  <a:spcAft>
                    <a:spcPts val="0"/>
                  </a:spcAft>
                  <a:buNone/>
                </a:pPr>
                <a:r>
                  <a:rPr lang="zh-TW" altLang="en-US" b="1" dirty="0">
                    <a:solidFill>
                      <a:srgbClr val="1EBBC4"/>
                    </a:solidFill>
                    <a:ea typeface="微軟正黑體" panose="020B0604030504040204" pitchFamily="34" charset="-120"/>
                    <a:cs typeface="Arial" panose="020B0604020202020204" pitchFamily="34" charset="0"/>
                    <a:sym typeface="Fira Sans Extra Condensed"/>
                  </a:rPr>
                  <a:t>人事費</a:t>
                </a:r>
                <a:endParaRPr b="1" dirty="0">
                  <a:solidFill>
                    <a:srgbClr val="1EBBC4"/>
                  </a:solidFill>
                  <a:ea typeface="微軟正黑體" panose="020B0604030504040204" pitchFamily="34" charset="-120"/>
                  <a:cs typeface="Arial" panose="020B0604020202020204" pitchFamily="34" charset="0"/>
                  <a:sym typeface="Fira Sans Extra Condensed"/>
                </a:endParaRPr>
              </a:p>
            </p:txBody>
          </p:sp>
          <p:cxnSp>
            <p:nvCxnSpPr>
              <p:cNvPr id="50" name="Google Shape;1070;p32">
                <a:extLst>
                  <a:ext uri="{FF2B5EF4-FFF2-40B4-BE49-F238E27FC236}">
                    <a16:creationId xmlns:a16="http://schemas.microsoft.com/office/drawing/2014/main" id="{B9606057-49B9-00AD-A0D6-914DD9ECF7E1}"/>
                  </a:ext>
                </a:extLst>
              </p:cNvPr>
              <p:cNvCxnSpPr>
                <a:cxnSpLocks/>
                <a:stCxn id="49" idx="3"/>
              </p:cNvCxnSpPr>
              <p:nvPr/>
            </p:nvCxnSpPr>
            <p:spPr>
              <a:xfrm>
                <a:off x="2436600" y="1360675"/>
                <a:ext cx="2145000" cy="0"/>
              </a:xfrm>
              <a:prstGeom prst="straightConnector1">
                <a:avLst/>
              </a:prstGeom>
              <a:noFill/>
              <a:ln w="19050" cap="flat" cmpd="sng">
                <a:solidFill>
                  <a:srgbClr val="1EBBC4"/>
                </a:solidFill>
                <a:prstDash val="dot"/>
                <a:round/>
                <a:headEnd type="oval" w="med" len="med"/>
                <a:tailEnd type="none" w="med" len="med"/>
              </a:ln>
            </p:spPr>
          </p:cxnSp>
        </p:grpSp>
        <p:grpSp>
          <p:nvGrpSpPr>
            <p:cNvPr id="9" name="Google Shape;1071;p32">
              <a:extLst>
                <a:ext uri="{FF2B5EF4-FFF2-40B4-BE49-F238E27FC236}">
                  <a16:creationId xmlns:a16="http://schemas.microsoft.com/office/drawing/2014/main" id="{1CAA74E9-367E-C815-4350-8E7CCFA48176}"/>
                </a:ext>
              </a:extLst>
            </p:cNvPr>
            <p:cNvGrpSpPr/>
            <p:nvPr/>
          </p:nvGrpSpPr>
          <p:grpSpPr>
            <a:xfrm>
              <a:off x="457200" y="3347720"/>
              <a:ext cx="3252000" cy="208500"/>
              <a:chOff x="457200" y="2520869"/>
              <a:chExt cx="3252000" cy="208500"/>
            </a:xfrm>
          </p:grpSpPr>
          <p:sp>
            <p:nvSpPr>
              <p:cNvPr id="47" name="Google Shape;1073;p32">
                <a:extLst>
                  <a:ext uri="{FF2B5EF4-FFF2-40B4-BE49-F238E27FC236}">
                    <a16:creationId xmlns:a16="http://schemas.microsoft.com/office/drawing/2014/main" id="{C37A29FC-E95A-6427-8AE4-2740E6E94133}"/>
                  </a:ext>
                </a:extLst>
              </p:cNvPr>
              <p:cNvSpPr txBox="1"/>
              <p:nvPr/>
            </p:nvSpPr>
            <p:spPr>
              <a:xfrm>
                <a:off x="457200" y="2520869"/>
                <a:ext cx="1979400" cy="208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zh-TW" altLang="en-US" b="1" dirty="0">
                    <a:solidFill>
                      <a:srgbClr val="45CCA3"/>
                    </a:solidFill>
                    <a:ea typeface="微軟正黑體" panose="020B0604030504040204" pitchFamily="34" charset="-120"/>
                    <a:cs typeface="Arial" panose="020B0604020202020204" pitchFamily="34" charset="0"/>
                    <a:sym typeface="Fira Sans Extra Condensed"/>
                  </a:rPr>
                  <a:t>專利申請費</a:t>
                </a:r>
                <a:endParaRPr b="1" dirty="0">
                  <a:solidFill>
                    <a:srgbClr val="45CCA3"/>
                  </a:solidFill>
                  <a:ea typeface="微軟正黑體" panose="020B0604030504040204" pitchFamily="34" charset="-120"/>
                  <a:cs typeface="Arial" panose="020B0604020202020204" pitchFamily="34" charset="0"/>
                  <a:sym typeface="Fira Sans Extra Condensed"/>
                </a:endParaRPr>
              </a:p>
            </p:txBody>
          </p:sp>
          <p:cxnSp>
            <p:nvCxnSpPr>
              <p:cNvPr id="48" name="Google Shape;1074;p32">
                <a:extLst>
                  <a:ext uri="{FF2B5EF4-FFF2-40B4-BE49-F238E27FC236}">
                    <a16:creationId xmlns:a16="http://schemas.microsoft.com/office/drawing/2014/main" id="{790DA6C8-FCBA-515E-E4DC-2E1237D89351}"/>
                  </a:ext>
                </a:extLst>
              </p:cNvPr>
              <p:cNvCxnSpPr>
                <a:cxnSpLocks/>
                <a:stCxn id="47" idx="3"/>
              </p:cNvCxnSpPr>
              <p:nvPr/>
            </p:nvCxnSpPr>
            <p:spPr>
              <a:xfrm>
                <a:off x="2436600" y="2625119"/>
                <a:ext cx="1272600" cy="0"/>
              </a:xfrm>
              <a:prstGeom prst="straightConnector1">
                <a:avLst/>
              </a:prstGeom>
              <a:noFill/>
              <a:ln w="19050" cap="flat" cmpd="sng">
                <a:solidFill>
                  <a:srgbClr val="45CCA3"/>
                </a:solidFill>
                <a:prstDash val="dot"/>
                <a:round/>
                <a:headEnd type="oval" w="med" len="med"/>
                <a:tailEnd type="none" w="med" len="med"/>
              </a:ln>
            </p:spPr>
          </p:cxnSp>
        </p:grpSp>
        <p:grpSp>
          <p:nvGrpSpPr>
            <p:cNvPr id="10" name="Google Shape;1075;p32">
              <a:extLst>
                <a:ext uri="{FF2B5EF4-FFF2-40B4-BE49-F238E27FC236}">
                  <a16:creationId xmlns:a16="http://schemas.microsoft.com/office/drawing/2014/main" id="{91F0449F-FC4B-53D9-C976-1D6274CE7704}"/>
                </a:ext>
              </a:extLst>
            </p:cNvPr>
            <p:cNvGrpSpPr/>
            <p:nvPr/>
          </p:nvGrpSpPr>
          <p:grpSpPr>
            <a:xfrm>
              <a:off x="457200" y="4321264"/>
              <a:ext cx="3237000" cy="208500"/>
              <a:chOff x="457200" y="3494413"/>
              <a:chExt cx="3237000" cy="208500"/>
            </a:xfrm>
          </p:grpSpPr>
          <p:sp>
            <p:nvSpPr>
              <p:cNvPr id="45" name="Google Shape;1077;p32">
                <a:extLst>
                  <a:ext uri="{FF2B5EF4-FFF2-40B4-BE49-F238E27FC236}">
                    <a16:creationId xmlns:a16="http://schemas.microsoft.com/office/drawing/2014/main" id="{97E08FA0-3FCA-5272-814E-E728CE862FB4}"/>
                  </a:ext>
                </a:extLst>
              </p:cNvPr>
              <p:cNvSpPr txBox="1"/>
              <p:nvPr/>
            </p:nvSpPr>
            <p:spPr>
              <a:xfrm>
                <a:off x="457200" y="3494413"/>
                <a:ext cx="19794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b="1" dirty="0">
                    <a:solidFill>
                      <a:srgbClr val="6DA9C7"/>
                    </a:solidFill>
                    <a:ea typeface="微軟正黑體" panose="020B0604030504040204" pitchFamily="34" charset="-120"/>
                    <a:cs typeface="Arial" panose="020B0604020202020204" pitchFamily="34" charset="0"/>
                    <a:sym typeface="Fira Sans Extra Condensed"/>
                  </a:rPr>
                  <a:t>消耗性器材與</a:t>
                </a:r>
                <a:endParaRPr lang="en-US" altLang="zh-TW" b="1" dirty="0">
                  <a:solidFill>
                    <a:srgbClr val="6DA9C7"/>
                  </a:solidFill>
                  <a:ea typeface="微軟正黑體" panose="020B0604030504040204" pitchFamily="34" charset="-120"/>
                  <a:cs typeface="Arial" panose="020B0604020202020204" pitchFamily="34" charset="0"/>
                  <a:sym typeface="Fira Sans Extra Condensed"/>
                </a:endParaRPr>
              </a:p>
              <a:p>
                <a:pPr marL="0" lvl="0" indent="0" algn="ctr" rtl="0">
                  <a:spcBef>
                    <a:spcPts val="0"/>
                  </a:spcBef>
                  <a:spcAft>
                    <a:spcPts val="0"/>
                  </a:spcAft>
                  <a:buNone/>
                </a:pPr>
                <a:r>
                  <a:rPr lang="zh-TW" altLang="en-US" b="1" dirty="0">
                    <a:solidFill>
                      <a:srgbClr val="6DA9C7"/>
                    </a:solidFill>
                    <a:ea typeface="微軟正黑體" panose="020B0604030504040204" pitchFamily="34" charset="-120"/>
                    <a:cs typeface="Arial" panose="020B0604020202020204" pitchFamily="34" charset="0"/>
                    <a:sym typeface="Fira Sans Extra Condensed"/>
                  </a:rPr>
                  <a:t>原材料費</a:t>
                </a:r>
                <a:endParaRPr b="1" dirty="0">
                  <a:solidFill>
                    <a:srgbClr val="6DA9C7"/>
                  </a:solidFill>
                  <a:ea typeface="微軟正黑體" panose="020B0604030504040204" pitchFamily="34" charset="-120"/>
                  <a:cs typeface="Arial" panose="020B0604020202020204" pitchFamily="34" charset="0"/>
                  <a:sym typeface="Fira Sans Extra Condensed"/>
                </a:endParaRPr>
              </a:p>
            </p:txBody>
          </p:sp>
          <p:cxnSp>
            <p:nvCxnSpPr>
              <p:cNvPr id="46" name="Google Shape;1078;p32">
                <a:extLst>
                  <a:ext uri="{FF2B5EF4-FFF2-40B4-BE49-F238E27FC236}">
                    <a16:creationId xmlns:a16="http://schemas.microsoft.com/office/drawing/2014/main" id="{90601AEE-E78F-1DDC-6925-6A5A90D8369B}"/>
                  </a:ext>
                </a:extLst>
              </p:cNvPr>
              <p:cNvCxnSpPr>
                <a:cxnSpLocks/>
                <a:stCxn id="45" idx="3"/>
              </p:cNvCxnSpPr>
              <p:nvPr/>
            </p:nvCxnSpPr>
            <p:spPr>
              <a:xfrm>
                <a:off x="2436600" y="3598663"/>
                <a:ext cx="1257600" cy="0"/>
              </a:xfrm>
              <a:prstGeom prst="straightConnector1">
                <a:avLst/>
              </a:prstGeom>
              <a:noFill/>
              <a:ln w="19050" cap="flat" cmpd="sng">
                <a:solidFill>
                  <a:srgbClr val="6DA9C7"/>
                </a:solidFill>
                <a:prstDash val="dot"/>
                <a:round/>
                <a:headEnd type="oval" w="med" len="med"/>
                <a:tailEnd type="none" w="med" len="med"/>
              </a:ln>
            </p:spPr>
          </p:cxnSp>
        </p:grpSp>
        <p:grpSp>
          <p:nvGrpSpPr>
            <p:cNvPr id="11" name="Google Shape;1079;p32">
              <a:extLst>
                <a:ext uri="{FF2B5EF4-FFF2-40B4-BE49-F238E27FC236}">
                  <a16:creationId xmlns:a16="http://schemas.microsoft.com/office/drawing/2014/main" id="{337155AF-06E1-089A-37A4-D9D78232C6AC}"/>
                </a:ext>
              </a:extLst>
            </p:cNvPr>
            <p:cNvGrpSpPr/>
            <p:nvPr/>
          </p:nvGrpSpPr>
          <p:grpSpPr>
            <a:xfrm>
              <a:off x="5537550" y="2608570"/>
              <a:ext cx="3305114" cy="276921"/>
              <a:chOff x="5537550" y="1713625"/>
              <a:chExt cx="3145200" cy="208500"/>
            </a:xfrm>
          </p:grpSpPr>
          <p:sp>
            <p:nvSpPr>
              <p:cNvPr id="43" name="Google Shape;1081;p32">
                <a:extLst>
                  <a:ext uri="{FF2B5EF4-FFF2-40B4-BE49-F238E27FC236}">
                    <a16:creationId xmlns:a16="http://schemas.microsoft.com/office/drawing/2014/main" id="{0BF5A5B1-0A5B-6236-5CC0-86C640C7FA69}"/>
                  </a:ext>
                </a:extLst>
              </p:cNvPr>
              <p:cNvSpPr txBox="1"/>
              <p:nvPr/>
            </p:nvSpPr>
            <p:spPr>
              <a:xfrm>
                <a:off x="6703350" y="1713625"/>
                <a:ext cx="1979400" cy="20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solidFill>
                      <a:srgbClr val="FFB598"/>
                    </a:solidFill>
                    <a:ea typeface="微軟正黑體" panose="020B0604030504040204" pitchFamily="34" charset="-120"/>
                    <a:cs typeface="Arial" panose="020B0604020202020204" pitchFamily="34" charset="0"/>
                    <a:sym typeface="Fira Sans Extra Condensed"/>
                  </a:rPr>
                  <a:t>創新或研究發展設備使用費</a:t>
                </a:r>
                <a:r>
                  <a:rPr lang="en-US" altLang="zh-TW" b="1" dirty="0">
                    <a:solidFill>
                      <a:srgbClr val="FFB598"/>
                    </a:solidFill>
                    <a:ea typeface="微軟正黑體" panose="020B0604030504040204" pitchFamily="34" charset="-120"/>
                    <a:cs typeface="Arial" panose="020B0604020202020204" pitchFamily="34" charset="0"/>
                    <a:sym typeface="Fira Sans Extra Condensed"/>
                  </a:rPr>
                  <a:t>/</a:t>
                </a:r>
                <a:r>
                  <a:rPr lang="zh-TW" altLang="en-US" b="1" dirty="0">
                    <a:solidFill>
                      <a:srgbClr val="FFB598"/>
                    </a:solidFill>
                    <a:ea typeface="微軟正黑體" panose="020B0604030504040204" pitchFamily="34" charset="-120"/>
                    <a:cs typeface="Arial" panose="020B0604020202020204" pitchFamily="34" charset="0"/>
                    <a:sym typeface="Fira Sans Extra Condensed"/>
                  </a:rPr>
                  <a:t>維護費</a:t>
                </a:r>
                <a:endParaRPr b="1" dirty="0">
                  <a:solidFill>
                    <a:srgbClr val="FFB598"/>
                  </a:solidFill>
                  <a:ea typeface="微軟正黑體" panose="020B0604030504040204" pitchFamily="34" charset="-120"/>
                  <a:cs typeface="Arial" panose="020B0604020202020204" pitchFamily="34" charset="0"/>
                  <a:sym typeface="Fira Sans Extra Condensed"/>
                </a:endParaRPr>
              </a:p>
            </p:txBody>
          </p:sp>
          <p:cxnSp>
            <p:nvCxnSpPr>
              <p:cNvPr id="44" name="Google Shape;1082;p32">
                <a:extLst>
                  <a:ext uri="{FF2B5EF4-FFF2-40B4-BE49-F238E27FC236}">
                    <a16:creationId xmlns:a16="http://schemas.microsoft.com/office/drawing/2014/main" id="{0A20863C-ED8E-5FEB-CAAE-D0D8979AE997}"/>
                  </a:ext>
                </a:extLst>
              </p:cNvPr>
              <p:cNvCxnSpPr>
                <a:cxnSpLocks/>
                <a:stCxn id="43" idx="1"/>
              </p:cNvCxnSpPr>
              <p:nvPr/>
            </p:nvCxnSpPr>
            <p:spPr>
              <a:xfrm rot="10800000">
                <a:off x="5537550" y="1817875"/>
                <a:ext cx="1165800" cy="0"/>
              </a:xfrm>
              <a:prstGeom prst="straightConnector1">
                <a:avLst/>
              </a:prstGeom>
              <a:noFill/>
              <a:ln w="19050" cap="flat" cmpd="sng">
                <a:solidFill>
                  <a:srgbClr val="FFB598"/>
                </a:solidFill>
                <a:prstDash val="dot"/>
                <a:round/>
                <a:headEnd type="oval" w="med" len="med"/>
                <a:tailEnd type="none" w="med" len="med"/>
              </a:ln>
            </p:spPr>
          </p:cxnSp>
        </p:grpSp>
        <p:grpSp>
          <p:nvGrpSpPr>
            <p:cNvPr id="12" name="Google Shape;1083;p32">
              <a:extLst>
                <a:ext uri="{FF2B5EF4-FFF2-40B4-BE49-F238E27FC236}">
                  <a16:creationId xmlns:a16="http://schemas.microsoft.com/office/drawing/2014/main" id="{7233799B-1B74-B7A0-F760-63C35B6B04E4}"/>
                </a:ext>
              </a:extLst>
            </p:cNvPr>
            <p:cNvGrpSpPr/>
            <p:nvPr/>
          </p:nvGrpSpPr>
          <p:grpSpPr>
            <a:xfrm>
              <a:off x="5477850" y="3753680"/>
              <a:ext cx="3364814" cy="270589"/>
              <a:chOff x="5477850" y="2926830"/>
              <a:chExt cx="3204900" cy="208500"/>
            </a:xfrm>
          </p:grpSpPr>
          <p:sp>
            <p:nvSpPr>
              <p:cNvPr id="41" name="Google Shape;1085;p32">
                <a:extLst>
                  <a:ext uri="{FF2B5EF4-FFF2-40B4-BE49-F238E27FC236}">
                    <a16:creationId xmlns:a16="http://schemas.microsoft.com/office/drawing/2014/main" id="{F9B0772F-91BD-F9EC-ABF3-9A2379E63CC3}"/>
                  </a:ext>
                </a:extLst>
              </p:cNvPr>
              <p:cNvSpPr txBox="1"/>
              <p:nvPr/>
            </p:nvSpPr>
            <p:spPr>
              <a:xfrm>
                <a:off x="6703350" y="2926830"/>
                <a:ext cx="1979400" cy="20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solidFill>
                      <a:srgbClr val="FF91AE"/>
                    </a:solidFill>
                    <a:ea typeface="微軟正黑體" panose="020B0604030504040204" pitchFamily="34" charset="-120"/>
                    <a:cs typeface="Arial" panose="020B0604020202020204" pitchFamily="34" charset="0"/>
                    <a:sym typeface="Fira Sans Extra Condensed"/>
                  </a:rPr>
                  <a:t>無形資產之引進、委託研究或驗證費</a:t>
                </a:r>
              </a:p>
            </p:txBody>
          </p:sp>
          <p:cxnSp>
            <p:nvCxnSpPr>
              <p:cNvPr id="42" name="Google Shape;1086;p32">
                <a:extLst>
                  <a:ext uri="{FF2B5EF4-FFF2-40B4-BE49-F238E27FC236}">
                    <a16:creationId xmlns:a16="http://schemas.microsoft.com/office/drawing/2014/main" id="{F7B8002D-A47D-2CFD-16B7-F8068833B77E}"/>
                  </a:ext>
                </a:extLst>
              </p:cNvPr>
              <p:cNvCxnSpPr>
                <a:cxnSpLocks/>
                <a:stCxn id="41" idx="1"/>
              </p:cNvCxnSpPr>
              <p:nvPr/>
            </p:nvCxnSpPr>
            <p:spPr>
              <a:xfrm rot="10800000">
                <a:off x="5477850" y="3031080"/>
                <a:ext cx="1225500" cy="0"/>
              </a:xfrm>
              <a:prstGeom prst="straightConnector1">
                <a:avLst/>
              </a:prstGeom>
              <a:noFill/>
              <a:ln w="19050" cap="flat" cmpd="sng">
                <a:solidFill>
                  <a:srgbClr val="FF91AE"/>
                </a:solidFill>
                <a:prstDash val="dot"/>
                <a:round/>
                <a:headEnd type="oval" w="med" len="med"/>
                <a:tailEnd type="none" w="med" len="med"/>
              </a:ln>
            </p:spPr>
          </p:cxnSp>
        </p:grpSp>
        <p:grpSp>
          <p:nvGrpSpPr>
            <p:cNvPr id="13" name="Google Shape;1087;p32">
              <a:extLst>
                <a:ext uri="{FF2B5EF4-FFF2-40B4-BE49-F238E27FC236}">
                  <a16:creationId xmlns:a16="http://schemas.microsoft.com/office/drawing/2014/main" id="{6C96F327-5390-1E37-D84D-D36FE52D51BE}"/>
                </a:ext>
              </a:extLst>
            </p:cNvPr>
            <p:cNvGrpSpPr/>
            <p:nvPr/>
          </p:nvGrpSpPr>
          <p:grpSpPr>
            <a:xfrm>
              <a:off x="4849774" y="4791629"/>
              <a:ext cx="4011314" cy="308177"/>
              <a:chOff x="4831350" y="4095065"/>
              <a:chExt cx="3851400" cy="208500"/>
            </a:xfrm>
          </p:grpSpPr>
          <p:sp>
            <p:nvSpPr>
              <p:cNvPr id="39" name="Google Shape;1089;p32">
                <a:extLst>
                  <a:ext uri="{FF2B5EF4-FFF2-40B4-BE49-F238E27FC236}">
                    <a16:creationId xmlns:a16="http://schemas.microsoft.com/office/drawing/2014/main" id="{D0BD061A-FDDD-C8E4-8EC4-02FC115C0C4D}"/>
                  </a:ext>
                </a:extLst>
              </p:cNvPr>
              <p:cNvSpPr txBox="1"/>
              <p:nvPr/>
            </p:nvSpPr>
            <p:spPr>
              <a:xfrm>
                <a:off x="6703350" y="4095065"/>
                <a:ext cx="1979400" cy="20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solidFill>
                      <a:srgbClr val="989ACA"/>
                    </a:solidFill>
                    <a:ea typeface="微軟正黑體" panose="020B0604030504040204" pitchFamily="34" charset="-120"/>
                    <a:cs typeface="Arial" panose="020B0604020202020204" pitchFamily="34" charset="0"/>
                    <a:sym typeface="Fira Sans Extra Condensed"/>
                  </a:rPr>
                  <a:t>國內差旅費</a:t>
                </a:r>
                <a:endParaRPr lang="en-GB" b="1" dirty="0">
                  <a:solidFill>
                    <a:srgbClr val="989ACA"/>
                  </a:solidFill>
                  <a:ea typeface="微軟正黑體" panose="020B0604030504040204" pitchFamily="34" charset="-120"/>
                  <a:cs typeface="Arial" panose="020B0604020202020204" pitchFamily="34" charset="0"/>
                  <a:sym typeface="Fira Sans Extra Condensed"/>
                </a:endParaRPr>
              </a:p>
            </p:txBody>
          </p:sp>
          <p:cxnSp>
            <p:nvCxnSpPr>
              <p:cNvPr id="40" name="Google Shape;1090;p32">
                <a:extLst>
                  <a:ext uri="{FF2B5EF4-FFF2-40B4-BE49-F238E27FC236}">
                    <a16:creationId xmlns:a16="http://schemas.microsoft.com/office/drawing/2014/main" id="{00530329-1ED8-59BC-8301-210E13077FF1}"/>
                  </a:ext>
                </a:extLst>
              </p:cNvPr>
              <p:cNvCxnSpPr>
                <a:cxnSpLocks/>
                <a:stCxn id="39" idx="1"/>
              </p:cNvCxnSpPr>
              <p:nvPr/>
            </p:nvCxnSpPr>
            <p:spPr>
              <a:xfrm rot="10800000">
                <a:off x="4831350" y="4199314"/>
                <a:ext cx="1872000" cy="0"/>
              </a:xfrm>
              <a:prstGeom prst="straightConnector1">
                <a:avLst/>
              </a:prstGeom>
              <a:noFill/>
              <a:ln w="19050" cap="flat" cmpd="sng">
                <a:solidFill>
                  <a:srgbClr val="989ACA"/>
                </a:solidFill>
                <a:prstDash val="dot"/>
                <a:round/>
                <a:headEnd type="oval" w="med" len="med"/>
                <a:tailEnd type="none" w="med" len="med"/>
              </a:ln>
            </p:spPr>
          </p:cxnSp>
        </p:grpSp>
        <p:grpSp>
          <p:nvGrpSpPr>
            <p:cNvPr id="14" name="群組 13">
              <a:extLst>
                <a:ext uri="{FF2B5EF4-FFF2-40B4-BE49-F238E27FC236}">
                  <a16:creationId xmlns:a16="http://schemas.microsoft.com/office/drawing/2014/main" id="{E06B30CD-4788-11BA-3DDF-BC056A236CB6}"/>
                </a:ext>
              </a:extLst>
            </p:cNvPr>
            <p:cNvGrpSpPr/>
            <p:nvPr/>
          </p:nvGrpSpPr>
          <p:grpSpPr>
            <a:xfrm>
              <a:off x="3226853" y="2174907"/>
              <a:ext cx="2762571" cy="2826584"/>
              <a:chOff x="3042075" y="4339498"/>
              <a:chExt cx="2762571" cy="2891544"/>
            </a:xfrm>
          </p:grpSpPr>
          <p:grpSp>
            <p:nvGrpSpPr>
              <p:cNvPr id="15" name="Google Shape;1082;p36">
                <a:extLst>
                  <a:ext uri="{FF2B5EF4-FFF2-40B4-BE49-F238E27FC236}">
                    <a16:creationId xmlns:a16="http://schemas.microsoft.com/office/drawing/2014/main" id="{34726EA2-8B3C-F799-6727-544403AAEF35}"/>
                  </a:ext>
                </a:extLst>
              </p:cNvPr>
              <p:cNvGrpSpPr/>
              <p:nvPr/>
            </p:nvGrpSpPr>
            <p:grpSpPr>
              <a:xfrm>
                <a:off x="3042075" y="4834829"/>
                <a:ext cx="1139650" cy="924007"/>
                <a:chOff x="3190788" y="1882442"/>
                <a:chExt cx="1139650" cy="924007"/>
              </a:xfrm>
            </p:grpSpPr>
            <p:sp>
              <p:nvSpPr>
                <p:cNvPr id="37" name="Google Shape;1083;p36">
                  <a:extLst>
                    <a:ext uri="{FF2B5EF4-FFF2-40B4-BE49-F238E27FC236}">
                      <a16:creationId xmlns:a16="http://schemas.microsoft.com/office/drawing/2014/main" id="{9776F85D-1350-4380-A859-E403A8A34299}"/>
                    </a:ext>
                  </a:extLst>
                </p:cNvPr>
                <p:cNvSpPr/>
                <p:nvPr/>
              </p:nvSpPr>
              <p:spPr>
                <a:xfrm>
                  <a:off x="3190788" y="1882442"/>
                  <a:ext cx="1139650" cy="924007"/>
                </a:xfrm>
                <a:custGeom>
                  <a:avLst/>
                  <a:gdLst/>
                  <a:ahLst/>
                  <a:cxnLst/>
                  <a:rect l="l" t="t" r="r" b="b"/>
                  <a:pathLst>
                    <a:path w="51031" h="41375" extrusionOk="0">
                      <a:moveTo>
                        <a:pt x="11942" y="1"/>
                      </a:moveTo>
                      <a:lnTo>
                        <a:pt x="0" y="20682"/>
                      </a:lnTo>
                      <a:lnTo>
                        <a:pt x="11942" y="41375"/>
                      </a:lnTo>
                      <a:lnTo>
                        <a:pt x="35826" y="41375"/>
                      </a:lnTo>
                      <a:lnTo>
                        <a:pt x="38267" y="37112"/>
                      </a:lnTo>
                      <a:lnTo>
                        <a:pt x="51030" y="36731"/>
                      </a:lnTo>
                      <a:lnTo>
                        <a:pt x="44553" y="26218"/>
                      </a:lnTo>
                      <a:lnTo>
                        <a:pt x="47768" y="20670"/>
                      </a:lnTo>
                      <a:lnTo>
                        <a:pt x="35826"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38" name="Google Shape;1084;p36">
                  <a:extLst>
                    <a:ext uri="{FF2B5EF4-FFF2-40B4-BE49-F238E27FC236}">
                      <a16:creationId xmlns:a16="http://schemas.microsoft.com/office/drawing/2014/main" id="{B6A7567D-4099-5628-3FFF-D907C73EAD97}"/>
                    </a:ext>
                  </a:extLst>
                </p:cNvPr>
                <p:cNvSpPr/>
                <p:nvPr/>
              </p:nvSpPr>
              <p:spPr>
                <a:xfrm>
                  <a:off x="3288621" y="1966453"/>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rgbClr val="46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ea typeface="微軟正黑體" panose="020B0604030504040204" pitchFamily="34" charset="-120"/>
                    <a:cs typeface="Arial" panose="020B0604020202020204" pitchFamily="34" charset="0"/>
                  </a:endParaRPr>
                </a:p>
              </p:txBody>
            </p:sp>
          </p:grpSp>
          <p:grpSp>
            <p:nvGrpSpPr>
              <p:cNvPr id="16" name="Google Shape;1085;p36">
                <a:extLst>
                  <a:ext uri="{FF2B5EF4-FFF2-40B4-BE49-F238E27FC236}">
                    <a16:creationId xmlns:a16="http://schemas.microsoft.com/office/drawing/2014/main" id="{B9383A9E-DF8C-1B91-20E5-F86FD7690E98}"/>
                  </a:ext>
                </a:extLst>
              </p:cNvPr>
              <p:cNvGrpSpPr/>
              <p:nvPr/>
            </p:nvGrpSpPr>
            <p:grpSpPr>
              <a:xfrm>
                <a:off x="3042075" y="5811936"/>
                <a:ext cx="1139650" cy="924030"/>
                <a:chOff x="3190788" y="2859549"/>
                <a:chExt cx="1139650" cy="924030"/>
              </a:xfrm>
            </p:grpSpPr>
            <p:sp>
              <p:nvSpPr>
                <p:cNvPr id="35" name="Google Shape;1086;p36">
                  <a:extLst>
                    <a:ext uri="{FF2B5EF4-FFF2-40B4-BE49-F238E27FC236}">
                      <a16:creationId xmlns:a16="http://schemas.microsoft.com/office/drawing/2014/main" id="{8AD67D4D-B1C5-05E4-37F5-3E5C31F12675}"/>
                    </a:ext>
                  </a:extLst>
                </p:cNvPr>
                <p:cNvSpPr/>
                <p:nvPr/>
              </p:nvSpPr>
              <p:spPr>
                <a:xfrm>
                  <a:off x="3190788" y="2859549"/>
                  <a:ext cx="1139650" cy="924030"/>
                </a:xfrm>
                <a:custGeom>
                  <a:avLst/>
                  <a:gdLst/>
                  <a:ahLst/>
                  <a:cxnLst/>
                  <a:rect l="l" t="t" r="r" b="b"/>
                  <a:pathLst>
                    <a:path w="51031" h="41376" extrusionOk="0">
                      <a:moveTo>
                        <a:pt x="11942" y="1"/>
                      </a:moveTo>
                      <a:lnTo>
                        <a:pt x="0" y="20682"/>
                      </a:lnTo>
                      <a:lnTo>
                        <a:pt x="11942" y="41375"/>
                      </a:lnTo>
                      <a:lnTo>
                        <a:pt x="35826" y="41375"/>
                      </a:lnTo>
                      <a:lnTo>
                        <a:pt x="47768" y="20706"/>
                      </a:lnTo>
                      <a:lnTo>
                        <a:pt x="44553" y="15146"/>
                      </a:lnTo>
                      <a:lnTo>
                        <a:pt x="51030" y="4644"/>
                      </a:lnTo>
                      <a:lnTo>
                        <a:pt x="38267" y="4263"/>
                      </a:lnTo>
                      <a:lnTo>
                        <a:pt x="35826"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36" name="Google Shape;1087;p36">
                  <a:extLst>
                    <a:ext uri="{FF2B5EF4-FFF2-40B4-BE49-F238E27FC236}">
                      <a16:creationId xmlns:a16="http://schemas.microsoft.com/office/drawing/2014/main" id="{0499B247-ECD9-0E7C-8B20-9C83DD738C61}"/>
                    </a:ext>
                  </a:extLst>
                </p:cNvPr>
                <p:cNvSpPr/>
                <p:nvPr/>
              </p:nvSpPr>
              <p:spPr>
                <a:xfrm>
                  <a:off x="3288621" y="2945168"/>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rgbClr val="6DA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grpSp>
          <p:grpSp>
            <p:nvGrpSpPr>
              <p:cNvPr id="17" name="Google Shape;1088;p36">
                <a:extLst>
                  <a:ext uri="{FF2B5EF4-FFF2-40B4-BE49-F238E27FC236}">
                    <a16:creationId xmlns:a16="http://schemas.microsoft.com/office/drawing/2014/main" id="{B1ACEB5D-26CC-455A-0F7F-6E6B9245B6B4}"/>
                  </a:ext>
                </a:extLst>
              </p:cNvPr>
              <p:cNvGrpSpPr/>
              <p:nvPr/>
            </p:nvGrpSpPr>
            <p:grpSpPr>
              <a:xfrm>
                <a:off x="4664996" y="4834829"/>
                <a:ext cx="1139650" cy="924007"/>
                <a:chOff x="4813709" y="1882442"/>
                <a:chExt cx="1139650" cy="924007"/>
              </a:xfrm>
            </p:grpSpPr>
            <p:sp>
              <p:nvSpPr>
                <p:cNvPr id="33" name="Google Shape;1089;p36">
                  <a:extLst>
                    <a:ext uri="{FF2B5EF4-FFF2-40B4-BE49-F238E27FC236}">
                      <a16:creationId xmlns:a16="http://schemas.microsoft.com/office/drawing/2014/main" id="{3CB06F0B-C61D-E3E3-14D8-DF0AB7C6F737}"/>
                    </a:ext>
                  </a:extLst>
                </p:cNvPr>
                <p:cNvSpPr/>
                <p:nvPr/>
              </p:nvSpPr>
              <p:spPr>
                <a:xfrm>
                  <a:off x="4813709" y="1882442"/>
                  <a:ext cx="1139650" cy="924007"/>
                </a:xfrm>
                <a:custGeom>
                  <a:avLst/>
                  <a:gdLst/>
                  <a:ahLst/>
                  <a:cxnLst/>
                  <a:rect l="l" t="t" r="r" b="b"/>
                  <a:pathLst>
                    <a:path w="51031" h="41375" extrusionOk="0">
                      <a:moveTo>
                        <a:pt x="15205" y="1"/>
                      </a:moveTo>
                      <a:lnTo>
                        <a:pt x="3263" y="20670"/>
                      </a:lnTo>
                      <a:lnTo>
                        <a:pt x="6478" y="26230"/>
                      </a:lnTo>
                      <a:lnTo>
                        <a:pt x="1" y="36731"/>
                      </a:lnTo>
                      <a:lnTo>
                        <a:pt x="12764" y="37124"/>
                      </a:lnTo>
                      <a:lnTo>
                        <a:pt x="15205" y="41375"/>
                      </a:lnTo>
                      <a:lnTo>
                        <a:pt x="39089" y="41375"/>
                      </a:lnTo>
                      <a:lnTo>
                        <a:pt x="51031" y="20682"/>
                      </a:lnTo>
                      <a:lnTo>
                        <a:pt x="39089"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34" name="Google Shape;1090;p36">
                  <a:extLst>
                    <a:ext uri="{FF2B5EF4-FFF2-40B4-BE49-F238E27FC236}">
                      <a16:creationId xmlns:a16="http://schemas.microsoft.com/office/drawing/2014/main" id="{7E625880-8165-3CD4-F899-06177069AB71}"/>
                    </a:ext>
                  </a:extLst>
                </p:cNvPr>
                <p:cNvSpPr/>
                <p:nvPr/>
              </p:nvSpPr>
              <p:spPr>
                <a:xfrm>
                  <a:off x="4984409" y="1966453"/>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rgbClr val="FFB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ea typeface="微軟正黑體" panose="020B0604030504040204" pitchFamily="34" charset="-120"/>
                    <a:cs typeface="Arial" panose="020B0604020202020204" pitchFamily="34" charset="0"/>
                  </a:endParaRPr>
                </a:p>
              </p:txBody>
            </p:sp>
          </p:grpSp>
          <p:grpSp>
            <p:nvGrpSpPr>
              <p:cNvPr id="18" name="Google Shape;1091;p36">
                <a:extLst>
                  <a:ext uri="{FF2B5EF4-FFF2-40B4-BE49-F238E27FC236}">
                    <a16:creationId xmlns:a16="http://schemas.microsoft.com/office/drawing/2014/main" id="{60E48BD1-517B-A69A-63CA-FE247B3C3348}"/>
                  </a:ext>
                </a:extLst>
              </p:cNvPr>
              <p:cNvGrpSpPr/>
              <p:nvPr/>
            </p:nvGrpSpPr>
            <p:grpSpPr>
              <a:xfrm>
                <a:off x="4664996" y="5811936"/>
                <a:ext cx="1139650" cy="924030"/>
                <a:chOff x="4813709" y="2859549"/>
                <a:chExt cx="1139650" cy="924030"/>
              </a:xfrm>
            </p:grpSpPr>
            <p:sp>
              <p:nvSpPr>
                <p:cNvPr id="31" name="Google Shape;1092;p36">
                  <a:extLst>
                    <a:ext uri="{FF2B5EF4-FFF2-40B4-BE49-F238E27FC236}">
                      <a16:creationId xmlns:a16="http://schemas.microsoft.com/office/drawing/2014/main" id="{ED1609D0-1112-CAAB-B1CF-E31A89045463}"/>
                    </a:ext>
                  </a:extLst>
                </p:cNvPr>
                <p:cNvSpPr/>
                <p:nvPr/>
              </p:nvSpPr>
              <p:spPr>
                <a:xfrm>
                  <a:off x="4813709" y="2859549"/>
                  <a:ext cx="1139650" cy="924030"/>
                </a:xfrm>
                <a:custGeom>
                  <a:avLst/>
                  <a:gdLst/>
                  <a:ahLst/>
                  <a:cxnLst/>
                  <a:rect l="l" t="t" r="r" b="b"/>
                  <a:pathLst>
                    <a:path w="51031" h="41376" extrusionOk="0">
                      <a:moveTo>
                        <a:pt x="15205" y="1"/>
                      </a:moveTo>
                      <a:lnTo>
                        <a:pt x="12764" y="4263"/>
                      </a:lnTo>
                      <a:lnTo>
                        <a:pt x="1" y="4632"/>
                      </a:lnTo>
                      <a:lnTo>
                        <a:pt x="6478" y="15146"/>
                      </a:lnTo>
                      <a:lnTo>
                        <a:pt x="3263" y="20706"/>
                      </a:lnTo>
                      <a:lnTo>
                        <a:pt x="15205" y="41375"/>
                      </a:lnTo>
                      <a:lnTo>
                        <a:pt x="39089" y="41375"/>
                      </a:lnTo>
                      <a:lnTo>
                        <a:pt x="51031" y="20682"/>
                      </a:lnTo>
                      <a:lnTo>
                        <a:pt x="39089"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32" name="Google Shape;1093;p36">
                  <a:extLst>
                    <a:ext uri="{FF2B5EF4-FFF2-40B4-BE49-F238E27FC236}">
                      <a16:creationId xmlns:a16="http://schemas.microsoft.com/office/drawing/2014/main" id="{C52CBB4E-C7DF-A31A-C569-37EC007FDFC9}"/>
                    </a:ext>
                  </a:extLst>
                </p:cNvPr>
                <p:cNvSpPr/>
                <p:nvPr/>
              </p:nvSpPr>
              <p:spPr>
                <a:xfrm>
                  <a:off x="4984409" y="2945168"/>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rgbClr val="FF91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ea typeface="微軟正黑體" panose="020B0604030504040204" pitchFamily="34" charset="-120"/>
                    <a:cs typeface="Arial" panose="020B0604020202020204" pitchFamily="34" charset="0"/>
                  </a:endParaRPr>
                </a:p>
              </p:txBody>
            </p:sp>
          </p:grpSp>
          <p:grpSp>
            <p:nvGrpSpPr>
              <p:cNvPr id="19" name="Google Shape;1094;p36">
                <a:extLst>
                  <a:ext uri="{FF2B5EF4-FFF2-40B4-BE49-F238E27FC236}">
                    <a16:creationId xmlns:a16="http://schemas.microsoft.com/office/drawing/2014/main" id="{8EBB1ABB-8038-E917-4000-57C763376BE6}"/>
                  </a:ext>
                </a:extLst>
              </p:cNvPr>
              <p:cNvGrpSpPr/>
              <p:nvPr/>
            </p:nvGrpSpPr>
            <p:grpSpPr>
              <a:xfrm>
                <a:off x="3889969" y="4339498"/>
                <a:ext cx="1066779" cy="1169687"/>
                <a:chOff x="4038682" y="1387111"/>
                <a:chExt cx="1066779" cy="1169687"/>
              </a:xfrm>
            </p:grpSpPr>
            <p:sp>
              <p:nvSpPr>
                <p:cNvPr id="29" name="Google Shape;1095;p36">
                  <a:extLst>
                    <a:ext uri="{FF2B5EF4-FFF2-40B4-BE49-F238E27FC236}">
                      <a16:creationId xmlns:a16="http://schemas.microsoft.com/office/drawing/2014/main" id="{46EA643D-82CD-5A67-BBE0-511D277FAB99}"/>
                    </a:ext>
                  </a:extLst>
                </p:cNvPr>
                <p:cNvSpPr/>
                <p:nvPr/>
              </p:nvSpPr>
              <p:spPr>
                <a:xfrm>
                  <a:off x="4038682" y="1387111"/>
                  <a:ext cx="1066779" cy="1169687"/>
                </a:xfrm>
                <a:custGeom>
                  <a:avLst/>
                  <a:gdLst/>
                  <a:ahLst/>
                  <a:cxnLst/>
                  <a:rect l="l" t="t" r="r" b="b"/>
                  <a:pathLst>
                    <a:path w="47768" h="52376" extrusionOk="0">
                      <a:moveTo>
                        <a:pt x="11942" y="0"/>
                      </a:moveTo>
                      <a:lnTo>
                        <a:pt x="0" y="20622"/>
                      </a:lnTo>
                      <a:lnTo>
                        <a:pt x="11942" y="41232"/>
                      </a:lnTo>
                      <a:lnTo>
                        <a:pt x="17455" y="41232"/>
                      </a:lnTo>
                      <a:lnTo>
                        <a:pt x="23884" y="52376"/>
                      </a:lnTo>
                      <a:lnTo>
                        <a:pt x="30325" y="41232"/>
                      </a:lnTo>
                      <a:lnTo>
                        <a:pt x="35826" y="41232"/>
                      </a:lnTo>
                      <a:lnTo>
                        <a:pt x="47768" y="20622"/>
                      </a:lnTo>
                      <a:lnTo>
                        <a:pt x="35826"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30" name="Google Shape;1096;p36">
                  <a:extLst>
                    <a:ext uri="{FF2B5EF4-FFF2-40B4-BE49-F238E27FC236}">
                      <a16:creationId xmlns:a16="http://schemas.microsoft.com/office/drawing/2014/main" id="{6CD6403B-95EF-68F3-AF1B-2AB3296A1A06}"/>
                    </a:ext>
                  </a:extLst>
                </p:cNvPr>
                <p:cNvSpPr/>
                <p:nvPr/>
              </p:nvSpPr>
              <p:spPr>
                <a:xfrm>
                  <a:off x="4136515" y="1470318"/>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rgbClr val="1EB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grpSp>
          <p:grpSp>
            <p:nvGrpSpPr>
              <p:cNvPr id="20" name="Google Shape;1097;p36">
                <a:extLst>
                  <a:ext uri="{FF2B5EF4-FFF2-40B4-BE49-F238E27FC236}">
                    <a16:creationId xmlns:a16="http://schemas.microsoft.com/office/drawing/2014/main" id="{5363E462-93B0-A126-E4AE-3147327D9796}"/>
                  </a:ext>
                </a:extLst>
              </p:cNvPr>
              <p:cNvGrpSpPr/>
              <p:nvPr/>
            </p:nvGrpSpPr>
            <p:grpSpPr>
              <a:xfrm>
                <a:off x="3889969" y="6061601"/>
                <a:ext cx="1066779" cy="1169441"/>
                <a:chOff x="4038682" y="3109214"/>
                <a:chExt cx="1066779" cy="1169441"/>
              </a:xfrm>
            </p:grpSpPr>
            <p:sp>
              <p:nvSpPr>
                <p:cNvPr id="27" name="Google Shape;1098;p36">
                  <a:extLst>
                    <a:ext uri="{FF2B5EF4-FFF2-40B4-BE49-F238E27FC236}">
                      <a16:creationId xmlns:a16="http://schemas.microsoft.com/office/drawing/2014/main" id="{A92D7087-69BA-7C08-6166-6321B276866B}"/>
                    </a:ext>
                  </a:extLst>
                </p:cNvPr>
                <p:cNvSpPr/>
                <p:nvPr/>
              </p:nvSpPr>
              <p:spPr>
                <a:xfrm>
                  <a:off x="4038682" y="3109214"/>
                  <a:ext cx="1066779" cy="1169441"/>
                </a:xfrm>
                <a:custGeom>
                  <a:avLst/>
                  <a:gdLst/>
                  <a:ahLst/>
                  <a:cxnLst/>
                  <a:rect l="l" t="t" r="r" b="b"/>
                  <a:pathLst>
                    <a:path w="47768" h="52365" extrusionOk="0">
                      <a:moveTo>
                        <a:pt x="23884" y="1"/>
                      </a:moveTo>
                      <a:lnTo>
                        <a:pt x="17455" y="11145"/>
                      </a:lnTo>
                      <a:lnTo>
                        <a:pt x="11942" y="11145"/>
                      </a:lnTo>
                      <a:lnTo>
                        <a:pt x="0" y="31755"/>
                      </a:lnTo>
                      <a:lnTo>
                        <a:pt x="11942" y="52364"/>
                      </a:lnTo>
                      <a:lnTo>
                        <a:pt x="35826" y="52364"/>
                      </a:lnTo>
                      <a:lnTo>
                        <a:pt x="47768" y="31755"/>
                      </a:lnTo>
                      <a:lnTo>
                        <a:pt x="35826" y="11145"/>
                      </a:lnTo>
                      <a:lnTo>
                        <a:pt x="30325" y="11145"/>
                      </a:lnTo>
                      <a:lnTo>
                        <a:pt x="23884"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28" name="Google Shape;1099;p36">
                  <a:extLst>
                    <a:ext uri="{FF2B5EF4-FFF2-40B4-BE49-F238E27FC236}">
                      <a16:creationId xmlns:a16="http://schemas.microsoft.com/office/drawing/2014/main" id="{F25E0F6E-02F2-B19B-B9AA-B9F4551776EC}"/>
                    </a:ext>
                  </a:extLst>
                </p:cNvPr>
                <p:cNvSpPr/>
                <p:nvPr/>
              </p:nvSpPr>
              <p:spPr>
                <a:xfrm>
                  <a:off x="4136515" y="3441303"/>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rgbClr val="989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grpSp>
          <p:pic>
            <p:nvPicPr>
              <p:cNvPr id="21" name="圖片 20">
                <a:extLst>
                  <a:ext uri="{FF2B5EF4-FFF2-40B4-BE49-F238E27FC236}">
                    <a16:creationId xmlns:a16="http://schemas.microsoft.com/office/drawing/2014/main" id="{213D3FD3-E651-9534-A9DE-23E2C626C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252" y="6061166"/>
                <a:ext cx="476977" cy="476977"/>
              </a:xfrm>
              <a:prstGeom prst="rect">
                <a:avLst/>
              </a:prstGeom>
            </p:spPr>
          </p:pic>
          <p:pic>
            <p:nvPicPr>
              <p:cNvPr id="22" name="圖形 21" descr="頭顱中有齒輪">
                <a:extLst>
                  <a:ext uri="{FF2B5EF4-FFF2-40B4-BE49-F238E27FC236}">
                    <a16:creationId xmlns:a16="http://schemas.microsoft.com/office/drawing/2014/main" id="{3112AE87-E58A-9DB7-704A-A841FBA4C9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5061" y="4577450"/>
                <a:ext cx="472637" cy="472637"/>
              </a:xfrm>
              <a:prstGeom prst="rect">
                <a:avLst/>
              </a:prstGeom>
            </p:spPr>
          </p:pic>
          <p:sp>
            <p:nvSpPr>
              <p:cNvPr id="23" name="Google Shape;1249;p36">
                <a:extLst>
                  <a:ext uri="{FF2B5EF4-FFF2-40B4-BE49-F238E27FC236}">
                    <a16:creationId xmlns:a16="http://schemas.microsoft.com/office/drawing/2014/main" id="{5AF42358-30C0-6FFC-CEEA-4A96304D0A69}"/>
                  </a:ext>
                </a:extLst>
              </p:cNvPr>
              <p:cNvSpPr/>
              <p:nvPr/>
            </p:nvSpPr>
            <p:spPr>
              <a:xfrm>
                <a:off x="3386406" y="5151245"/>
                <a:ext cx="383553" cy="352580"/>
              </a:xfrm>
              <a:custGeom>
                <a:avLst/>
                <a:gdLst/>
                <a:ahLst/>
                <a:cxnLst/>
                <a:rect l="l" t="t" r="r" b="b"/>
                <a:pathLst>
                  <a:path w="11721" h="11658" extrusionOk="0">
                    <a:moveTo>
                      <a:pt x="2395" y="725"/>
                    </a:moveTo>
                    <a:cubicBezTo>
                      <a:pt x="2930" y="725"/>
                      <a:pt x="3403" y="1197"/>
                      <a:pt x="3403" y="1733"/>
                    </a:cubicBezTo>
                    <a:cubicBezTo>
                      <a:pt x="3403" y="2300"/>
                      <a:pt x="2930" y="2773"/>
                      <a:pt x="2395" y="2773"/>
                    </a:cubicBezTo>
                    <a:cubicBezTo>
                      <a:pt x="1828" y="2773"/>
                      <a:pt x="1355" y="2300"/>
                      <a:pt x="1355" y="1733"/>
                    </a:cubicBezTo>
                    <a:cubicBezTo>
                      <a:pt x="1355" y="1197"/>
                      <a:pt x="1828" y="725"/>
                      <a:pt x="2395" y="725"/>
                    </a:cubicBezTo>
                    <a:close/>
                    <a:moveTo>
                      <a:pt x="10303" y="725"/>
                    </a:moveTo>
                    <a:lnTo>
                      <a:pt x="10303" y="6585"/>
                    </a:lnTo>
                    <a:lnTo>
                      <a:pt x="10334" y="6585"/>
                    </a:lnTo>
                    <a:cubicBezTo>
                      <a:pt x="10334" y="6774"/>
                      <a:pt x="10177" y="6931"/>
                      <a:pt x="9988" y="6931"/>
                    </a:cubicBezTo>
                    <a:lnTo>
                      <a:pt x="4789" y="6931"/>
                    </a:lnTo>
                    <a:lnTo>
                      <a:pt x="4789" y="5167"/>
                    </a:lnTo>
                    <a:cubicBezTo>
                      <a:pt x="4789" y="4253"/>
                      <a:pt x="4285" y="3434"/>
                      <a:pt x="3498" y="3025"/>
                    </a:cubicBezTo>
                    <a:cubicBezTo>
                      <a:pt x="3844" y="2710"/>
                      <a:pt x="4096" y="2237"/>
                      <a:pt x="4096" y="1733"/>
                    </a:cubicBezTo>
                    <a:cubicBezTo>
                      <a:pt x="4096" y="1355"/>
                      <a:pt x="3970" y="977"/>
                      <a:pt x="3718" y="725"/>
                    </a:cubicBezTo>
                    <a:close/>
                    <a:moveTo>
                      <a:pt x="2710" y="3466"/>
                    </a:moveTo>
                    <a:cubicBezTo>
                      <a:pt x="3498" y="3623"/>
                      <a:pt x="4096" y="4316"/>
                      <a:pt x="4096" y="5167"/>
                    </a:cubicBezTo>
                    <a:lnTo>
                      <a:pt x="4096" y="7246"/>
                    </a:lnTo>
                    <a:cubicBezTo>
                      <a:pt x="4128" y="7435"/>
                      <a:pt x="3970" y="7593"/>
                      <a:pt x="3750" y="7593"/>
                    </a:cubicBezTo>
                    <a:cubicBezTo>
                      <a:pt x="3561" y="7593"/>
                      <a:pt x="3403" y="7750"/>
                      <a:pt x="3403" y="7971"/>
                    </a:cubicBezTo>
                    <a:lnTo>
                      <a:pt x="3403" y="10712"/>
                    </a:lnTo>
                    <a:cubicBezTo>
                      <a:pt x="3403" y="10901"/>
                      <a:pt x="3246" y="11058"/>
                      <a:pt x="3056" y="11058"/>
                    </a:cubicBezTo>
                    <a:lnTo>
                      <a:pt x="1670" y="11058"/>
                    </a:lnTo>
                    <a:cubicBezTo>
                      <a:pt x="1481" y="11058"/>
                      <a:pt x="1324" y="10901"/>
                      <a:pt x="1324" y="10712"/>
                    </a:cubicBezTo>
                    <a:lnTo>
                      <a:pt x="1324" y="7971"/>
                    </a:lnTo>
                    <a:cubicBezTo>
                      <a:pt x="1324" y="7750"/>
                      <a:pt x="1166" y="7593"/>
                      <a:pt x="977" y="7593"/>
                    </a:cubicBezTo>
                    <a:cubicBezTo>
                      <a:pt x="788" y="7593"/>
                      <a:pt x="631" y="7435"/>
                      <a:pt x="631" y="7246"/>
                    </a:cubicBezTo>
                    <a:lnTo>
                      <a:pt x="631" y="5167"/>
                    </a:lnTo>
                    <a:cubicBezTo>
                      <a:pt x="631" y="4316"/>
                      <a:pt x="1198" y="3623"/>
                      <a:pt x="1985" y="3466"/>
                    </a:cubicBezTo>
                    <a:lnTo>
                      <a:pt x="1985" y="5829"/>
                    </a:lnTo>
                    <a:cubicBezTo>
                      <a:pt x="1985" y="6018"/>
                      <a:pt x="2143" y="6175"/>
                      <a:pt x="2363" y="6175"/>
                    </a:cubicBezTo>
                    <a:cubicBezTo>
                      <a:pt x="2552" y="6175"/>
                      <a:pt x="2710" y="6018"/>
                      <a:pt x="2710" y="5829"/>
                    </a:cubicBezTo>
                    <a:lnTo>
                      <a:pt x="2710" y="3466"/>
                    </a:lnTo>
                    <a:close/>
                    <a:moveTo>
                      <a:pt x="2395" y="0"/>
                    </a:moveTo>
                    <a:cubicBezTo>
                      <a:pt x="1450" y="0"/>
                      <a:pt x="694" y="756"/>
                      <a:pt x="694" y="1702"/>
                    </a:cubicBezTo>
                    <a:cubicBezTo>
                      <a:pt x="694" y="2206"/>
                      <a:pt x="946" y="2678"/>
                      <a:pt x="1292" y="2993"/>
                    </a:cubicBezTo>
                    <a:cubicBezTo>
                      <a:pt x="536" y="3403"/>
                      <a:pt x="1" y="4222"/>
                      <a:pt x="1" y="5136"/>
                    </a:cubicBezTo>
                    <a:lnTo>
                      <a:pt x="1" y="7215"/>
                    </a:lnTo>
                    <a:cubicBezTo>
                      <a:pt x="1" y="7656"/>
                      <a:pt x="253" y="8034"/>
                      <a:pt x="662" y="8192"/>
                    </a:cubicBezTo>
                    <a:lnTo>
                      <a:pt x="662" y="10649"/>
                    </a:lnTo>
                    <a:cubicBezTo>
                      <a:pt x="662" y="11184"/>
                      <a:pt x="1135" y="11657"/>
                      <a:pt x="1670" y="11657"/>
                    </a:cubicBezTo>
                    <a:lnTo>
                      <a:pt x="3056" y="11657"/>
                    </a:lnTo>
                    <a:cubicBezTo>
                      <a:pt x="3624" y="11657"/>
                      <a:pt x="4096" y="11184"/>
                      <a:pt x="4096" y="10649"/>
                    </a:cubicBezTo>
                    <a:lnTo>
                      <a:pt x="4096" y="8192"/>
                    </a:lnTo>
                    <a:cubicBezTo>
                      <a:pt x="4348" y="8065"/>
                      <a:pt x="4600" y="7876"/>
                      <a:pt x="4726" y="7561"/>
                    </a:cubicBezTo>
                    <a:lnTo>
                      <a:pt x="9988" y="7561"/>
                    </a:lnTo>
                    <a:cubicBezTo>
                      <a:pt x="10555" y="7561"/>
                      <a:pt x="11027" y="7089"/>
                      <a:pt x="11027" y="6553"/>
                    </a:cubicBezTo>
                    <a:lnTo>
                      <a:pt x="11027" y="662"/>
                    </a:lnTo>
                    <a:lnTo>
                      <a:pt x="11374" y="662"/>
                    </a:lnTo>
                    <a:cubicBezTo>
                      <a:pt x="11563" y="662"/>
                      <a:pt x="11720" y="504"/>
                      <a:pt x="11720" y="315"/>
                    </a:cubicBezTo>
                    <a:cubicBezTo>
                      <a:pt x="11720" y="158"/>
                      <a:pt x="11563" y="0"/>
                      <a:pt x="11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ea typeface="微軟正黑體" panose="020B0604030504040204" pitchFamily="34" charset="-120"/>
                  <a:cs typeface="Arial" panose="020B0604020202020204" pitchFamily="34" charset="0"/>
                </a:endParaRPr>
              </a:p>
            </p:txBody>
          </p:sp>
          <p:pic>
            <p:nvPicPr>
              <p:cNvPr id="24" name="圖形 23" descr="燒杯">
                <a:extLst>
                  <a:ext uri="{FF2B5EF4-FFF2-40B4-BE49-F238E27FC236}">
                    <a16:creationId xmlns:a16="http://schemas.microsoft.com/office/drawing/2014/main" id="{5A73D7EF-BB45-BA4F-1C77-07F92ACD63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67952" y="6057065"/>
                <a:ext cx="449134" cy="449134"/>
              </a:xfrm>
              <a:prstGeom prst="rect">
                <a:avLst/>
              </a:prstGeom>
            </p:spPr>
          </p:pic>
          <p:pic>
            <p:nvPicPr>
              <p:cNvPr id="25" name="圖形 24" descr="飛機">
                <a:extLst>
                  <a:ext uri="{FF2B5EF4-FFF2-40B4-BE49-F238E27FC236}">
                    <a16:creationId xmlns:a16="http://schemas.microsoft.com/office/drawing/2014/main" id="{7F8C32D1-FE60-30AF-1034-A49DA4E94D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77852" y="6530990"/>
                <a:ext cx="479770" cy="479770"/>
              </a:xfrm>
              <a:prstGeom prst="rect">
                <a:avLst/>
              </a:prstGeom>
            </p:spPr>
          </p:pic>
          <p:pic>
            <p:nvPicPr>
              <p:cNvPr id="26" name="圖形 25" descr="單一齒輪">
                <a:extLst>
                  <a:ext uri="{FF2B5EF4-FFF2-40B4-BE49-F238E27FC236}">
                    <a16:creationId xmlns:a16="http://schemas.microsoft.com/office/drawing/2014/main" id="{00A673D7-0013-880A-E8AA-8B427132421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25256" y="5014583"/>
                <a:ext cx="512294" cy="512294"/>
              </a:xfrm>
              <a:prstGeom prst="rect">
                <a:avLst/>
              </a:prstGeom>
            </p:spPr>
          </p:pic>
        </p:grpSp>
      </p:grpSp>
      <p:sp>
        <p:nvSpPr>
          <p:cNvPr id="51" name="矩形 50">
            <a:extLst>
              <a:ext uri="{FF2B5EF4-FFF2-40B4-BE49-F238E27FC236}">
                <a16:creationId xmlns:a16="http://schemas.microsoft.com/office/drawing/2014/main" id="{64DAB025-49BE-7D2E-8F39-73583F156DF3}"/>
              </a:ext>
            </a:extLst>
          </p:cNvPr>
          <p:cNvSpPr/>
          <p:nvPr/>
        </p:nvSpPr>
        <p:spPr>
          <a:xfrm>
            <a:off x="951822" y="5243758"/>
            <a:ext cx="7510487" cy="924029"/>
          </a:xfrm>
          <a:prstGeom prst="rect">
            <a:avLst/>
          </a:prstGeom>
          <a:solidFill>
            <a:srgbClr val="0074BB"/>
          </a:solidFill>
          <a:ln w="28575">
            <a:noFill/>
            <a:prstDash val="dash"/>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Arial" panose="020B0604020202020204" pitchFamily="34" charset="0"/>
                <a:ea typeface="微軟正黑體" panose="020B0604030504040204" pitchFamily="34" charset="-120"/>
                <a:cs typeface="Arial" panose="020B0604020202020204" pitchFamily="34" charset="0"/>
              </a:rPr>
              <a:t>補助比例最高不超過計畫總經費之</a:t>
            </a:r>
            <a:r>
              <a:rPr lang="en-US" altLang="zh-TW" sz="2400" b="1" dirty="0">
                <a:latin typeface="Arial" panose="020B0604020202020204" pitchFamily="34" charset="0"/>
                <a:ea typeface="微軟正黑體" panose="020B0604030504040204" pitchFamily="34" charset="-120"/>
                <a:cs typeface="Arial" panose="020B0604020202020204" pitchFamily="34" charset="0"/>
              </a:rPr>
              <a:t>50%</a:t>
            </a:r>
            <a:r>
              <a:rPr lang="zh-TW" altLang="en-US" sz="2400" b="1" dirty="0">
                <a:latin typeface="Arial" panose="020B0604020202020204" pitchFamily="34" charset="0"/>
                <a:ea typeface="微軟正黑體" panose="020B0604030504040204" pitchFamily="34" charset="-120"/>
                <a:cs typeface="Arial" panose="020B0604020202020204" pitchFamily="34" charset="0"/>
              </a:rPr>
              <a:t>，</a:t>
            </a:r>
            <a:endParaRPr lang="en-US" altLang="zh-TW" sz="2400" b="1" dirty="0">
              <a:latin typeface="Arial" panose="020B0604020202020204" pitchFamily="34" charset="0"/>
              <a:ea typeface="微軟正黑體" panose="020B0604030504040204" pitchFamily="34" charset="-120"/>
              <a:cs typeface="Arial" panose="020B0604020202020204" pitchFamily="34" charset="0"/>
            </a:endParaRPr>
          </a:p>
          <a:p>
            <a:pPr algn="ctr"/>
            <a:r>
              <a:rPr lang="zh-TW" altLang="en-US" sz="2400" b="1" dirty="0">
                <a:latin typeface="Arial" panose="020B0604020202020204" pitchFamily="34" charset="0"/>
                <a:ea typeface="微軟正黑體" panose="020B0604030504040204" pitchFamily="34" charset="-120"/>
                <a:cs typeface="Arial" panose="020B0604020202020204" pitchFamily="34" charset="0"/>
              </a:rPr>
              <a:t>其餘部分由申請單位自籌。</a:t>
            </a:r>
          </a:p>
        </p:txBody>
      </p:sp>
      <p:pic>
        <p:nvPicPr>
          <p:cNvPr id="52" name="圖片 51">
            <a:extLst>
              <a:ext uri="{FF2B5EF4-FFF2-40B4-BE49-F238E27FC236}">
                <a16:creationId xmlns:a16="http://schemas.microsoft.com/office/drawing/2014/main" id="{A918E424-29D8-1022-1A64-711917515FDF}"/>
              </a:ext>
            </a:extLst>
          </p:cNvPr>
          <p:cNvPicPr>
            <a:picLocks noChangeAspect="1"/>
          </p:cNvPicPr>
          <p:nvPr/>
        </p:nvPicPr>
        <p:blipFill>
          <a:blip r:embed="rId12"/>
          <a:stretch>
            <a:fillRect/>
          </a:stretch>
        </p:blipFill>
        <p:spPr>
          <a:xfrm>
            <a:off x="6225228" y="266628"/>
            <a:ext cx="2206672" cy="1741721"/>
          </a:xfrm>
          <a:prstGeom prst="rect">
            <a:avLst/>
          </a:prstGeom>
        </p:spPr>
      </p:pic>
    </p:spTree>
    <p:extLst>
      <p:ext uri="{BB962C8B-B14F-4D97-AF65-F5344CB8AC3E}">
        <p14:creationId xmlns:p14="http://schemas.microsoft.com/office/powerpoint/2010/main" val="811108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6" name="Google Shape;483;p23">
            <a:extLst>
              <a:ext uri="{FF2B5EF4-FFF2-40B4-BE49-F238E27FC236}">
                <a16:creationId xmlns:a16="http://schemas.microsoft.com/office/drawing/2014/main" id="{B4901A35-4B6C-6FC4-68A2-C68EC02DF332}"/>
              </a:ext>
            </a:extLst>
          </p:cNvPr>
          <p:cNvGrpSpPr/>
          <p:nvPr/>
        </p:nvGrpSpPr>
        <p:grpSpPr>
          <a:xfrm>
            <a:off x="-1544539" y="3340755"/>
            <a:ext cx="10727936" cy="3000077"/>
            <a:chOff x="-70921" y="2806725"/>
            <a:chExt cx="9279946" cy="2336681"/>
          </a:xfrm>
          <a:solidFill>
            <a:srgbClr val="808080">
              <a:lumMod val="90000"/>
            </a:srgbClr>
          </a:solidFill>
        </p:grpSpPr>
        <p:sp>
          <p:nvSpPr>
            <p:cNvPr id="7177" name="Google Shape;484;p23">
              <a:extLst>
                <a:ext uri="{FF2B5EF4-FFF2-40B4-BE49-F238E27FC236}">
                  <a16:creationId xmlns:a16="http://schemas.microsoft.com/office/drawing/2014/main" id="{B8C06B51-11B8-1C1B-3B45-5FC1E6E87388}"/>
                </a:ext>
              </a:extLst>
            </p:cNvPr>
            <p:cNvSpPr/>
            <p:nvPr/>
          </p:nvSpPr>
          <p:spPr>
            <a:xfrm>
              <a:off x="-70921" y="2806725"/>
              <a:ext cx="9262674" cy="2336681"/>
            </a:xfrm>
            <a:custGeom>
              <a:avLst/>
              <a:gdLst/>
              <a:ahLst/>
              <a:cxnLst/>
              <a:rect l="l" t="t" r="r" b="b"/>
              <a:pathLst>
                <a:path w="367093" h="92606" extrusionOk="0">
                  <a:moveTo>
                    <a:pt x="0" y="58628"/>
                  </a:moveTo>
                  <a:lnTo>
                    <a:pt x="367093" y="0"/>
                  </a:lnTo>
                  <a:lnTo>
                    <a:pt x="367093" y="22652"/>
                  </a:lnTo>
                  <a:lnTo>
                    <a:pt x="59295" y="92606"/>
                  </a:lnTo>
                  <a:lnTo>
                    <a:pt x="0" y="92606"/>
                  </a:lnTo>
                  <a:close/>
                </a:path>
              </a:pathLst>
            </a:custGeom>
            <a:grpFill/>
            <a:ln>
              <a:noFill/>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000000"/>
                </a:solidFill>
                <a:effectLst/>
                <a:uLnTx/>
                <a:uFillTx/>
                <a:ea typeface="微軟正黑體" panose="020B0604030504040204" pitchFamily="34" charset="-120"/>
                <a:cs typeface="Arial" panose="020B0604020202020204" pitchFamily="34" charset="0"/>
              </a:endParaRPr>
            </a:p>
          </p:txBody>
        </p:sp>
        <p:cxnSp>
          <p:nvCxnSpPr>
            <p:cNvPr id="7178" name="Google Shape;485;p23">
              <a:extLst>
                <a:ext uri="{FF2B5EF4-FFF2-40B4-BE49-F238E27FC236}">
                  <a16:creationId xmlns:a16="http://schemas.microsoft.com/office/drawing/2014/main" id="{14DB67A8-5C73-0681-5529-88E0522A41CB}"/>
                </a:ext>
              </a:extLst>
            </p:cNvPr>
            <p:cNvCxnSpPr/>
            <p:nvPr/>
          </p:nvCxnSpPr>
          <p:spPr>
            <a:xfrm rot="10800000" flipH="1">
              <a:off x="-68175" y="3067525"/>
              <a:ext cx="9277200" cy="1782300"/>
            </a:xfrm>
            <a:prstGeom prst="straightConnector1">
              <a:avLst/>
            </a:prstGeom>
            <a:grpFill/>
            <a:ln w="28575" cap="flat" cmpd="sng">
              <a:solidFill>
                <a:srgbClr val="FFFFFF"/>
              </a:solidFill>
              <a:prstDash val="dash"/>
              <a:round/>
              <a:headEnd type="none" w="med" len="med"/>
              <a:tailEnd type="none" w="med" len="med"/>
            </a:ln>
          </p:spPr>
        </p:cxnSp>
      </p:grpSp>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9</a:t>
            </a:fld>
            <a:endParaRPr lang="en-US" altLang="zh-TW" dirty="0">
              <a:solidFill>
                <a:schemeClr val="bg1"/>
              </a:solidFill>
              <a:ea typeface="微軟正黑體" panose="020B0604030504040204" pitchFamily="34" charset="-120"/>
            </a:endParaRPr>
          </a:p>
        </p:txBody>
      </p:sp>
      <p:sp>
        <p:nvSpPr>
          <p:cNvPr id="2" name="標題 2">
            <a:extLst>
              <a:ext uri="{FF2B5EF4-FFF2-40B4-BE49-F238E27FC236}">
                <a16:creationId xmlns:a16="http://schemas.microsoft.com/office/drawing/2014/main" id="{5EC16050-C0DA-703F-19DA-71B2A05725FB}"/>
              </a:ext>
            </a:extLst>
          </p:cNvPr>
          <p:cNvSpPr>
            <a:spLocks noGrp="1"/>
          </p:cNvSpPr>
          <p:nvPr>
            <p:ph type="title"/>
          </p:nvPr>
        </p:nvSpPr>
        <p:spPr>
          <a:xfrm>
            <a:off x="2567371" y="687197"/>
            <a:ext cx="2401183"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應備文件</a:t>
            </a:r>
          </a:p>
        </p:txBody>
      </p:sp>
      <p:pic>
        <p:nvPicPr>
          <p:cNvPr id="3" name="圖片 2">
            <a:extLst>
              <a:ext uri="{FF2B5EF4-FFF2-40B4-BE49-F238E27FC236}">
                <a16:creationId xmlns:a16="http://schemas.microsoft.com/office/drawing/2014/main" id="{780AA218-6C04-2E9D-92B6-24B51ECA4782}"/>
              </a:ext>
            </a:extLst>
          </p:cNvPr>
          <p:cNvPicPr>
            <a:picLocks noChangeAspect="1"/>
          </p:cNvPicPr>
          <p:nvPr/>
        </p:nvPicPr>
        <p:blipFill>
          <a:blip r:embed="rId2"/>
          <a:stretch>
            <a:fillRect/>
          </a:stretch>
        </p:blipFill>
        <p:spPr>
          <a:xfrm>
            <a:off x="1677868" y="686246"/>
            <a:ext cx="749873" cy="682811"/>
          </a:xfrm>
          <a:prstGeom prst="rect">
            <a:avLst/>
          </a:prstGeom>
        </p:spPr>
      </p:pic>
      <p:grpSp>
        <p:nvGrpSpPr>
          <p:cNvPr id="4" name="Google Shape;487;p23">
            <a:extLst>
              <a:ext uri="{FF2B5EF4-FFF2-40B4-BE49-F238E27FC236}">
                <a16:creationId xmlns:a16="http://schemas.microsoft.com/office/drawing/2014/main" id="{BE4E5DE9-4A94-245A-DCA9-B80BB0F0D4C8}"/>
              </a:ext>
            </a:extLst>
          </p:cNvPr>
          <p:cNvGrpSpPr/>
          <p:nvPr/>
        </p:nvGrpSpPr>
        <p:grpSpPr>
          <a:xfrm>
            <a:off x="3104051" y="2048241"/>
            <a:ext cx="1535178" cy="675994"/>
            <a:chOff x="3418972" y="3350466"/>
            <a:chExt cx="1570800" cy="675994"/>
          </a:xfrm>
        </p:grpSpPr>
        <p:sp>
          <p:nvSpPr>
            <p:cNvPr id="5" name="Google Shape;488;p23">
              <a:extLst>
                <a:ext uri="{FF2B5EF4-FFF2-40B4-BE49-F238E27FC236}">
                  <a16:creationId xmlns:a16="http://schemas.microsoft.com/office/drawing/2014/main" id="{3649BE81-956D-014E-399B-819608612DBE}"/>
                </a:ext>
              </a:extLst>
            </p:cNvPr>
            <p:cNvSpPr txBox="1"/>
            <p:nvPr/>
          </p:nvSpPr>
          <p:spPr>
            <a:xfrm>
              <a:off x="3418972" y="3836860"/>
              <a:ext cx="1570800" cy="189600"/>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1</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式</a:t>
              </a: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10</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份</a:t>
              </a:r>
              <a:endParaRPr kumimoji="0" sz="2000" b="1" dirty="0">
                <a:solidFill>
                  <a:srgbClr val="000000"/>
                </a:solidFill>
                <a:ea typeface="微軟正黑體" panose="020B0604030504040204" pitchFamily="34" charset="-120"/>
                <a:cs typeface="Arial" panose="020B0604020202020204" pitchFamily="34" charset="0"/>
                <a:sym typeface="Fira Sans Extra Condensed"/>
              </a:endParaRPr>
            </a:p>
          </p:txBody>
        </p:sp>
        <p:sp>
          <p:nvSpPr>
            <p:cNvPr id="6" name="Google Shape;490;p23">
              <a:extLst>
                <a:ext uri="{FF2B5EF4-FFF2-40B4-BE49-F238E27FC236}">
                  <a16:creationId xmlns:a16="http://schemas.microsoft.com/office/drawing/2014/main" id="{FD1162C6-4414-FBA5-4FCA-B81EC5E10589}"/>
                </a:ext>
              </a:extLst>
            </p:cNvPr>
            <p:cNvSpPr txBox="1"/>
            <p:nvPr/>
          </p:nvSpPr>
          <p:spPr>
            <a:xfrm>
              <a:off x="3522814" y="3350466"/>
              <a:ext cx="1267764" cy="491960"/>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zh-TW" altLang="en-US" b="1" dirty="0">
                  <a:solidFill>
                    <a:srgbClr val="6DA9CD"/>
                  </a:solidFill>
                  <a:ea typeface="微軟正黑體" panose="020B0604030504040204" pitchFamily="34" charset="-120"/>
                  <a:cs typeface="Arial" panose="020B0604020202020204" pitchFamily="34" charset="0"/>
                  <a:sym typeface="Fira Sans Extra Condensed"/>
                </a:rPr>
                <a:t> 構想簡報</a:t>
              </a:r>
              <a:endParaRPr kumimoji="0" lang="en" b="1" dirty="0">
                <a:solidFill>
                  <a:srgbClr val="6DA9CD"/>
                </a:solidFill>
                <a:ea typeface="微軟正黑體" panose="020B0604030504040204" pitchFamily="34" charset="-120"/>
                <a:cs typeface="Arial" panose="020B0604020202020204" pitchFamily="34" charset="0"/>
                <a:sym typeface="Fira Sans Extra Condensed"/>
              </a:endParaRPr>
            </a:p>
          </p:txBody>
        </p:sp>
      </p:grpSp>
      <p:grpSp>
        <p:nvGrpSpPr>
          <p:cNvPr id="7" name="Google Shape;491;p23">
            <a:extLst>
              <a:ext uri="{FF2B5EF4-FFF2-40B4-BE49-F238E27FC236}">
                <a16:creationId xmlns:a16="http://schemas.microsoft.com/office/drawing/2014/main" id="{2CB4888F-0018-606E-9B07-75541F7E7BFB}"/>
              </a:ext>
            </a:extLst>
          </p:cNvPr>
          <p:cNvGrpSpPr/>
          <p:nvPr/>
        </p:nvGrpSpPr>
        <p:grpSpPr>
          <a:xfrm>
            <a:off x="4968554" y="1061763"/>
            <a:ext cx="2016303" cy="1394365"/>
            <a:chOff x="5698507" y="3243486"/>
            <a:chExt cx="2063089" cy="1123201"/>
          </a:xfrm>
        </p:grpSpPr>
        <p:sp>
          <p:nvSpPr>
            <p:cNvPr id="8" name="Google Shape;492;p23">
              <a:extLst>
                <a:ext uri="{FF2B5EF4-FFF2-40B4-BE49-F238E27FC236}">
                  <a16:creationId xmlns:a16="http://schemas.microsoft.com/office/drawing/2014/main" id="{2E3CC8F9-A9E8-FB32-7C25-35D3E053EA6E}"/>
                </a:ext>
              </a:extLst>
            </p:cNvPr>
            <p:cNvSpPr txBox="1"/>
            <p:nvPr/>
          </p:nvSpPr>
          <p:spPr>
            <a:xfrm>
              <a:off x="5942816" y="4104972"/>
              <a:ext cx="1570800" cy="261715"/>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1</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式</a:t>
              </a: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1</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份</a:t>
              </a:r>
              <a:endParaRPr kumimoji="0" sz="2000" b="1" dirty="0">
                <a:solidFill>
                  <a:srgbClr val="000000"/>
                </a:solidFill>
                <a:ea typeface="微軟正黑體" panose="020B0604030504040204" pitchFamily="34" charset="-120"/>
                <a:cs typeface="Arial" panose="020B0604020202020204" pitchFamily="34" charset="0"/>
                <a:sym typeface="Fira Sans Extra Condensed"/>
              </a:endParaRPr>
            </a:p>
          </p:txBody>
        </p:sp>
        <p:sp>
          <p:nvSpPr>
            <p:cNvPr id="9" name="Google Shape;494;p23">
              <a:extLst>
                <a:ext uri="{FF2B5EF4-FFF2-40B4-BE49-F238E27FC236}">
                  <a16:creationId xmlns:a16="http://schemas.microsoft.com/office/drawing/2014/main" id="{EBC30E42-95CE-80A9-2B77-5C097BBD4BE0}"/>
                </a:ext>
              </a:extLst>
            </p:cNvPr>
            <p:cNvSpPr txBox="1"/>
            <p:nvPr/>
          </p:nvSpPr>
          <p:spPr>
            <a:xfrm>
              <a:off x="5698507" y="3243486"/>
              <a:ext cx="2063089" cy="834862"/>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主導公司最近 </a:t>
              </a:r>
              <a:endParaRPr kumimoji="0" lang="en-US" altLang="zh-TW" b="1" dirty="0">
                <a:solidFill>
                  <a:srgbClr val="989ACA"/>
                </a:solidFill>
                <a:ea typeface="微軟正黑體" panose="020B0604030504040204" pitchFamily="34" charset="-120"/>
                <a:cs typeface="Arial" panose="020B0604020202020204" pitchFamily="34" charset="0"/>
                <a:sym typeface="Fira Sans Extra Condensed"/>
              </a:endParaRPr>
            </a:p>
            <a:p>
              <a:pPr algn="ctr" defTabSz="457200" eaLnBrk="1" fontAlgn="auto" hangingPunct="1">
                <a:spcBef>
                  <a:spcPts val="0"/>
                </a:spcBef>
                <a:spcAft>
                  <a:spcPts val="0"/>
                </a:spcAft>
              </a:pPr>
              <a:r>
                <a:rPr kumimoji="0" lang="en-US" altLang="zh-TW" b="1" dirty="0">
                  <a:solidFill>
                    <a:srgbClr val="989ACA"/>
                  </a:solidFill>
                  <a:ea typeface="微軟正黑體" panose="020B0604030504040204" pitchFamily="34" charset="-120"/>
                  <a:cs typeface="Arial" panose="020B0604020202020204" pitchFamily="34" charset="0"/>
                  <a:sym typeface="Fira Sans Extra Condensed"/>
                </a:rPr>
                <a:t>3 </a:t>
              </a: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年會計師簽證</a:t>
              </a:r>
              <a:endParaRPr kumimoji="0" lang="en-US" altLang="zh-TW" b="1" dirty="0">
                <a:solidFill>
                  <a:srgbClr val="989ACA"/>
                </a:solidFill>
                <a:ea typeface="微軟正黑體" panose="020B0604030504040204" pitchFamily="34" charset="-120"/>
                <a:cs typeface="Arial" panose="020B0604020202020204" pitchFamily="34" charset="0"/>
                <a:sym typeface="Fira Sans Extra Condensed"/>
              </a:endParaRPr>
            </a:p>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之查核報告書</a:t>
              </a:r>
              <a:endParaRPr kumimoji="0" lang="en" b="1" dirty="0">
                <a:solidFill>
                  <a:srgbClr val="989ACA"/>
                </a:solidFill>
                <a:ea typeface="微軟正黑體" panose="020B0604030504040204" pitchFamily="34" charset="-120"/>
                <a:cs typeface="Arial" panose="020B0604020202020204" pitchFamily="34" charset="0"/>
                <a:sym typeface="Fira Sans Extra Condensed"/>
              </a:endParaRPr>
            </a:p>
          </p:txBody>
        </p:sp>
      </p:grpSp>
      <p:grpSp>
        <p:nvGrpSpPr>
          <p:cNvPr id="10" name="Google Shape;495;p23">
            <a:extLst>
              <a:ext uri="{FF2B5EF4-FFF2-40B4-BE49-F238E27FC236}">
                <a16:creationId xmlns:a16="http://schemas.microsoft.com/office/drawing/2014/main" id="{31407579-B8C8-8914-C8FD-78578BE99D5E}"/>
              </a:ext>
            </a:extLst>
          </p:cNvPr>
          <p:cNvGrpSpPr/>
          <p:nvPr/>
        </p:nvGrpSpPr>
        <p:grpSpPr>
          <a:xfrm>
            <a:off x="581106" y="2146287"/>
            <a:ext cx="2199058" cy="1024257"/>
            <a:chOff x="584656" y="3024353"/>
            <a:chExt cx="2250085" cy="1024257"/>
          </a:xfrm>
        </p:grpSpPr>
        <p:sp>
          <p:nvSpPr>
            <p:cNvPr id="11" name="Google Shape;496;p23">
              <a:extLst>
                <a:ext uri="{FF2B5EF4-FFF2-40B4-BE49-F238E27FC236}">
                  <a16:creationId xmlns:a16="http://schemas.microsoft.com/office/drawing/2014/main" id="{A52C3F5E-5128-69E6-D86F-4FCA2F1353CA}"/>
                </a:ext>
              </a:extLst>
            </p:cNvPr>
            <p:cNvSpPr txBox="1"/>
            <p:nvPr/>
          </p:nvSpPr>
          <p:spPr>
            <a:xfrm>
              <a:off x="797215" y="3859010"/>
              <a:ext cx="1570800" cy="189600"/>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1</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式</a:t>
              </a: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2</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份</a:t>
              </a:r>
              <a:endPar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endParaRPr>
            </a:p>
          </p:txBody>
        </p:sp>
        <p:sp>
          <p:nvSpPr>
            <p:cNvPr id="12" name="Google Shape;498;p23">
              <a:extLst>
                <a:ext uri="{FF2B5EF4-FFF2-40B4-BE49-F238E27FC236}">
                  <a16:creationId xmlns:a16="http://schemas.microsoft.com/office/drawing/2014/main" id="{BFD32AA1-6F3C-72E7-D5AA-EBD2D035DE88}"/>
                </a:ext>
              </a:extLst>
            </p:cNvPr>
            <p:cNvSpPr txBox="1"/>
            <p:nvPr/>
          </p:nvSpPr>
          <p:spPr>
            <a:xfrm>
              <a:off x="584656" y="3024353"/>
              <a:ext cx="2250085" cy="790126"/>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zh-TW" altLang="en-US" b="1" dirty="0">
                  <a:solidFill>
                    <a:srgbClr val="46CCA5"/>
                  </a:solidFill>
                  <a:ea typeface="微軟正黑體" panose="020B0604030504040204" pitchFamily="34" charset="-120"/>
                  <a:cs typeface="Arial" panose="020B0604020202020204" pitchFamily="34" charset="0"/>
                  <a:sym typeface="Fira Sans Extra Condensed"/>
                </a:rPr>
                <a:t>計畫申請表及申請公司基本資料表</a:t>
              </a:r>
              <a:endParaRPr kumimoji="0" lang="en" b="1" dirty="0">
                <a:solidFill>
                  <a:srgbClr val="46CCA5"/>
                </a:solidFill>
                <a:ea typeface="微軟正黑體" panose="020B0604030504040204" pitchFamily="34" charset="-120"/>
                <a:cs typeface="Arial" panose="020B0604020202020204" pitchFamily="34" charset="0"/>
                <a:sym typeface="Fira Sans Extra Condensed"/>
              </a:endParaRPr>
            </a:p>
          </p:txBody>
        </p:sp>
      </p:grpSp>
      <p:sp>
        <p:nvSpPr>
          <p:cNvPr id="13" name="Google Shape;502;p23">
            <a:extLst>
              <a:ext uri="{FF2B5EF4-FFF2-40B4-BE49-F238E27FC236}">
                <a16:creationId xmlns:a16="http://schemas.microsoft.com/office/drawing/2014/main" id="{8684B7F2-E331-F1CD-5169-34F284C5E057}"/>
              </a:ext>
            </a:extLst>
          </p:cNvPr>
          <p:cNvSpPr txBox="1"/>
          <p:nvPr/>
        </p:nvSpPr>
        <p:spPr>
          <a:xfrm>
            <a:off x="6750556" y="1905412"/>
            <a:ext cx="1709839" cy="1243119"/>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聯盟公司</a:t>
            </a:r>
            <a:endParaRPr kumimoji="0" lang="en-US" altLang="zh-TW" b="1" dirty="0">
              <a:solidFill>
                <a:srgbClr val="989ACA"/>
              </a:solidFill>
              <a:ea typeface="微軟正黑體" panose="020B0604030504040204" pitchFamily="34" charset="-120"/>
              <a:cs typeface="Arial" panose="020B0604020202020204" pitchFamily="34" charset="0"/>
              <a:sym typeface="Fira Sans Extra Condensed"/>
            </a:endParaRPr>
          </a:p>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近 </a:t>
            </a:r>
            <a:r>
              <a:rPr kumimoji="0" lang="en-US" altLang="zh-TW" b="1" dirty="0">
                <a:solidFill>
                  <a:srgbClr val="989ACA"/>
                </a:solidFill>
                <a:ea typeface="微軟正黑體" panose="020B0604030504040204" pitchFamily="34" charset="-120"/>
                <a:cs typeface="Arial" panose="020B0604020202020204" pitchFamily="34" charset="0"/>
                <a:sym typeface="Fira Sans Extra Condensed"/>
              </a:rPr>
              <a:t>1 </a:t>
            </a: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年</a:t>
            </a:r>
            <a:endParaRPr kumimoji="0" lang="en-US" altLang="zh-TW" b="1" dirty="0">
              <a:solidFill>
                <a:srgbClr val="989ACA"/>
              </a:solidFill>
              <a:ea typeface="微軟正黑體" panose="020B0604030504040204" pitchFamily="34" charset="-120"/>
              <a:cs typeface="Arial" panose="020B0604020202020204" pitchFamily="34" charset="0"/>
              <a:sym typeface="Fira Sans Extra Condensed"/>
            </a:endParaRPr>
          </a:p>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會計師簽證</a:t>
            </a:r>
            <a:endParaRPr kumimoji="0" lang="en-US" altLang="zh-TW" b="1" dirty="0">
              <a:solidFill>
                <a:srgbClr val="989ACA"/>
              </a:solidFill>
              <a:ea typeface="微軟正黑體" panose="020B0604030504040204" pitchFamily="34" charset="-120"/>
              <a:cs typeface="Arial" panose="020B0604020202020204" pitchFamily="34" charset="0"/>
              <a:sym typeface="Fira Sans Extra Condensed"/>
            </a:endParaRPr>
          </a:p>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之查核報告書</a:t>
            </a:r>
            <a:endParaRPr kumimoji="0" lang="en" altLang="zh-TW" b="1" dirty="0">
              <a:solidFill>
                <a:srgbClr val="989ACA"/>
              </a:solidFill>
              <a:ea typeface="微軟正黑體" panose="020B0604030504040204" pitchFamily="34" charset="-120"/>
              <a:cs typeface="Arial" panose="020B0604020202020204" pitchFamily="34" charset="0"/>
              <a:sym typeface="Fira Sans Extra Condensed"/>
            </a:endParaRPr>
          </a:p>
        </p:txBody>
      </p:sp>
      <p:sp>
        <p:nvSpPr>
          <p:cNvPr id="14" name="Google Shape;506;p23">
            <a:extLst>
              <a:ext uri="{FF2B5EF4-FFF2-40B4-BE49-F238E27FC236}">
                <a16:creationId xmlns:a16="http://schemas.microsoft.com/office/drawing/2014/main" id="{E5A56D58-D0A2-6DF7-8B63-F7DA383EDF8F}"/>
              </a:ext>
            </a:extLst>
          </p:cNvPr>
          <p:cNvSpPr/>
          <p:nvPr/>
        </p:nvSpPr>
        <p:spPr>
          <a:xfrm>
            <a:off x="1369376" y="3895749"/>
            <a:ext cx="557527" cy="570495"/>
          </a:xfrm>
          <a:custGeom>
            <a:avLst/>
            <a:gdLst/>
            <a:ahLst/>
            <a:cxnLst/>
            <a:rect l="l" t="t" r="r" b="b"/>
            <a:pathLst>
              <a:path w="40175" h="40175" extrusionOk="0">
                <a:moveTo>
                  <a:pt x="19986" y="1"/>
                </a:moveTo>
                <a:lnTo>
                  <a:pt x="17967" y="203"/>
                </a:lnTo>
                <a:lnTo>
                  <a:pt x="15949" y="405"/>
                </a:lnTo>
                <a:lnTo>
                  <a:pt x="14132" y="808"/>
                </a:lnTo>
                <a:lnTo>
                  <a:pt x="12315" y="1616"/>
                </a:lnTo>
                <a:lnTo>
                  <a:pt x="10498" y="2423"/>
                </a:lnTo>
                <a:lnTo>
                  <a:pt x="8883" y="3433"/>
                </a:lnTo>
                <a:lnTo>
                  <a:pt x="7268" y="4644"/>
                </a:lnTo>
                <a:lnTo>
                  <a:pt x="5855" y="5855"/>
                </a:lnTo>
                <a:lnTo>
                  <a:pt x="4643" y="7268"/>
                </a:lnTo>
                <a:lnTo>
                  <a:pt x="3432" y="8883"/>
                </a:lnTo>
                <a:lnTo>
                  <a:pt x="2423" y="10498"/>
                </a:lnTo>
                <a:lnTo>
                  <a:pt x="1615" y="12315"/>
                </a:lnTo>
                <a:lnTo>
                  <a:pt x="808" y="14132"/>
                </a:lnTo>
                <a:lnTo>
                  <a:pt x="404" y="16151"/>
                </a:lnTo>
                <a:lnTo>
                  <a:pt x="0" y="17968"/>
                </a:lnTo>
                <a:lnTo>
                  <a:pt x="0" y="20189"/>
                </a:lnTo>
                <a:lnTo>
                  <a:pt x="0" y="22207"/>
                </a:lnTo>
                <a:lnTo>
                  <a:pt x="404" y="24226"/>
                </a:lnTo>
                <a:lnTo>
                  <a:pt x="808" y="26043"/>
                </a:lnTo>
                <a:lnTo>
                  <a:pt x="1615" y="27860"/>
                </a:lnTo>
                <a:lnTo>
                  <a:pt x="2423" y="29677"/>
                </a:lnTo>
                <a:lnTo>
                  <a:pt x="3432" y="31292"/>
                </a:lnTo>
                <a:lnTo>
                  <a:pt x="4643" y="32907"/>
                </a:lnTo>
                <a:lnTo>
                  <a:pt x="5855" y="34320"/>
                </a:lnTo>
                <a:lnTo>
                  <a:pt x="7268" y="35531"/>
                </a:lnTo>
                <a:lnTo>
                  <a:pt x="8883" y="36743"/>
                </a:lnTo>
                <a:lnTo>
                  <a:pt x="10498" y="37752"/>
                </a:lnTo>
                <a:lnTo>
                  <a:pt x="12315" y="38560"/>
                </a:lnTo>
                <a:lnTo>
                  <a:pt x="14132" y="39367"/>
                </a:lnTo>
                <a:lnTo>
                  <a:pt x="15949" y="39771"/>
                </a:lnTo>
                <a:lnTo>
                  <a:pt x="17967" y="40175"/>
                </a:lnTo>
                <a:lnTo>
                  <a:pt x="22207" y="40175"/>
                </a:lnTo>
                <a:lnTo>
                  <a:pt x="24024" y="39771"/>
                </a:lnTo>
                <a:lnTo>
                  <a:pt x="26043" y="39367"/>
                </a:lnTo>
                <a:lnTo>
                  <a:pt x="27859" y="38560"/>
                </a:lnTo>
                <a:lnTo>
                  <a:pt x="29676" y="37752"/>
                </a:lnTo>
                <a:lnTo>
                  <a:pt x="31291" y="36743"/>
                </a:lnTo>
                <a:lnTo>
                  <a:pt x="32906" y="35531"/>
                </a:lnTo>
                <a:lnTo>
                  <a:pt x="34320" y="34320"/>
                </a:lnTo>
                <a:lnTo>
                  <a:pt x="35531" y="32907"/>
                </a:lnTo>
                <a:lnTo>
                  <a:pt x="36742" y="31292"/>
                </a:lnTo>
                <a:lnTo>
                  <a:pt x="37751" y="29677"/>
                </a:lnTo>
                <a:lnTo>
                  <a:pt x="38559" y="27860"/>
                </a:lnTo>
                <a:lnTo>
                  <a:pt x="39367" y="26043"/>
                </a:lnTo>
                <a:lnTo>
                  <a:pt x="39770" y="24226"/>
                </a:lnTo>
                <a:lnTo>
                  <a:pt x="39972" y="22207"/>
                </a:lnTo>
                <a:lnTo>
                  <a:pt x="40174" y="20189"/>
                </a:lnTo>
                <a:lnTo>
                  <a:pt x="39972" y="17968"/>
                </a:lnTo>
                <a:lnTo>
                  <a:pt x="39770" y="16151"/>
                </a:lnTo>
                <a:lnTo>
                  <a:pt x="39367" y="14132"/>
                </a:lnTo>
                <a:lnTo>
                  <a:pt x="38559" y="12315"/>
                </a:lnTo>
                <a:lnTo>
                  <a:pt x="37751" y="10498"/>
                </a:lnTo>
                <a:lnTo>
                  <a:pt x="36742" y="8883"/>
                </a:lnTo>
                <a:lnTo>
                  <a:pt x="35531" y="7268"/>
                </a:lnTo>
                <a:lnTo>
                  <a:pt x="34320" y="5855"/>
                </a:lnTo>
                <a:lnTo>
                  <a:pt x="32906" y="4644"/>
                </a:lnTo>
                <a:lnTo>
                  <a:pt x="31291" y="3433"/>
                </a:lnTo>
                <a:lnTo>
                  <a:pt x="29676" y="2423"/>
                </a:lnTo>
                <a:lnTo>
                  <a:pt x="27859" y="1616"/>
                </a:lnTo>
                <a:lnTo>
                  <a:pt x="26043" y="808"/>
                </a:lnTo>
                <a:lnTo>
                  <a:pt x="24024" y="405"/>
                </a:lnTo>
                <a:lnTo>
                  <a:pt x="22207" y="203"/>
                </a:lnTo>
                <a:lnTo>
                  <a:pt x="19986" y="1"/>
                </a:lnTo>
                <a:close/>
              </a:path>
            </a:pathLst>
          </a:custGeom>
          <a:solidFill>
            <a:srgbClr val="FEFEFE"/>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000000"/>
              </a:solidFill>
              <a:ea typeface="微軟正黑體" panose="020B0604030504040204" pitchFamily="34" charset="-120"/>
              <a:cs typeface="Arial" panose="020B0604020202020204" pitchFamily="34" charset="0"/>
            </a:endParaRPr>
          </a:p>
        </p:txBody>
      </p:sp>
      <p:sp>
        <p:nvSpPr>
          <p:cNvPr id="15" name="Google Shape;521;p23">
            <a:extLst>
              <a:ext uri="{FF2B5EF4-FFF2-40B4-BE49-F238E27FC236}">
                <a16:creationId xmlns:a16="http://schemas.microsoft.com/office/drawing/2014/main" id="{1F0FB53B-E058-6C14-F9F9-F71E7E6E0A4C}"/>
              </a:ext>
            </a:extLst>
          </p:cNvPr>
          <p:cNvSpPr/>
          <p:nvPr/>
        </p:nvSpPr>
        <p:spPr>
          <a:xfrm>
            <a:off x="5322889" y="3076453"/>
            <a:ext cx="557548" cy="570485"/>
          </a:xfrm>
          <a:custGeom>
            <a:avLst/>
            <a:gdLst/>
            <a:ahLst/>
            <a:cxnLst/>
            <a:rect l="l" t="t" r="r" b="b"/>
            <a:pathLst>
              <a:path w="40175" h="40175" extrusionOk="0">
                <a:moveTo>
                  <a:pt x="19986" y="1"/>
                </a:moveTo>
                <a:lnTo>
                  <a:pt x="17967" y="203"/>
                </a:lnTo>
                <a:lnTo>
                  <a:pt x="15949" y="405"/>
                </a:lnTo>
                <a:lnTo>
                  <a:pt x="14132" y="808"/>
                </a:lnTo>
                <a:lnTo>
                  <a:pt x="12315" y="1616"/>
                </a:lnTo>
                <a:lnTo>
                  <a:pt x="10498" y="2423"/>
                </a:lnTo>
                <a:lnTo>
                  <a:pt x="8883" y="3433"/>
                </a:lnTo>
                <a:lnTo>
                  <a:pt x="7268" y="4644"/>
                </a:lnTo>
                <a:lnTo>
                  <a:pt x="5855" y="5855"/>
                </a:lnTo>
                <a:lnTo>
                  <a:pt x="4643" y="7268"/>
                </a:lnTo>
                <a:lnTo>
                  <a:pt x="3432" y="8883"/>
                </a:lnTo>
                <a:lnTo>
                  <a:pt x="2423" y="10498"/>
                </a:lnTo>
                <a:lnTo>
                  <a:pt x="1615" y="12315"/>
                </a:lnTo>
                <a:lnTo>
                  <a:pt x="808" y="14132"/>
                </a:lnTo>
                <a:lnTo>
                  <a:pt x="404" y="16151"/>
                </a:lnTo>
                <a:lnTo>
                  <a:pt x="0" y="17968"/>
                </a:lnTo>
                <a:lnTo>
                  <a:pt x="0" y="20189"/>
                </a:lnTo>
                <a:lnTo>
                  <a:pt x="0" y="22207"/>
                </a:lnTo>
                <a:lnTo>
                  <a:pt x="404" y="24226"/>
                </a:lnTo>
                <a:lnTo>
                  <a:pt x="808" y="26043"/>
                </a:lnTo>
                <a:lnTo>
                  <a:pt x="1615" y="27860"/>
                </a:lnTo>
                <a:lnTo>
                  <a:pt x="2423" y="29677"/>
                </a:lnTo>
                <a:lnTo>
                  <a:pt x="3432" y="31292"/>
                </a:lnTo>
                <a:lnTo>
                  <a:pt x="4643" y="32907"/>
                </a:lnTo>
                <a:lnTo>
                  <a:pt x="5855" y="34320"/>
                </a:lnTo>
                <a:lnTo>
                  <a:pt x="7268" y="35531"/>
                </a:lnTo>
                <a:lnTo>
                  <a:pt x="8883" y="36743"/>
                </a:lnTo>
                <a:lnTo>
                  <a:pt x="10498" y="37752"/>
                </a:lnTo>
                <a:lnTo>
                  <a:pt x="12315" y="38560"/>
                </a:lnTo>
                <a:lnTo>
                  <a:pt x="14132" y="39367"/>
                </a:lnTo>
                <a:lnTo>
                  <a:pt x="15949" y="39771"/>
                </a:lnTo>
                <a:lnTo>
                  <a:pt x="17967" y="40175"/>
                </a:lnTo>
                <a:lnTo>
                  <a:pt x="22207" y="40175"/>
                </a:lnTo>
                <a:lnTo>
                  <a:pt x="24024" y="39771"/>
                </a:lnTo>
                <a:lnTo>
                  <a:pt x="26043" y="39367"/>
                </a:lnTo>
                <a:lnTo>
                  <a:pt x="27859" y="38560"/>
                </a:lnTo>
                <a:lnTo>
                  <a:pt x="29676" y="37752"/>
                </a:lnTo>
                <a:lnTo>
                  <a:pt x="31291" y="36743"/>
                </a:lnTo>
                <a:lnTo>
                  <a:pt x="32906" y="35531"/>
                </a:lnTo>
                <a:lnTo>
                  <a:pt x="34320" y="34320"/>
                </a:lnTo>
                <a:lnTo>
                  <a:pt x="35531" y="32907"/>
                </a:lnTo>
                <a:lnTo>
                  <a:pt x="36742" y="31292"/>
                </a:lnTo>
                <a:lnTo>
                  <a:pt x="37751" y="29677"/>
                </a:lnTo>
                <a:lnTo>
                  <a:pt x="38559" y="27860"/>
                </a:lnTo>
                <a:lnTo>
                  <a:pt x="39367" y="26043"/>
                </a:lnTo>
                <a:lnTo>
                  <a:pt x="39770" y="24226"/>
                </a:lnTo>
                <a:lnTo>
                  <a:pt x="39972" y="22207"/>
                </a:lnTo>
                <a:lnTo>
                  <a:pt x="40174" y="20189"/>
                </a:lnTo>
                <a:lnTo>
                  <a:pt x="39972" y="17968"/>
                </a:lnTo>
                <a:lnTo>
                  <a:pt x="39770" y="16151"/>
                </a:lnTo>
                <a:lnTo>
                  <a:pt x="39367" y="14132"/>
                </a:lnTo>
                <a:lnTo>
                  <a:pt x="38559" y="12315"/>
                </a:lnTo>
                <a:lnTo>
                  <a:pt x="37751" y="10498"/>
                </a:lnTo>
                <a:lnTo>
                  <a:pt x="36742" y="8883"/>
                </a:lnTo>
                <a:lnTo>
                  <a:pt x="35531" y="7268"/>
                </a:lnTo>
                <a:lnTo>
                  <a:pt x="34320" y="5855"/>
                </a:lnTo>
                <a:lnTo>
                  <a:pt x="32906" y="4644"/>
                </a:lnTo>
                <a:lnTo>
                  <a:pt x="31291" y="3433"/>
                </a:lnTo>
                <a:lnTo>
                  <a:pt x="29676" y="2423"/>
                </a:lnTo>
                <a:lnTo>
                  <a:pt x="27859" y="1616"/>
                </a:lnTo>
                <a:lnTo>
                  <a:pt x="26043" y="808"/>
                </a:lnTo>
                <a:lnTo>
                  <a:pt x="24024" y="405"/>
                </a:lnTo>
                <a:lnTo>
                  <a:pt x="22207" y="203"/>
                </a:lnTo>
                <a:lnTo>
                  <a:pt x="19986" y="1"/>
                </a:lnTo>
                <a:close/>
              </a:path>
            </a:pathLst>
          </a:custGeom>
          <a:solidFill>
            <a:srgbClr val="FEFEFE"/>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a:solidFill>
                <a:srgbClr val="000000"/>
              </a:solidFill>
              <a:ea typeface="微軟正黑體" panose="020B0604030504040204" pitchFamily="34" charset="-120"/>
              <a:cs typeface="Arial" panose="020B0604020202020204" pitchFamily="34" charset="0"/>
            </a:endParaRPr>
          </a:p>
        </p:txBody>
      </p:sp>
      <p:sp>
        <p:nvSpPr>
          <p:cNvPr id="16" name="矩形 15">
            <a:extLst>
              <a:ext uri="{FF2B5EF4-FFF2-40B4-BE49-F238E27FC236}">
                <a16:creationId xmlns:a16="http://schemas.microsoft.com/office/drawing/2014/main" id="{ECE9735D-B935-F11F-44E4-C49612D9A2F9}"/>
              </a:ext>
            </a:extLst>
          </p:cNvPr>
          <p:cNvSpPr/>
          <p:nvPr/>
        </p:nvSpPr>
        <p:spPr>
          <a:xfrm>
            <a:off x="3095530" y="5309870"/>
            <a:ext cx="4703763" cy="1223186"/>
          </a:xfrm>
          <a:prstGeom prst="rect">
            <a:avLst/>
          </a:prstGeom>
          <a:solidFill>
            <a:srgbClr val="A0459A"/>
          </a:solidFill>
          <a:ln w="28575" cap="flat" cmpd="sng" algn="ctr">
            <a:noFill/>
            <a:prstDash val="dash"/>
          </a:ln>
          <a:effectLst>
            <a:glow rad="101600">
              <a:srgbClr val="333399">
                <a:satMod val="175000"/>
                <a:alpha val="40000"/>
              </a:srgbClr>
            </a:glow>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800" b="1" i="0" u="sng"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送件地址：</a:t>
            </a:r>
            <a:endParaRPr kumimoji="0" lang="en-US" altLang="zh-TW" sz="1800" b="1" i="0" u="sng"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「經濟部</a:t>
            </a:r>
            <a:r>
              <a:rPr kumimoji="0" lang="zh-TW"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產業技術司</a:t>
            </a:r>
            <a:r>
              <a:rPr kumimoji="0" lang="en-US"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A</a:t>
            </a:r>
            <a:r>
              <a:rPr kumimoji="0" lang="en-US" altLang="zh-TW" sz="1800" b="1" i="0" u="none" strike="noStrike" kern="0" cap="none" spc="0" normalizeH="0" baseline="30000" noProof="0" dirty="0">
                <a:ln>
                  <a:noFill/>
                </a:ln>
                <a:solidFill>
                  <a:srgbClr val="FFFFFF"/>
                </a:solidFill>
                <a:effectLst/>
                <a:uLnTx/>
                <a:uFillTx/>
                <a:ea typeface="微軟正黑體" panose="020B0604030504040204" pitchFamily="34" charset="-120"/>
                <a:cs typeface="Arial" panose="020B0604020202020204" pitchFamily="34" charset="0"/>
              </a:rPr>
              <a:t>+</a:t>
            </a: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企業創新專案辦公室」</a:t>
            </a:r>
          </a:p>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臺北市中正區</a:t>
            </a:r>
            <a:r>
              <a:rPr kumimoji="0" lang="en-US"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100409</a:t>
            </a: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重慶南路二段</a:t>
            </a:r>
            <a:r>
              <a:rPr kumimoji="0" lang="en-US"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51</a:t>
            </a: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號</a:t>
            </a:r>
            <a:endParaRPr kumimoji="0" lang="en-US"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永豐餘大樓</a:t>
            </a:r>
            <a:r>
              <a:rPr kumimoji="0" lang="en-US"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7</a:t>
            </a: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樓</a:t>
            </a:r>
          </a:p>
        </p:txBody>
      </p:sp>
      <p:grpSp>
        <p:nvGrpSpPr>
          <p:cNvPr id="17" name="群組 16">
            <a:extLst>
              <a:ext uri="{FF2B5EF4-FFF2-40B4-BE49-F238E27FC236}">
                <a16:creationId xmlns:a16="http://schemas.microsoft.com/office/drawing/2014/main" id="{F4B049DD-6E95-CB68-0297-594F560D87A1}"/>
              </a:ext>
            </a:extLst>
          </p:cNvPr>
          <p:cNvGrpSpPr/>
          <p:nvPr/>
        </p:nvGrpSpPr>
        <p:grpSpPr>
          <a:xfrm>
            <a:off x="5509348" y="2539504"/>
            <a:ext cx="1111268" cy="1589744"/>
            <a:chOff x="5814148" y="2502928"/>
            <a:chExt cx="1111268" cy="1589744"/>
          </a:xfrm>
        </p:grpSpPr>
        <p:sp>
          <p:nvSpPr>
            <p:cNvPr id="18" name="Google Shape;523;p23">
              <a:extLst>
                <a:ext uri="{FF2B5EF4-FFF2-40B4-BE49-F238E27FC236}">
                  <a16:creationId xmlns:a16="http://schemas.microsoft.com/office/drawing/2014/main" id="{2C2E901B-2674-8B2E-1A3E-13DC1C4AB1D2}"/>
                </a:ext>
              </a:extLst>
            </p:cNvPr>
            <p:cNvSpPr/>
            <p:nvPr/>
          </p:nvSpPr>
          <p:spPr>
            <a:xfrm>
              <a:off x="6145868" y="4029596"/>
              <a:ext cx="406264" cy="63076"/>
            </a:xfrm>
            <a:custGeom>
              <a:avLst/>
              <a:gdLst/>
              <a:ahLst/>
              <a:cxnLst/>
              <a:rect l="l" t="t" r="r" b="b"/>
              <a:pathLst>
                <a:path w="29274" h="4442" extrusionOk="0">
                  <a:moveTo>
                    <a:pt x="14536" y="1"/>
                  </a:moveTo>
                  <a:lnTo>
                    <a:pt x="8884" y="202"/>
                  </a:lnTo>
                  <a:lnTo>
                    <a:pt x="4240" y="606"/>
                  </a:lnTo>
                  <a:lnTo>
                    <a:pt x="2625" y="1010"/>
                  </a:lnTo>
                  <a:lnTo>
                    <a:pt x="1212" y="1414"/>
                  </a:lnTo>
                  <a:lnTo>
                    <a:pt x="405" y="1817"/>
                  </a:lnTo>
                  <a:lnTo>
                    <a:pt x="203" y="2019"/>
                  </a:lnTo>
                  <a:lnTo>
                    <a:pt x="1" y="2221"/>
                  </a:lnTo>
                  <a:lnTo>
                    <a:pt x="203" y="2423"/>
                  </a:lnTo>
                  <a:lnTo>
                    <a:pt x="405" y="2625"/>
                  </a:lnTo>
                  <a:lnTo>
                    <a:pt x="1212" y="3029"/>
                  </a:lnTo>
                  <a:lnTo>
                    <a:pt x="2625" y="3432"/>
                  </a:lnTo>
                  <a:lnTo>
                    <a:pt x="4240" y="3634"/>
                  </a:lnTo>
                  <a:lnTo>
                    <a:pt x="8884" y="4240"/>
                  </a:lnTo>
                  <a:lnTo>
                    <a:pt x="14536" y="4442"/>
                  </a:lnTo>
                  <a:lnTo>
                    <a:pt x="20189" y="4240"/>
                  </a:lnTo>
                  <a:lnTo>
                    <a:pt x="24832" y="3634"/>
                  </a:lnTo>
                  <a:lnTo>
                    <a:pt x="26649" y="3432"/>
                  </a:lnTo>
                  <a:lnTo>
                    <a:pt x="28062" y="3029"/>
                  </a:lnTo>
                  <a:lnTo>
                    <a:pt x="28870" y="2625"/>
                  </a:lnTo>
                  <a:lnTo>
                    <a:pt x="29071" y="2423"/>
                  </a:lnTo>
                  <a:lnTo>
                    <a:pt x="29273" y="2221"/>
                  </a:lnTo>
                  <a:lnTo>
                    <a:pt x="29071" y="2019"/>
                  </a:lnTo>
                  <a:lnTo>
                    <a:pt x="28870" y="1817"/>
                  </a:lnTo>
                  <a:lnTo>
                    <a:pt x="28062" y="1414"/>
                  </a:lnTo>
                  <a:lnTo>
                    <a:pt x="26649" y="1010"/>
                  </a:lnTo>
                  <a:lnTo>
                    <a:pt x="24832" y="606"/>
                  </a:lnTo>
                  <a:lnTo>
                    <a:pt x="20189" y="202"/>
                  </a:lnTo>
                  <a:lnTo>
                    <a:pt x="14536" y="1"/>
                  </a:lnTo>
                  <a:close/>
                </a:path>
              </a:pathLst>
            </a:custGeom>
            <a:solidFill>
              <a:srgbClr val="434343">
                <a:alpha val="12160"/>
              </a:srgbClr>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a:solidFill>
                  <a:srgbClr val="000000"/>
                </a:solidFill>
                <a:ea typeface="微軟正黑體" panose="020B0604030504040204" pitchFamily="34" charset="-120"/>
                <a:cs typeface="Arial" panose="020B0604020202020204" pitchFamily="34" charset="0"/>
              </a:endParaRPr>
            </a:p>
          </p:txBody>
        </p:sp>
        <p:grpSp>
          <p:nvGrpSpPr>
            <p:cNvPr id="19" name="群組 18">
              <a:extLst>
                <a:ext uri="{FF2B5EF4-FFF2-40B4-BE49-F238E27FC236}">
                  <a16:creationId xmlns:a16="http://schemas.microsoft.com/office/drawing/2014/main" id="{96B91155-9B89-FE20-372A-55CA320781A7}"/>
                </a:ext>
              </a:extLst>
            </p:cNvPr>
            <p:cNvGrpSpPr/>
            <p:nvPr/>
          </p:nvGrpSpPr>
          <p:grpSpPr>
            <a:xfrm>
              <a:off x="5814148" y="2502928"/>
              <a:ext cx="1111268" cy="1532958"/>
              <a:chOff x="3648216" y="110778"/>
              <a:chExt cx="1111268" cy="1532958"/>
            </a:xfrm>
          </p:grpSpPr>
          <p:sp>
            <p:nvSpPr>
              <p:cNvPr id="20" name="Google Shape;520;p23">
                <a:extLst>
                  <a:ext uri="{FF2B5EF4-FFF2-40B4-BE49-F238E27FC236}">
                    <a16:creationId xmlns:a16="http://schemas.microsoft.com/office/drawing/2014/main" id="{AFD3C4B6-B636-D6A2-A4C5-6B83DB7CAE4B}"/>
                  </a:ext>
                </a:extLst>
              </p:cNvPr>
              <p:cNvSpPr/>
              <p:nvPr/>
            </p:nvSpPr>
            <p:spPr>
              <a:xfrm>
                <a:off x="3648216" y="110778"/>
                <a:ext cx="1111268" cy="1532958"/>
              </a:xfrm>
              <a:custGeom>
                <a:avLst/>
                <a:gdLst/>
                <a:ahLst/>
                <a:cxnLst/>
                <a:rect l="l" t="t" r="r" b="b"/>
                <a:pathLst>
                  <a:path w="60362" h="79339" extrusionOk="0">
                    <a:moveTo>
                      <a:pt x="29878" y="0"/>
                    </a:moveTo>
                    <a:lnTo>
                      <a:pt x="27456" y="202"/>
                    </a:lnTo>
                    <a:lnTo>
                      <a:pt x="24831" y="404"/>
                    </a:lnTo>
                    <a:lnTo>
                      <a:pt x="22207" y="808"/>
                    </a:lnTo>
                    <a:lnTo>
                      <a:pt x="19784" y="1413"/>
                    </a:lnTo>
                    <a:lnTo>
                      <a:pt x="17160" y="2221"/>
                    </a:lnTo>
                    <a:lnTo>
                      <a:pt x="14939" y="3230"/>
                    </a:lnTo>
                    <a:lnTo>
                      <a:pt x="12517" y="4441"/>
                    </a:lnTo>
                    <a:lnTo>
                      <a:pt x="10902" y="5451"/>
                    </a:lnTo>
                    <a:lnTo>
                      <a:pt x="9287" y="6460"/>
                    </a:lnTo>
                    <a:lnTo>
                      <a:pt x="7874" y="7671"/>
                    </a:lnTo>
                    <a:lnTo>
                      <a:pt x="6460" y="8883"/>
                    </a:lnTo>
                    <a:lnTo>
                      <a:pt x="5249" y="10094"/>
                    </a:lnTo>
                    <a:lnTo>
                      <a:pt x="4240" y="11305"/>
                    </a:lnTo>
                    <a:lnTo>
                      <a:pt x="3432" y="12718"/>
                    </a:lnTo>
                    <a:lnTo>
                      <a:pt x="2625" y="14132"/>
                    </a:lnTo>
                    <a:lnTo>
                      <a:pt x="1414" y="16958"/>
                    </a:lnTo>
                    <a:lnTo>
                      <a:pt x="606" y="19986"/>
                    </a:lnTo>
                    <a:lnTo>
                      <a:pt x="202" y="23216"/>
                    </a:lnTo>
                    <a:lnTo>
                      <a:pt x="0" y="26446"/>
                    </a:lnTo>
                    <a:lnTo>
                      <a:pt x="404" y="29676"/>
                    </a:lnTo>
                    <a:lnTo>
                      <a:pt x="808" y="33108"/>
                    </a:lnTo>
                    <a:lnTo>
                      <a:pt x="1615" y="36338"/>
                    </a:lnTo>
                    <a:lnTo>
                      <a:pt x="2827" y="39770"/>
                    </a:lnTo>
                    <a:lnTo>
                      <a:pt x="4038" y="43000"/>
                    </a:lnTo>
                    <a:lnTo>
                      <a:pt x="5451" y="46230"/>
                    </a:lnTo>
                    <a:lnTo>
                      <a:pt x="6864" y="49258"/>
                    </a:lnTo>
                    <a:lnTo>
                      <a:pt x="8479" y="52287"/>
                    </a:lnTo>
                    <a:lnTo>
                      <a:pt x="10700" y="55920"/>
                    </a:lnTo>
                    <a:lnTo>
                      <a:pt x="12921" y="59352"/>
                    </a:lnTo>
                    <a:lnTo>
                      <a:pt x="15343" y="62784"/>
                    </a:lnTo>
                    <a:lnTo>
                      <a:pt x="17968" y="66216"/>
                    </a:lnTo>
                    <a:lnTo>
                      <a:pt x="23216" y="72878"/>
                    </a:lnTo>
                    <a:lnTo>
                      <a:pt x="28667" y="79338"/>
                    </a:lnTo>
                    <a:lnTo>
                      <a:pt x="28869" y="79136"/>
                    </a:lnTo>
                    <a:lnTo>
                      <a:pt x="33108" y="75503"/>
                    </a:lnTo>
                    <a:lnTo>
                      <a:pt x="36944" y="71869"/>
                    </a:lnTo>
                    <a:lnTo>
                      <a:pt x="40780" y="67831"/>
                    </a:lnTo>
                    <a:lnTo>
                      <a:pt x="44212" y="63592"/>
                    </a:lnTo>
                    <a:lnTo>
                      <a:pt x="47442" y="59352"/>
                    </a:lnTo>
                    <a:lnTo>
                      <a:pt x="50470" y="54709"/>
                    </a:lnTo>
                    <a:lnTo>
                      <a:pt x="53296" y="50066"/>
                    </a:lnTo>
                    <a:lnTo>
                      <a:pt x="55719" y="45221"/>
                    </a:lnTo>
                    <a:lnTo>
                      <a:pt x="57334" y="41183"/>
                    </a:lnTo>
                    <a:lnTo>
                      <a:pt x="58747" y="37146"/>
                    </a:lnTo>
                    <a:lnTo>
                      <a:pt x="59756" y="33108"/>
                    </a:lnTo>
                    <a:lnTo>
                      <a:pt x="60160" y="29071"/>
                    </a:lnTo>
                    <a:lnTo>
                      <a:pt x="60362" y="25235"/>
                    </a:lnTo>
                    <a:lnTo>
                      <a:pt x="59958" y="21601"/>
                    </a:lnTo>
                    <a:lnTo>
                      <a:pt x="59151" y="18169"/>
                    </a:lnTo>
                    <a:lnTo>
                      <a:pt x="58747" y="16352"/>
                    </a:lnTo>
                    <a:lnTo>
                      <a:pt x="57939" y="14737"/>
                    </a:lnTo>
                    <a:lnTo>
                      <a:pt x="57334" y="13122"/>
                    </a:lnTo>
                    <a:lnTo>
                      <a:pt x="56324" y="11709"/>
                    </a:lnTo>
                    <a:lnTo>
                      <a:pt x="55517" y="10296"/>
                    </a:lnTo>
                    <a:lnTo>
                      <a:pt x="54306" y="8883"/>
                    </a:lnTo>
                    <a:lnTo>
                      <a:pt x="53094" y="7671"/>
                    </a:lnTo>
                    <a:lnTo>
                      <a:pt x="51883" y="6460"/>
                    </a:lnTo>
                    <a:lnTo>
                      <a:pt x="50470" y="5249"/>
                    </a:lnTo>
                    <a:lnTo>
                      <a:pt x="48855" y="4239"/>
                    </a:lnTo>
                    <a:lnTo>
                      <a:pt x="47240" y="3432"/>
                    </a:lnTo>
                    <a:lnTo>
                      <a:pt x="45625" y="2624"/>
                    </a:lnTo>
                    <a:lnTo>
                      <a:pt x="43606" y="1817"/>
                    </a:lnTo>
                    <a:lnTo>
                      <a:pt x="41587" y="1211"/>
                    </a:lnTo>
                    <a:lnTo>
                      <a:pt x="39568" y="808"/>
                    </a:lnTo>
                    <a:lnTo>
                      <a:pt x="37348" y="404"/>
                    </a:lnTo>
                    <a:lnTo>
                      <a:pt x="34925" y="202"/>
                    </a:lnTo>
                    <a:lnTo>
                      <a:pt x="32503" y="0"/>
                    </a:lnTo>
                    <a:close/>
                  </a:path>
                </a:pathLst>
              </a:custGeom>
              <a:solidFill>
                <a:srgbClr val="989ACA"/>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000000"/>
                  </a:solidFill>
                  <a:ea typeface="微軟正黑體" panose="020B0604030504040204" pitchFamily="34" charset="-120"/>
                  <a:cs typeface="Arial" panose="020B0604020202020204" pitchFamily="34" charset="0"/>
                </a:endParaRPr>
              </a:p>
            </p:txBody>
          </p:sp>
          <p:grpSp>
            <p:nvGrpSpPr>
              <p:cNvPr id="21" name="群組 20">
                <a:extLst>
                  <a:ext uri="{FF2B5EF4-FFF2-40B4-BE49-F238E27FC236}">
                    <a16:creationId xmlns:a16="http://schemas.microsoft.com/office/drawing/2014/main" id="{D8F1F149-B596-031A-A3F0-CDED464584F2}"/>
                  </a:ext>
                </a:extLst>
              </p:cNvPr>
              <p:cNvGrpSpPr/>
              <p:nvPr/>
            </p:nvGrpSpPr>
            <p:grpSpPr>
              <a:xfrm>
                <a:off x="3934659" y="421541"/>
                <a:ext cx="570464" cy="570495"/>
                <a:chOff x="6356656" y="2853001"/>
                <a:chExt cx="570464" cy="570495"/>
              </a:xfrm>
            </p:grpSpPr>
            <p:pic>
              <p:nvPicPr>
                <p:cNvPr id="22" name="圖形 21" descr="上升趨勢的橫條圖">
                  <a:extLst>
                    <a:ext uri="{FF2B5EF4-FFF2-40B4-BE49-F238E27FC236}">
                      <a16:creationId xmlns:a16="http://schemas.microsoft.com/office/drawing/2014/main" id="{D7281DA6-90EB-5102-4E9F-343242B9F26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89711" y="3019313"/>
                  <a:ext cx="217955" cy="223011"/>
                </a:xfrm>
                <a:prstGeom prst="rect">
                  <a:avLst/>
                </a:prstGeom>
              </p:spPr>
            </p:pic>
            <p:sp>
              <p:nvSpPr>
                <p:cNvPr id="23" name="Google Shape;506;p23">
                  <a:extLst>
                    <a:ext uri="{FF2B5EF4-FFF2-40B4-BE49-F238E27FC236}">
                      <a16:creationId xmlns:a16="http://schemas.microsoft.com/office/drawing/2014/main" id="{0DCF51CF-E5F4-A995-2C1A-CBE84CF02141}"/>
                    </a:ext>
                  </a:extLst>
                </p:cNvPr>
                <p:cNvSpPr/>
                <p:nvPr/>
              </p:nvSpPr>
              <p:spPr>
                <a:xfrm>
                  <a:off x="6356656" y="2853001"/>
                  <a:ext cx="570464" cy="570495"/>
                </a:xfrm>
                <a:custGeom>
                  <a:avLst/>
                  <a:gdLst/>
                  <a:ahLst/>
                  <a:cxnLst/>
                  <a:rect l="l" t="t" r="r" b="b"/>
                  <a:pathLst>
                    <a:path w="40175" h="40175" extrusionOk="0">
                      <a:moveTo>
                        <a:pt x="19986" y="1"/>
                      </a:moveTo>
                      <a:lnTo>
                        <a:pt x="17967" y="203"/>
                      </a:lnTo>
                      <a:lnTo>
                        <a:pt x="15949" y="405"/>
                      </a:lnTo>
                      <a:lnTo>
                        <a:pt x="14132" y="808"/>
                      </a:lnTo>
                      <a:lnTo>
                        <a:pt x="12315" y="1616"/>
                      </a:lnTo>
                      <a:lnTo>
                        <a:pt x="10498" y="2423"/>
                      </a:lnTo>
                      <a:lnTo>
                        <a:pt x="8883" y="3433"/>
                      </a:lnTo>
                      <a:lnTo>
                        <a:pt x="7268" y="4644"/>
                      </a:lnTo>
                      <a:lnTo>
                        <a:pt x="5855" y="5855"/>
                      </a:lnTo>
                      <a:lnTo>
                        <a:pt x="4643" y="7268"/>
                      </a:lnTo>
                      <a:lnTo>
                        <a:pt x="3432" y="8883"/>
                      </a:lnTo>
                      <a:lnTo>
                        <a:pt x="2423" y="10498"/>
                      </a:lnTo>
                      <a:lnTo>
                        <a:pt x="1615" y="12315"/>
                      </a:lnTo>
                      <a:lnTo>
                        <a:pt x="808" y="14132"/>
                      </a:lnTo>
                      <a:lnTo>
                        <a:pt x="404" y="16151"/>
                      </a:lnTo>
                      <a:lnTo>
                        <a:pt x="0" y="17968"/>
                      </a:lnTo>
                      <a:lnTo>
                        <a:pt x="0" y="20189"/>
                      </a:lnTo>
                      <a:lnTo>
                        <a:pt x="0" y="22207"/>
                      </a:lnTo>
                      <a:lnTo>
                        <a:pt x="404" y="24226"/>
                      </a:lnTo>
                      <a:lnTo>
                        <a:pt x="808" y="26043"/>
                      </a:lnTo>
                      <a:lnTo>
                        <a:pt x="1615" y="27860"/>
                      </a:lnTo>
                      <a:lnTo>
                        <a:pt x="2423" y="29677"/>
                      </a:lnTo>
                      <a:lnTo>
                        <a:pt x="3432" y="31292"/>
                      </a:lnTo>
                      <a:lnTo>
                        <a:pt x="4643" y="32907"/>
                      </a:lnTo>
                      <a:lnTo>
                        <a:pt x="5855" y="34320"/>
                      </a:lnTo>
                      <a:lnTo>
                        <a:pt x="7268" y="35531"/>
                      </a:lnTo>
                      <a:lnTo>
                        <a:pt x="8883" y="36743"/>
                      </a:lnTo>
                      <a:lnTo>
                        <a:pt x="10498" y="37752"/>
                      </a:lnTo>
                      <a:lnTo>
                        <a:pt x="12315" y="38560"/>
                      </a:lnTo>
                      <a:lnTo>
                        <a:pt x="14132" y="39367"/>
                      </a:lnTo>
                      <a:lnTo>
                        <a:pt x="15949" y="39771"/>
                      </a:lnTo>
                      <a:lnTo>
                        <a:pt x="17967" y="40175"/>
                      </a:lnTo>
                      <a:lnTo>
                        <a:pt x="22207" y="40175"/>
                      </a:lnTo>
                      <a:lnTo>
                        <a:pt x="24024" y="39771"/>
                      </a:lnTo>
                      <a:lnTo>
                        <a:pt x="26043" y="39367"/>
                      </a:lnTo>
                      <a:lnTo>
                        <a:pt x="27859" y="38560"/>
                      </a:lnTo>
                      <a:lnTo>
                        <a:pt x="29676" y="37752"/>
                      </a:lnTo>
                      <a:lnTo>
                        <a:pt x="31291" y="36743"/>
                      </a:lnTo>
                      <a:lnTo>
                        <a:pt x="32906" y="35531"/>
                      </a:lnTo>
                      <a:lnTo>
                        <a:pt x="34320" y="34320"/>
                      </a:lnTo>
                      <a:lnTo>
                        <a:pt x="35531" y="32907"/>
                      </a:lnTo>
                      <a:lnTo>
                        <a:pt x="36742" y="31292"/>
                      </a:lnTo>
                      <a:lnTo>
                        <a:pt x="37751" y="29677"/>
                      </a:lnTo>
                      <a:lnTo>
                        <a:pt x="38559" y="27860"/>
                      </a:lnTo>
                      <a:lnTo>
                        <a:pt x="39367" y="26043"/>
                      </a:lnTo>
                      <a:lnTo>
                        <a:pt x="39770" y="24226"/>
                      </a:lnTo>
                      <a:lnTo>
                        <a:pt x="39972" y="22207"/>
                      </a:lnTo>
                      <a:lnTo>
                        <a:pt x="40174" y="20189"/>
                      </a:lnTo>
                      <a:lnTo>
                        <a:pt x="39972" y="17968"/>
                      </a:lnTo>
                      <a:lnTo>
                        <a:pt x="39770" y="16151"/>
                      </a:lnTo>
                      <a:lnTo>
                        <a:pt x="39367" y="14132"/>
                      </a:lnTo>
                      <a:lnTo>
                        <a:pt x="38559" y="12315"/>
                      </a:lnTo>
                      <a:lnTo>
                        <a:pt x="37751" y="10498"/>
                      </a:lnTo>
                      <a:lnTo>
                        <a:pt x="36742" y="8883"/>
                      </a:lnTo>
                      <a:lnTo>
                        <a:pt x="35531" y="7268"/>
                      </a:lnTo>
                      <a:lnTo>
                        <a:pt x="34320" y="5855"/>
                      </a:lnTo>
                      <a:lnTo>
                        <a:pt x="32906" y="4644"/>
                      </a:lnTo>
                      <a:lnTo>
                        <a:pt x="31291" y="3433"/>
                      </a:lnTo>
                      <a:lnTo>
                        <a:pt x="29676" y="2423"/>
                      </a:lnTo>
                      <a:lnTo>
                        <a:pt x="27859" y="1616"/>
                      </a:lnTo>
                      <a:lnTo>
                        <a:pt x="26043" y="808"/>
                      </a:lnTo>
                      <a:lnTo>
                        <a:pt x="24024" y="405"/>
                      </a:lnTo>
                      <a:lnTo>
                        <a:pt x="22207" y="203"/>
                      </a:lnTo>
                      <a:lnTo>
                        <a:pt x="19986" y="1"/>
                      </a:lnTo>
                      <a:close/>
                    </a:path>
                  </a:pathLst>
                </a:custGeom>
                <a:solidFill>
                  <a:srgbClr val="FEFEFE"/>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000000"/>
                    </a:solidFill>
                    <a:ea typeface="微軟正黑體" panose="020B0604030504040204" pitchFamily="34" charset="-120"/>
                    <a:cs typeface="Arial" panose="020B0604020202020204" pitchFamily="34" charset="0"/>
                  </a:endParaRPr>
                </a:p>
              </p:txBody>
            </p:sp>
            <p:pic>
              <p:nvPicPr>
                <p:cNvPr id="24" name="圖形 23" descr="紙張">
                  <a:extLst>
                    <a:ext uri="{FF2B5EF4-FFF2-40B4-BE49-F238E27FC236}">
                      <a16:creationId xmlns:a16="http://schemas.microsoft.com/office/drawing/2014/main" id="{12282483-A662-11FD-C13A-29227ED5FD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09980" y="2921736"/>
                  <a:ext cx="490559" cy="413166"/>
                </a:xfrm>
                <a:prstGeom prst="rect">
                  <a:avLst/>
                </a:prstGeom>
              </p:spPr>
            </p:pic>
            <p:pic>
              <p:nvPicPr>
                <p:cNvPr id="25" name="圖形 24" descr="上升趨勢的橫條圖">
                  <a:extLst>
                    <a:ext uri="{FF2B5EF4-FFF2-40B4-BE49-F238E27FC236}">
                      <a16:creationId xmlns:a16="http://schemas.microsoft.com/office/drawing/2014/main" id="{A47BD7D2-71FC-712B-B3B1-8AE5916ECD1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47423" y="3023693"/>
                  <a:ext cx="223011" cy="223011"/>
                </a:xfrm>
                <a:prstGeom prst="rect">
                  <a:avLst/>
                </a:prstGeom>
              </p:spPr>
            </p:pic>
          </p:grpSp>
        </p:grpSp>
      </p:grpSp>
      <p:pic>
        <p:nvPicPr>
          <p:cNvPr id="26" name="圖形 25" descr="上升趨勢的橫條圖">
            <a:extLst>
              <a:ext uri="{FF2B5EF4-FFF2-40B4-BE49-F238E27FC236}">
                <a16:creationId xmlns:a16="http://schemas.microsoft.com/office/drawing/2014/main" id="{77B6F829-516A-4D0C-43A6-B326E612C0A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16143" y="3290766"/>
            <a:ext cx="217955" cy="223011"/>
          </a:xfrm>
          <a:prstGeom prst="rect">
            <a:avLst/>
          </a:prstGeom>
        </p:spPr>
      </p:pic>
      <p:grpSp>
        <p:nvGrpSpPr>
          <p:cNvPr id="27" name="群組 26">
            <a:extLst>
              <a:ext uri="{FF2B5EF4-FFF2-40B4-BE49-F238E27FC236}">
                <a16:creationId xmlns:a16="http://schemas.microsoft.com/office/drawing/2014/main" id="{9B112800-3513-1A9B-5B12-72CBF95A6924}"/>
              </a:ext>
            </a:extLst>
          </p:cNvPr>
          <p:cNvGrpSpPr/>
          <p:nvPr/>
        </p:nvGrpSpPr>
        <p:grpSpPr>
          <a:xfrm>
            <a:off x="3379801" y="2958961"/>
            <a:ext cx="1111268" cy="1601590"/>
            <a:chOff x="3574873" y="2898001"/>
            <a:chExt cx="1111268" cy="1601590"/>
          </a:xfrm>
        </p:grpSpPr>
        <p:sp>
          <p:nvSpPr>
            <p:cNvPr id="28" name="Google Shape;512;p23">
              <a:extLst>
                <a:ext uri="{FF2B5EF4-FFF2-40B4-BE49-F238E27FC236}">
                  <a16:creationId xmlns:a16="http://schemas.microsoft.com/office/drawing/2014/main" id="{58A92B67-097E-31C4-5EF3-F5C82B4D56DF}"/>
                </a:ext>
              </a:extLst>
            </p:cNvPr>
            <p:cNvSpPr/>
            <p:nvPr/>
          </p:nvSpPr>
          <p:spPr>
            <a:xfrm>
              <a:off x="3910134" y="4436515"/>
              <a:ext cx="406264" cy="63076"/>
            </a:xfrm>
            <a:custGeom>
              <a:avLst/>
              <a:gdLst/>
              <a:ahLst/>
              <a:cxnLst/>
              <a:rect l="l" t="t" r="r" b="b"/>
              <a:pathLst>
                <a:path w="29274" h="4442" extrusionOk="0">
                  <a:moveTo>
                    <a:pt x="14536" y="1"/>
                  </a:moveTo>
                  <a:lnTo>
                    <a:pt x="8884" y="202"/>
                  </a:lnTo>
                  <a:lnTo>
                    <a:pt x="4240" y="606"/>
                  </a:lnTo>
                  <a:lnTo>
                    <a:pt x="2625" y="1010"/>
                  </a:lnTo>
                  <a:lnTo>
                    <a:pt x="1212" y="1414"/>
                  </a:lnTo>
                  <a:lnTo>
                    <a:pt x="405" y="1817"/>
                  </a:lnTo>
                  <a:lnTo>
                    <a:pt x="203" y="2019"/>
                  </a:lnTo>
                  <a:lnTo>
                    <a:pt x="1" y="2221"/>
                  </a:lnTo>
                  <a:lnTo>
                    <a:pt x="203" y="2423"/>
                  </a:lnTo>
                  <a:lnTo>
                    <a:pt x="405" y="2625"/>
                  </a:lnTo>
                  <a:lnTo>
                    <a:pt x="1212" y="3029"/>
                  </a:lnTo>
                  <a:lnTo>
                    <a:pt x="2625" y="3432"/>
                  </a:lnTo>
                  <a:lnTo>
                    <a:pt x="4240" y="3634"/>
                  </a:lnTo>
                  <a:lnTo>
                    <a:pt x="8884" y="4240"/>
                  </a:lnTo>
                  <a:lnTo>
                    <a:pt x="14536" y="4442"/>
                  </a:lnTo>
                  <a:lnTo>
                    <a:pt x="20189" y="4240"/>
                  </a:lnTo>
                  <a:lnTo>
                    <a:pt x="24832" y="3634"/>
                  </a:lnTo>
                  <a:lnTo>
                    <a:pt x="26649" y="3432"/>
                  </a:lnTo>
                  <a:lnTo>
                    <a:pt x="28062" y="3029"/>
                  </a:lnTo>
                  <a:lnTo>
                    <a:pt x="28870" y="2625"/>
                  </a:lnTo>
                  <a:lnTo>
                    <a:pt x="29071" y="2423"/>
                  </a:lnTo>
                  <a:lnTo>
                    <a:pt x="29273" y="2221"/>
                  </a:lnTo>
                  <a:lnTo>
                    <a:pt x="29071" y="2019"/>
                  </a:lnTo>
                  <a:lnTo>
                    <a:pt x="28870" y="1817"/>
                  </a:lnTo>
                  <a:lnTo>
                    <a:pt x="28062" y="1414"/>
                  </a:lnTo>
                  <a:lnTo>
                    <a:pt x="26649" y="1010"/>
                  </a:lnTo>
                  <a:lnTo>
                    <a:pt x="24832" y="606"/>
                  </a:lnTo>
                  <a:lnTo>
                    <a:pt x="20189" y="202"/>
                  </a:lnTo>
                  <a:lnTo>
                    <a:pt x="14536" y="1"/>
                  </a:lnTo>
                  <a:close/>
                </a:path>
              </a:pathLst>
            </a:custGeom>
            <a:solidFill>
              <a:srgbClr val="434343">
                <a:alpha val="12160"/>
              </a:srgbClr>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a:solidFill>
                  <a:srgbClr val="000000"/>
                </a:solidFill>
                <a:ea typeface="微軟正黑體" panose="020B0604030504040204" pitchFamily="34" charset="-120"/>
                <a:cs typeface="Arial" panose="020B0604020202020204" pitchFamily="34" charset="0"/>
              </a:endParaRPr>
            </a:p>
          </p:txBody>
        </p:sp>
        <p:grpSp>
          <p:nvGrpSpPr>
            <p:cNvPr id="29" name="群組 28">
              <a:extLst>
                <a:ext uri="{FF2B5EF4-FFF2-40B4-BE49-F238E27FC236}">
                  <a16:creationId xmlns:a16="http://schemas.microsoft.com/office/drawing/2014/main" id="{C044FAAD-2C45-6E3D-6789-DC83511EB29C}"/>
                </a:ext>
              </a:extLst>
            </p:cNvPr>
            <p:cNvGrpSpPr/>
            <p:nvPr/>
          </p:nvGrpSpPr>
          <p:grpSpPr>
            <a:xfrm>
              <a:off x="3574873" y="2898001"/>
              <a:ext cx="1111268" cy="1532958"/>
              <a:chOff x="3596645" y="2813691"/>
              <a:chExt cx="1111268" cy="1532958"/>
            </a:xfrm>
          </p:grpSpPr>
          <p:sp>
            <p:nvSpPr>
              <p:cNvPr id="30" name="Google Shape;520;p23">
                <a:extLst>
                  <a:ext uri="{FF2B5EF4-FFF2-40B4-BE49-F238E27FC236}">
                    <a16:creationId xmlns:a16="http://schemas.microsoft.com/office/drawing/2014/main" id="{493B36D5-CD54-46B3-9ED3-8689626D2D4C}"/>
                  </a:ext>
                </a:extLst>
              </p:cNvPr>
              <p:cNvSpPr/>
              <p:nvPr/>
            </p:nvSpPr>
            <p:spPr>
              <a:xfrm>
                <a:off x="3596645" y="2813691"/>
                <a:ext cx="1111268" cy="1532958"/>
              </a:xfrm>
              <a:custGeom>
                <a:avLst/>
                <a:gdLst/>
                <a:ahLst/>
                <a:cxnLst/>
                <a:rect l="l" t="t" r="r" b="b"/>
                <a:pathLst>
                  <a:path w="60362" h="79339" extrusionOk="0">
                    <a:moveTo>
                      <a:pt x="29878" y="0"/>
                    </a:moveTo>
                    <a:lnTo>
                      <a:pt x="27456" y="202"/>
                    </a:lnTo>
                    <a:lnTo>
                      <a:pt x="24831" y="404"/>
                    </a:lnTo>
                    <a:lnTo>
                      <a:pt x="22207" y="808"/>
                    </a:lnTo>
                    <a:lnTo>
                      <a:pt x="19784" y="1413"/>
                    </a:lnTo>
                    <a:lnTo>
                      <a:pt x="17160" y="2221"/>
                    </a:lnTo>
                    <a:lnTo>
                      <a:pt x="14939" y="3230"/>
                    </a:lnTo>
                    <a:lnTo>
                      <a:pt x="12517" y="4441"/>
                    </a:lnTo>
                    <a:lnTo>
                      <a:pt x="10902" y="5451"/>
                    </a:lnTo>
                    <a:lnTo>
                      <a:pt x="9287" y="6460"/>
                    </a:lnTo>
                    <a:lnTo>
                      <a:pt x="7874" y="7671"/>
                    </a:lnTo>
                    <a:lnTo>
                      <a:pt x="6460" y="8883"/>
                    </a:lnTo>
                    <a:lnTo>
                      <a:pt x="5249" y="10094"/>
                    </a:lnTo>
                    <a:lnTo>
                      <a:pt x="4240" y="11305"/>
                    </a:lnTo>
                    <a:lnTo>
                      <a:pt x="3432" y="12718"/>
                    </a:lnTo>
                    <a:lnTo>
                      <a:pt x="2625" y="14132"/>
                    </a:lnTo>
                    <a:lnTo>
                      <a:pt x="1414" y="16958"/>
                    </a:lnTo>
                    <a:lnTo>
                      <a:pt x="606" y="19986"/>
                    </a:lnTo>
                    <a:lnTo>
                      <a:pt x="202" y="23216"/>
                    </a:lnTo>
                    <a:lnTo>
                      <a:pt x="0" y="26446"/>
                    </a:lnTo>
                    <a:lnTo>
                      <a:pt x="404" y="29676"/>
                    </a:lnTo>
                    <a:lnTo>
                      <a:pt x="808" y="33108"/>
                    </a:lnTo>
                    <a:lnTo>
                      <a:pt x="1615" y="36338"/>
                    </a:lnTo>
                    <a:lnTo>
                      <a:pt x="2827" y="39770"/>
                    </a:lnTo>
                    <a:lnTo>
                      <a:pt x="4038" y="43000"/>
                    </a:lnTo>
                    <a:lnTo>
                      <a:pt x="5451" y="46230"/>
                    </a:lnTo>
                    <a:lnTo>
                      <a:pt x="6864" y="49258"/>
                    </a:lnTo>
                    <a:lnTo>
                      <a:pt x="8479" y="52287"/>
                    </a:lnTo>
                    <a:lnTo>
                      <a:pt x="10700" y="55920"/>
                    </a:lnTo>
                    <a:lnTo>
                      <a:pt x="12921" y="59352"/>
                    </a:lnTo>
                    <a:lnTo>
                      <a:pt x="15343" y="62784"/>
                    </a:lnTo>
                    <a:lnTo>
                      <a:pt x="17968" y="66216"/>
                    </a:lnTo>
                    <a:lnTo>
                      <a:pt x="23216" y="72878"/>
                    </a:lnTo>
                    <a:lnTo>
                      <a:pt x="28667" y="79338"/>
                    </a:lnTo>
                    <a:lnTo>
                      <a:pt x="28869" y="79136"/>
                    </a:lnTo>
                    <a:lnTo>
                      <a:pt x="33108" y="75503"/>
                    </a:lnTo>
                    <a:lnTo>
                      <a:pt x="36944" y="71869"/>
                    </a:lnTo>
                    <a:lnTo>
                      <a:pt x="40780" y="67831"/>
                    </a:lnTo>
                    <a:lnTo>
                      <a:pt x="44212" y="63592"/>
                    </a:lnTo>
                    <a:lnTo>
                      <a:pt x="47442" y="59352"/>
                    </a:lnTo>
                    <a:lnTo>
                      <a:pt x="50470" y="54709"/>
                    </a:lnTo>
                    <a:lnTo>
                      <a:pt x="53296" y="50066"/>
                    </a:lnTo>
                    <a:lnTo>
                      <a:pt x="55719" y="45221"/>
                    </a:lnTo>
                    <a:lnTo>
                      <a:pt x="57334" y="41183"/>
                    </a:lnTo>
                    <a:lnTo>
                      <a:pt x="58747" y="37146"/>
                    </a:lnTo>
                    <a:lnTo>
                      <a:pt x="59756" y="33108"/>
                    </a:lnTo>
                    <a:lnTo>
                      <a:pt x="60160" y="29071"/>
                    </a:lnTo>
                    <a:lnTo>
                      <a:pt x="60362" y="25235"/>
                    </a:lnTo>
                    <a:lnTo>
                      <a:pt x="59958" y="21601"/>
                    </a:lnTo>
                    <a:lnTo>
                      <a:pt x="59151" y="18169"/>
                    </a:lnTo>
                    <a:lnTo>
                      <a:pt x="58747" y="16352"/>
                    </a:lnTo>
                    <a:lnTo>
                      <a:pt x="57939" y="14737"/>
                    </a:lnTo>
                    <a:lnTo>
                      <a:pt x="57334" y="13122"/>
                    </a:lnTo>
                    <a:lnTo>
                      <a:pt x="56324" y="11709"/>
                    </a:lnTo>
                    <a:lnTo>
                      <a:pt x="55517" y="10296"/>
                    </a:lnTo>
                    <a:lnTo>
                      <a:pt x="54306" y="8883"/>
                    </a:lnTo>
                    <a:lnTo>
                      <a:pt x="53094" y="7671"/>
                    </a:lnTo>
                    <a:lnTo>
                      <a:pt x="51883" y="6460"/>
                    </a:lnTo>
                    <a:lnTo>
                      <a:pt x="50470" y="5249"/>
                    </a:lnTo>
                    <a:lnTo>
                      <a:pt x="48855" y="4239"/>
                    </a:lnTo>
                    <a:lnTo>
                      <a:pt x="47240" y="3432"/>
                    </a:lnTo>
                    <a:lnTo>
                      <a:pt x="45625" y="2624"/>
                    </a:lnTo>
                    <a:lnTo>
                      <a:pt x="43606" y="1817"/>
                    </a:lnTo>
                    <a:lnTo>
                      <a:pt x="41587" y="1211"/>
                    </a:lnTo>
                    <a:lnTo>
                      <a:pt x="39568" y="808"/>
                    </a:lnTo>
                    <a:lnTo>
                      <a:pt x="37348" y="404"/>
                    </a:lnTo>
                    <a:lnTo>
                      <a:pt x="34925" y="202"/>
                    </a:lnTo>
                    <a:lnTo>
                      <a:pt x="32503" y="0"/>
                    </a:lnTo>
                    <a:close/>
                  </a:path>
                </a:pathLst>
              </a:custGeom>
              <a:solidFill>
                <a:srgbClr val="6DA9CD"/>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6DA9CD"/>
                  </a:solidFill>
                  <a:ea typeface="微軟正黑體" panose="020B0604030504040204" pitchFamily="34" charset="-120"/>
                  <a:cs typeface="Arial" panose="020B0604020202020204" pitchFamily="34" charset="0"/>
                </a:endParaRPr>
              </a:p>
            </p:txBody>
          </p:sp>
          <p:sp>
            <p:nvSpPr>
              <p:cNvPr id="31" name="Google Shape;506;p23">
                <a:extLst>
                  <a:ext uri="{FF2B5EF4-FFF2-40B4-BE49-F238E27FC236}">
                    <a16:creationId xmlns:a16="http://schemas.microsoft.com/office/drawing/2014/main" id="{0A6A52DC-6F5F-E370-8AAA-5BA94277540F}"/>
                  </a:ext>
                </a:extLst>
              </p:cNvPr>
              <p:cNvSpPr/>
              <p:nvPr/>
            </p:nvSpPr>
            <p:spPr>
              <a:xfrm>
                <a:off x="3883088" y="3124454"/>
                <a:ext cx="570464" cy="570495"/>
              </a:xfrm>
              <a:custGeom>
                <a:avLst/>
                <a:gdLst/>
                <a:ahLst/>
                <a:cxnLst/>
                <a:rect l="l" t="t" r="r" b="b"/>
                <a:pathLst>
                  <a:path w="40175" h="40175" extrusionOk="0">
                    <a:moveTo>
                      <a:pt x="19986" y="1"/>
                    </a:moveTo>
                    <a:lnTo>
                      <a:pt x="17967" y="203"/>
                    </a:lnTo>
                    <a:lnTo>
                      <a:pt x="15949" y="405"/>
                    </a:lnTo>
                    <a:lnTo>
                      <a:pt x="14132" y="808"/>
                    </a:lnTo>
                    <a:lnTo>
                      <a:pt x="12315" y="1616"/>
                    </a:lnTo>
                    <a:lnTo>
                      <a:pt x="10498" y="2423"/>
                    </a:lnTo>
                    <a:lnTo>
                      <a:pt x="8883" y="3433"/>
                    </a:lnTo>
                    <a:lnTo>
                      <a:pt x="7268" y="4644"/>
                    </a:lnTo>
                    <a:lnTo>
                      <a:pt x="5855" y="5855"/>
                    </a:lnTo>
                    <a:lnTo>
                      <a:pt x="4643" y="7268"/>
                    </a:lnTo>
                    <a:lnTo>
                      <a:pt x="3432" y="8883"/>
                    </a:lnTo>
                    <a:lnTo>
                      <a:pt x="2423" y="10498"/>
                    </a:lnTo>
                    <a:lnTo>
                      <a:pt x="1615" y="12315"/>
                    </a:lnTo>
                    <a:lnTo>
                      <a:pt x="808" y="14132"/>
                    </a:lnTo>
                    <a:lnTo>
                      <a:pt x="404" y="16151"/>
                    </a:lnTo>
                    <a:lnTo>
                      <a:pt x="0" y="17968"/>
                    </a:lnTo>
                    <a:lnTo>
                      <a:pt x="0" y="20189"/>
                    </a:lnTo>
                    <a:lnTo>
                      <a:pt x="0" y="22207"/>
                    </a:lnTo>
                    <a:lnTo>
                      <a:pt x="404" y="24226"/>
                    </a:lnTo>
                    <a:lnTo>
                      <a:pt x="808" y="26043"/>
                    </a:lnTo>
                    <a:lnTo>
                      <a:pt x="1615" y="27860"/>
                    </a:lnTo>
                    <a:lnTo>
                      <a:pt x="2423" y="29677"/>
                    </a:lnTo>
                    <a:lnTo>
                      <a:pt x="3432" y="31292"/>
                    </a:lnTo>
                    <a:lnTo>
                      <a:pt x="4643" y="32907"/>
                    </a:lnTo>
                    <a:lnTo>
                      <a:pt x="5855" y="34320"/>
                    </a:lnTo>
                    <a:lnTo>
                      <a:pt x="7268" y="35531"/>
                    </a:lnTo>
                    <a:lnTo>
                      <a:pt x="8883" y="36743"/>
                    </a:lnTo>
                    <a:lnTo>
                      <a:pt x="10498" y="37752"/>
                    </a:lnTo>
                    <a:lnTo>
                      <a:pt x="12315" y="38560"/>
                    </a:lnTo>
                    <a:lnTo>
                      <a:pt x="14132" y="39367"/>
                    </a:lnTo>
                    <a:lnTo>
                      <a:pt x="15949" y="39771"/>
                    </a:lnTo>
                    <a:lnTo>
                      <a:pt x="17967" y="40175"/>
                    </a:lnTo>
                    <a:lnTo>
                      <a:pt x="22207" y="40175"/>
                    </a:lnTo>
                    <a:lnTo>
                      <a:pt x="24024" y="39771"/>
                    </a:lnTo>
                    <a:lnTo>
                      <a:pt x="26043" y="39367"/>
                    </a:lnTo>
                    <a:lnTo>
                      <a:pt x="27859" y="38560"/>
                    </a:lnTo>
                    <a:lnTo>
                      <a:pt x="29676" y="37752"/>
                    </a:lnTo>
                    <a:lnTo>
                      <a:pt x="31291" y="36743"/>
                    </a:lnTo>
                    <a:lnTo>
                      <a:pt x="32906" y="35531"/>
                    </a:lnTo>
                    <a:lnTo>
                      <a:pt x="34320" y="34320"/>
                    </a:lnTo>
                    <a:lnTo>
                      <a:pt x="35531" y="32907"/>
                    </a:lnTo>
                    <a:lnTo>
                      <a:pt x="36742" y="31292"/>
                    </a:lnTo>
                    <a:lnTo>
                      <a:pt x="37751" y="29677"/>
                    </a:lnTo>
                    <a:lnTo>
                      <a:pt x="38559" y="27860"/>
                    </a:lnTo>
                    <a:lnTo>
                      <a:pt x="39367" y="26043"/>
                    </a:lnTo>
                    <a:lnTo>
                      <a:pt x="39770" y="24226"/>
                    </a:lnTo>
                    <a:lnTo>
                      <a:pt x="39972" y="22207"/>
                    </a:lnTo>
                    <a:lnTo>
                      <a:pt x="40174" y="20189"/>
                    </a:lnTo>
                    <a:lnTo>
                      <a:pt x="39972" y="17968"/>
                    </a:lnTo>
                    <a:lnTo>
                      <a:pt x="39770" y="16151"/>
                    </a:lnTo>
                    <a:lnTo>
                      <a:pt x="39367" y="14132"/>
                    </a:lnTo>
                    <a:lnTo>
                      <a:pt x="38559" y="12315"/>
                    </a:lnTo>
                    <a:lnTo>
                      <a:pt x="37751" y="10498"/>
                    </a:lnTo>
                    <a:lnTo>
                      <a:pt x="36742" y="8883"/>
                    </a:lnTo>
                    <a:lnTo>
                      <a:pt x="35531" y="7268"/>
                    </a:lnTo>
                    <a:lnTo>
                      <a:pt x="34320" y="5855"/>
                    </a:lnTo>
                    <a:lnTo>
                      <a:pt x="32906" y="4644"/>
                    </a:lnTo>
                    <a:lnTo>
                      <a:pt x="31291" y="3433"/>
                    </a:lnTo>
                    <a:lnTo>
                      <a:pt x="29676" y="2423"/>
                    </a:lnTo>
                    <a:lnTo>
                      <a:pt x="27859" y="1616"/>
                    </a:lnTo>
                    <a:lnTo>
                      <a:pt x="26043" y="808"/>
                    </a:lnTo>
                    <a:lnTo>
                      <a:pt x="24024" y="405"/>
                    </a:lnTo>
                    <a:lnTo>
                      <a:pt x="22207" y="203"/>
                    </a:lnTo>
                    <a:lnTo>
                      <a:pt x="19986" y="1"/>
                    </a:lnTo>
                    <a:close/>
                  </a:path>
                </a:pathLst>
              </a:custGeom>
              <a:solidFill>
                <a:srgbClr val="FEFEFE"/>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000000"/>
                  </a:solidFill>
                  <a:ea typeface="微軟正黑體" panose="020B0604030504040204" pitchFamily="34" charset="-120"/>
                  <a:cs typeface="Arial" panose="020B0604020202020204" pitchFamily="34" charset="0"/>
                </a:endParaRPr>
              </a:p>
            </p:txBody>
          </p:sp>
          <p:pic>
            <p:nvPicPr>
              <p:cNvPr id="7168" name="圖片 7167">
                <a:extLst>
                  <a:ext uri="{FF2B5EF4-FFF2-40B4-BE49-F238E27FC236}">
                    <a16:creationId xmlns:a16="http://schemas.microsoft.com/office/drawing/2014/main" id="{5393629A-2E65-C2E9-ADB4-846AFD685F3B}"/>
                  </a:ext>
                </a:extLst>
              </p:cNvPr>
              <p:cNvPicPr>
                <a:picLocks noChangeAspect="1"/>
              </p:cNvPicPr>
              <p:nvPr/>
            </p:nvPicPr>
            <p:blipFill>
              <a:blip r:embed="rId7"/>
              <a:stretch>
                <a:fillRect/>
              </a:stretch>
            </p:blipFill>
            <p:spPr>
              <a:xfrm>
                <a:off x="3955997" y="3206586"/>
                <a:ext cx="414564" cy="414564"/>
              </a:xfrm>
              <a:prstGeom prst="rect">
                <a:avLst/>
              </a:prstGeom>
              <a:ln>
                <a:noFill/>
              </a:ln>
            </p:spPr>
          </p:pic>
        </p:grpSp>
      </p:grpSp>
      <p:grpSp>
        <p:nvGrpSpPr>
          <p:cNvPr id="7169" name="群組 7168">
            <a:extLst>
              <a:ext uri="{FF2B5EF4-FFF2-40B4-BE49-F238E27FC236}">
                <a16:creationId xmlns:a16="http://schemas.microsoft.com/office/drawing/2014/main" id="{F13898D0-499D-91A7-0322-60BB6E286CD9}"/>
              </a:ext>
            </a:extLst>
          </p:cNvPr>
          <p:cNvGrpSpPr/>
          <p:nvPr/>
        </p:nvGrpSpPr>
        <p:grpSpPr>
          <a:xfrm>
            <a:off x="1153480" y="3414517"/>
            <a:ext cx="1111268" cy="1576499"/>
            <a:chOff x="1275400" y="3414517"/>
            <a:chExt cx="1111268" cy="1576499"/>
          </a:xfrm>
        </p:grpSpPr>
        <p:sp>
          <p:nvSpPr>
            <p:cNvPr id="7170" name="Google Shape;504;p23">
              <a:extLst>
                <a:ext uri="{FF2B5EF4-FFF2-40B4-BE49-F238E27FC236}">
                  <a16:creationId xmlns:a16="http://schemas.microsoft.com/office/drawing/2014/main" id="{018CEA7E-CB8E-9B59-599B-86692FBE70B1}"/>
                </a:ext>
              </a:extLst>
            </p:cNvPr>
            <p:cNvSpPr/>
            <p:nvPr/>
          </p:nvSpPr>
          <p:spPr>
            <a:xfrm>
              <a:off x="1586826" y="4927938"/>
              <a:ext cx="406249" cy="63078"/>
            </a:xfrm>
            <a:custGeom>
              <a:avLst/>
              <a:gdLst/>
              <a:ahLst/>
              <a:cxnLst/>
              <a:rect l="l" t="t" r="r" b="b"/>
              <a:pathLst>
                <a:path w="29274" h="4442" extrusionOk="0">
                  <a:moveTo>
                    <a:pt x="14536" y="1"/>
                  </a:moveTo>
                  <a:lnTo>
                    <a:pt x="8884" y="202"/>
                  </a:lnTo>
                  <a:lnTo>
                    <a:pt x="4240" y="606"/>
                  </a:lnTo>
                  <a:lnTo>
                    <a:pt x="2625" y="1010"/>
                  </a:lnTo>
                  <a:lnTo>
                    <a:pt x="1212" y="1414"/>
                  </a:lnTo>
                  <a:lnTo>
                    <a:pt x="405" y="1817"/>
                  </a:lnTo>
                  <a:lnTo>
                    <a:pt x="203" y="2019"/>
                  </a:lnTo>
                  <a:lnTo>
                    <a:pt x="1" y="2221"/>
                  </a:lnTo>
                  <a:lnTo>
                    <a:pt x="203" y="2423"/>
                  </a:lnTo>
                  <a:lnTo>
                    <a:pt x="405" y="2625"/>
                  </a:lnTo>
                  <a:lnTo>
                    <a:pt x="1212" y="3029"/>
                  </a:lnTo>
                  <a:lnTo>
                    <a:pt x="2625" y="3432"/>
                  </a:lnTo>
                  <a:lnTo>
                    <a:pt x="4240" y="3634"/>
                  </a:lnTo>
                  <a:lnTo>
                    <a:pt x="8884" y="4240"/>
                  </a:lnTo>
                  <a:lnTo>
                    <a:pt x="14536" y="4442"/>
                  </a:lnTo>
                  <a:lnTo>
                    <a:pt x="20189" y="4240"/>
                  </a:lnTo>
                  <a:lnTo>
                    <a:pt x="24832" y="3634"/>
                  </a:lnTo>
                  <a:lnTo>
                    <a:pt x="26649" y="3432"/>
                  </a:lnTo>
                  <a:lnTo>
                    <a:pt x="28062" y="3029"/>
                  </a:lnTo>
                  <a:lnTo>
                    <a:pt x="28870" y="2625"/>
                  </a:lnTo>
                  <a:lnTo>
                    <a:pt x="29071" y="2423"/>
                  </a:lnTo>
                  <a:lnTo>
                    <a:pt x="29273" y="2221"/>
                  </a:lnTo>
                  <a:lnTo>
                    <a:pt x="29071" y="2019"/>
                  </a:lnTo>
                  <a:lnTo>
                    <a:pt x="28870" y="1817"/>
                  </a:lnTo>
                  <a:lnTo>
                    <a:pt x="28062" y="1414"/>
                  </a:lnTo>
                  <a:lnTo>
                    <a:pt x="26649" y="1010"/>
                  </a:lnTo>
                  <a:lnTo>
                    <a:pt x="24832" y="606"/>
                  </a:lnTo>
                  <a:lnTo>
                    <a:pt x="20189" y="202"/>
                  </a:lnTo>
                  <a:lnTo>
                    <a:pt x="14536" y="1"/>
                  </a:lnTo>
                  <a:close/>
                </a:path>
              </a:pathLst>
            </a:custGeom>
            <a:solidFill>
              <a:srgbClr val="434343">
                <a:alpha val="12160"/>
              </a:srgbClr>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a:solidFill>
                  <a:srgbClr val="000000"/>
                </a:solidFill>
                <a:ea typeface="微軟正黑體" panose="020B0604030504040204" pitchFamily="34" charset="-120"/>
                <a:cs typeface="Arial" panose="020B0604020202020204" pitchFamily="34" charset="0"/>
              </a:endParaRPr>
            </a:p>
          </p:txBody>
        </p:sp>
        <p:sp>
          <p:nvSpPr>
            <p:cNvPr id="7171" name="Google Shape;520;p23">
              <a:extLst>
                <a:ext uri="{FF2B5EF4-FFF2-40B4-BE49-F238E27FC236}">
                  <a16:creationId xmlns:a16="http://schemas.microsoft.com/office/drawing/2014/main" id="{2F8ECE2A-C5C1-FFC6-C7AF-E943F2015628}"/>
                </a:ext>
              </a:extLst>
            </p:cNvPr>
            <p:cNvSpPr/>
            <p:nvPr/>
          </p:nvSpPr>
          <p:spPr>
            <a:xfrm>
              <a:off x="1275400" y="3414517"/>
              <a:ext cx="1111268" cy="1532958"/>
            </a:xfrm>
            <a:custGeom>
              <a:avLst/>
              <a:gdLst/>
              <a:ahLst/>
              <a:cxnLst/>
              <a:rect l="l" t="t" r="r" b="b"/>
              <a:pathLst>
                <a:path w="60362" h="79339" extrusionOk="0">
                  <a:moveTo>
                    <a:pt x="29878" y="0"/>
                  </a:moveTo>
                  <a:lnTo>
                    <a:pt x="27456" y="202"/>
                  </a:lnTo>
                  <a:lnTo>
                    <a:pt x="24831" y="404"/>
                  </a:lnTo>
                  <a:lnTo>
                    <a:pt x="22207" y="808"/>
                  </a:lnTo>
                  <a:lnTo>
                    <a:pt x="19784" y="1413"/>
                  </a:lnTo>
                  <a:lnTo>
                    <a:pt x="17160" y="2221"/>
                  </a:lnTo>
                  <a:lnTo>
                    <a:pt x="14939" y="3230"/>
                  </a:lnTo>
                  <a:lnTo>
                    <a:pt x="12517" y="4441"/>
                  </a:lnTo>
                  <a:lnTo>
                    <a:pt x="10902" y="5451"/>
                  </a:lnTo>
                  <a:lnTo>
                    <a:pt x="9287" y="6460"/>
                  </a:lnTo>
                  <a:lnTo>
                    <a:pt x="7874" y="7671"/>
                  </a:lnTo>
                  <a:lnTo>
                    <a:pt x="6460" y="8883"/>
                  </a:lnTo>
                  <a:lnTo>
                    <a:pt x="5249" y="10094"/>
                  </a:lnTo>
                  <a:lnTo>
                    <a:pt x="4240" y="11305"/>
                  </a:lnTo>
                  <a:lnTo>
                    <a:pt x="3432" y="12718"/>
                  </a:lnTo>
                  <a:lnTo>
                    <a:pt x="2625" y="14132"/>
                  </a:lnTo>
                  <a:lnTo>
                    <a:pt x="1414" y="16958"/>
                  </a:lnTo>
                  <a:lnTo>
                    <a:pt x="606" y="19986"/>
                  </a:lnTo>
                  <a:lnTo>
                    <a:pt x="202" y="23216"/>
                  </a:lnTo>
                  <a:lnTo>
                    <a:pt x="0" y="26446"/>
                  </a:lnTo>
                  <a:lnTo>
                    <a:pt x="404" y="29676"/>
                  </a:lnTo>
                  <a:lnTo>
                    <a:pt x="808" y="33108"/>
                  </a:lnTo>
                  <a:lnTo>
                    <a:pt x="1615" y="36338"/>
                  </a:lnTo>
                  <a:lnTo>
                    <a:pt x="2827" y="39770"/>
                  </a:lnTo>
                  <a:lnTo>
                    <a:pt x="4038" y="43000"/>
                  </a:lnTo>
                  <a:lnTo>
                    <a:pt x="5451" y="46230"/>
                  </a:lnTo>
                  <a:lnTo>
                    <a:pt x="6864" y="49258"/>
                  </a:lnTo>
                  <a:lnTo>
                    <a:pt x="8479" y="52287"/>
                  </a:lnTo>
                  <a:lnTo>
                    <a:pt x="10700" y="55920"/>
                  </a:lnTo>
                  <a:lnTo>
                    <a:pt x="12921" y="59352"/>
                  </a:lnTo>
                  <a:lnTo>
                    <a:pt x="15343" y="62784"/>
                  </a:lnTo>
                  <a:lnTo>
                    <a:pt x="17968" y="66216"/>
                  </a:lnTo>
                  <a:lnTo>
                    <a:pt x="23216" y="72878"/>
                  </a:lnTo>
                  <a:lnTo>
                    <a:pt x="28667" y="79338"/>
                  </a:lnTo>
                  <a:lnTo>
                    <a:pt x="28869" y="79136"/>
                  </a:lnTo>
                  <a:lnTo>
                    <a:pt x="33108" y="75503"/>
                  </a:lnTo>
                  <a:lnTo>
                    <a:pt x="36944" y="71869"/>
                  </a:lnTo>
                  <a:lnTo>
                    <a:pt x="40780" y="67831"/>
                  </a:lnTo>
                  <a:lnTo>
                    <a:pt x="44212" y="63592"/>
                  </a:lnTo>
                  <a:lnTo>
                    <a:pt x="47442" y="59352"/>
                  </a:lnTo>
                  <a:lnTo>
                    <a:pt x="50470" y="54709"/>
                  </a:lnTo>
                  <a:lnTo>
                    <a:pt x="53296" y="50066"/>
                  </a:lnTo>
                  <a:lnTo>
                    <a:pt x="55719" y="45221"/>
                  </a:lnTo>
                  <a:lnTo>
                    <a:pt x="57334" y="41183"/>
                  </a:lnTo>
                  <a:lnTo>
                    <a:pt x="58747" y="37146"/>
                  </a:lnTo>
                  <a:lnTo>
                    <a:pt x="59756" y="33108"/>
                  </a:lnTo>
                  <a:lnTo>
                    <a:pt x="60160" y="29071"/>
                  </a:lnTo>
                  <a:lnTo>
                    <a:pt x="60362" y="25235"/>
                  </a:lnTo>
                  <a:lnTo>
                    <a:pt x="59958" y="21601"/>
                  </a:lnTo>
                  <a:lnTo>
                    <a:pt x="59151" y="18169"/>
                  </a:lnTo>
                  <a:lnTo>
                    <a:pt x="58747" y="16352"/>
                  </a:lnTo>
                  <a:lnTo>
                    <a:pt x="57939" y="14737"/>
                  </a:lnTo>
                  <a:lnTo>
                    <a:pt x="57334" y="13122"/>
                  </a:lnTo>
                  <a:lnTo>
                    <a:pt x="56324" y="11709"/>
                  </a:lnTo>
                  <a:lnTo>
                    <a:pt x="55517" y="10296"/>
                  </a:lnTo>
                  <a:lnTo>
                    <a:pt x="54306" y="8883"/>
                  </a:lnTo>
                  <a:lnTo>
                    <a:pt x="53094" y="7671"/>
                  </a:lnTo>
                  <a:lnTo>
                    <a:pt x="51883" y="6460"/>
                  </a:lnTo>
                  <a:lnTo>
                    <a:pt x="50470" y="5249"/>
                  </a:lnTo>
                  <a:lnTo>
                    <a:pt x="48855" y="4239"/>
                  </a:lnTo>
                  <a:lnTo>
                    <a:pt x="47240" y="3432"/>
                  </a:lnTo>
                  <a:lnTo>
                    <a:pt x="45625" y="2624"/>
                  </a:lnTo>
                  <a:lnTo>
                    <a:pt x="43606" y="1817"/>
                  </a:lnTo>
                  <a:lnTo>
                    <a:pt x="41587" y="1211"/>
                  </a:lnTo>
                  <a:lnTo>
                    <a:pt x="39568" y="808"/>
                  </a:lnTo>
                  <a:lnTo>
                    <a:pt x="37348" y="404"/>
                  </a:lnTo>
                  <a:lnTo>
                    <a:pt x="34925" y="202"/>
                  </a:lnTo>
                  <a:lnTo>
                    <a:pt x="32503" y="0"/>
                  </a:lnTo>
                  <a:close/>
                </a:path>
              </a:pathLst>
            </a:custGeom>
            <a:solidFill>
              <a:srgbClr val="46CCA5"/>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6DA9CD"/>
                </a:solidFill>
                <a:ea typeface="微軟正黑體" panose="020B0604030504040204" pitchFamily="34" charset="-120"/>
                <a:cs typeface="Arial" panose="020B0604020202020204" pitchFamily="34" charset="0"/>
              </a:endParaRPr>
            </a:p>
          </p:txBody>
        </p:sp>
      </p:grpSp>
      <p:sp>
        <p:nvSpPr>
          <p:cNvPr id="7172" name="Google Shape;506;p23">
            <a:extLst>
              <a:ext uri="{FF2B5EF4-FFF2-40B4-BE49-F238E27FC236}">
                <a16:creationId xmlns:a16="http://schemas.microsoft.com/office/drawing/2014/main" id="{3CCB3D3F-ADFA-27EB-94B8-D5795CC5D55D}"/>
              </a:ext>
            </a:extLst>
          </p:cNvPr>
          <p:cNvSpPr/>
          <p:nvPr/>
        </p:nvSpPr>
        <p:spPr>
          <a:xfrm>
            <a:off x="1561843" y="3725280"/>
            <a:ext cx="570464" cy="570495"/>
          </a:xfrm>
          <a:custGeom>
            <a:avLst/>
            <a:gdLst/>
            <a:ahLst/>
            <a:cxnLst/>
            <a:rect l="l" t="t" r="r" b="b"/>
            <a:pathLst>
              <a:path w="40175" h="40175" extrusionOk="0">
                <a:moveTo>
                  <a:pt x="19986" y="1"/>
                </a:moveTo>
                <a:lnTo>
                  <a:pt x="17967" y="203"/>
                </a:lnTo>
                <a:lnTo>
                  <a:pt x="15949" y="405"/>
                </a:lnTo>
                <a:lnTo>
                  <a:pt x="14132" y="808"/>
                </a:lnTo>
                <a:lnTo>
                  <a:pt x="12315" y="1616"/>
                </a:lnTo>
                <a:lnTo>
                  <a:pt x="10498" y="2423"/>
                </a:lnTo>
                <a:lnTo>
                  <a:pt x="8883" y="3433"/>
                </a:lnTo>
                <a:lnTo>
                  <a:pt x="7268" y="4644"/>
                </a:lnTo>
                <a:lnTo>
                  <a:pt x="5855" y="5855"/>
                </a:lnTo>
                <a:lnTo>
                  <a:pt x="4643" y="7268"/>
                </a:lnTo>
                <a:lnTo>
                  <a:pt x="3432" y="8883"/>
                </a:lnTo>
                <a:lnTo>
                  <a:pt x="2423" y="10498"/>
                </a:lnTo>
                <a:lnTo>
                  <a:pt x="1615" y="12315"/>
                </a:lnTo>
                <a:lnTo>
                  <a:pt x="808" y="14132"/>
                </a:lnTo>
                <a:lnTo>
                  <a:pt x="404" y="16151"/>
                </a:lnTo>
                <a:lnTo>
                  <a:pt x="0" y="17968"/>
                </a:lnTo>
                <a:lnTo>
                  <a:pt x="0" y="20189"/>
                </a:lnTo>
                <a:lnTo>
                  <a:pt x="0" y="22207"/>
                </a:lnTo>
                <a:lnTo>
                  <a:pt x="404" y="24226"/>
                </a:lnTo>
                <a:lnTo>
                  <a:pt x="808" y="26043"/>
                </a:lnTo>
                <a:lnTo>
                  <a:pt x="1615" y="27860"/>
                </a:lnTo>
                <a:lnTo>
                  <a:pt x="2423" y="29677"/>
                </a:lnTo>
                <a:lnTo>
                  <a:pt x="3432" y="31292"/>
                </a:lnTo>
                <a:lnTo>
                  <a:pt x="4643" y="32907"/>
                </a:lnTo>
                <a:lnTo>
                  <a:pt x="5855" y="34320"/>
                </a:lnTo>
                <a:lnTo>
                  <a:pt x="7268" y="35531"/>
                </a:lnTo>
                <a:lnTo>
                  <a:pt x="8883" y="36743"/>
                </a:lnTo>
                <a:lnTo>
                  <a:pt x="10498" y="37752"/>
                </a:lnTo>
                <a:lnTo>
                  <a:pt x="12315" y="38560"/>
                </a:lnTo>
                <a:lnTo>
                  <a:pt x="14132" y="39367"/>
                </a:lnTo>
                <a:lnTo>
                  <a:pt x="15949" y="39771"/>
                </a:lnTo>
                <a:lnTo>
                  <a:pt x="17967" y="40175"/>
                </a:lnTo>
                <a:lnTo>
                  <a:pt x="22207" y="40175"/>
                </a:lnTo>
                <a:lnTo>
                  <a:pt x="24024" y="39771"/>
                </a:lnTo>
                <a:lnTo>
                  <a:pt x="26043" y="39367"/>
                </a:lnTo>
                <a:lnTo>
                  <a:pt x="27859" y="38560"/>
                </a:lnTo>
                <a:lnTo>
                  <a:pt x="29676" y="37752"/>
                </a:lnTo>
                <a:lnTo>
                  <a:pt x="31291" y="36743"/>
                </a:lnTo>
                <a:lnTo>
                  <a:pt x="32906" y="35531"/>
                </a:lnTo>
                <a:lnTo>
                  <a:pt x="34320" y="34320"/>
                </a:lnTo>
                <a:lnTo>
                  <a:pt x="35531" y="32907"/>
                </a:lnTo>
                <a:lnTo>
                  <a:pt x="36742" y="31292"/>
                </a:lnTo>
                <a:lnTo>
                  <a:pt x="37751" y="29677"/>
                </a:lnTo>
                <a:lnTo>
                  <a:pt x="38559" y="27860"/>
                </a:lnTo>
                <a:lnTo>
                  <a:pt x="39367" y="26043"/>
                </a:lnTo>
                <a:lnTo>
                  <a:pt x="39770" y="24226"/>
                </a:lnTo>
                <a:lnTo>
                  <a:pt x="39972" y="22207"/>
                </a:lnTo>
                <a:lnTo>
                  <a:pt x="40174" y="20189"/>
                </a:lnTo>
                <a:lnTo>
                  <a:pt x="39972" y="17968"/>
                </a:lnTo>
                <a:lnTo>
                  <a:pt x="39770" y="16151"/>
                </a:lnTo>
                <a:lnTo>
                  <a:pt x="39367" y="14132"/>
                </a:lnTo>
                <a:lnTo>
                  <a:pt x="38559" y="12315"/>
                </a:lnTo>
                <a:lnTo>
                  <a:pt x="37751" y="10498"/>
                </a:lnTo>
                <a:lnTo>
                  <a:pt x="36742" y="8883"/>
                </a:lnTo>
                <a:lnTo>
                  <a:pt x="35531" y="7268"/>
                </a:lnTo>
                <a:lnTo>
                  <a:pt x="34320" y="5855"/>
                </a:lnTo>
                <a:lnTo>
                  <a:pt x="32906" y="4644"/>
                </a:lnTo>
                <a:lnTo>
                  <a:pt x="31291" y="3433"/>
                </a:lnTo>
                <a:lnTo>
                  <a:pt x="29676" y="2423"/>
                </a:lnTo>
                <a:lnTo>
                  <a:pt x="27859" y="1616"/>
                </a:lnTo>
                <a:lnTo>
                  <a:pt x="26043" y="808"/>
                </a:lnTo>
                <a:lnTo>
                  <a:pt x="24024" y="405"/>
                </a:lnTo>
                <a:lnTo>
                  <a:pt x="22207" y="203"/>
                </a:lnTo>
                <a:lnTo>
                  <a:pt x="19986" y="1"/>
                </a:lnTo>
                <a:close/>
              </a:path>
            </a:pathLst>
          </a:custGeom>
          <a:solidFill>
            <a:srgbClr val="FEFEFE"/>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000000"/>
              </a:solidFill>
              <a:ea typeface="微軟正黑體" panose="020B0604030504040204" pitchFamily="34" charset="-120"/>
              <a:cs typeface="Arial" panose="020B0604020202020204" pitchFamily="34" charset="0"/>
            </a:endParaRPr>
          </a:p>
        </p:txBody>
      </p:sp>
      <p:pic>
        <p:nvPicPr>
          <p:cNvPr id="7174" name="圖形 7173" descr="文件">
            <a:extLst>
              <a:ext uri="{FF2B5EF4-FFF2-40B4-BE49-F238E27FC236}">
                <a16:creationId xmlns:a16="http://schemas.microsoft.com/office/drawing/2014/main" id="{208F3C85-05FA-AE72-48B6-98C02E41B1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45459" y="3785121"/>
            <a:ext cx="423802" cy="441581"/>
          </a:xfrm>
          <a:prstGeom prst="rect">
            <a:avLst/>
          </a:prstGeom>
        </p:spPr>
      </p:pic>
      <p:pic>
        <p:nvPicPr>
          <p:cNvPr id="7175" name="圖片 7174">
            <a:extLst>
              <a:ext uri="{FF2B5EF4-FFF2-40B4-BE49-F238E27FC236}">
                <a16:creationId xmlns:a16="http://schemas.microsoft.com/office/drawing/2014/main" id="{89E696C7-2A35-97EE-D576-671F09C6199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68935" y="65553"/>
            <a:ext cx="2032852" cy="1166531"/>
          </a:xfrm>
          <a:prstGeom prst="rect">
            <a:avLst/>
          </a:prstGeom>
        </p:spPr>
      </p:pic>
    </p:spTree>
    <p:extLst>
      <p:ext uri="{BB962C8B-B14F-4D97-AF65-F5344CB8AC3E}">
        <p14:creationId xmlns:p14="http://schemas.microsoft.com/office/powerpoint/2010/main" val="37298544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5"/>
</p:tagLst>
</file>

<file path=ppt/tags/tag3.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6"/>
</p:tagLst>
</file>

<file path=ppt/theme/theme1.xml><?xml version="1.0" encoding="utf-8"?>
<a:theme xmlns:a="http://schemas.openxmlformats.org/drawingml/2006/main" name="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技術司簡報規定">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1847</TotalTime>
  <Words>1577</Words>
  <Application>Microsoft Office PowerPoint</Application>
  <PresentationFormat>如螢幕大小 (4:3)</PresentationFormat>
  <Paragraphs>164</Paragraphs>
  <Slides>13</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13</vt:i4>
      </vt:variant>
    </vt:vector>
  </HeadingPairs>
  <TitlesOfParts>
    <vt:vector size="19" baseType="lpstr">
      <vt:lpstr>微軟正黑體</vt:lpstr>
      <vt:lpstr>Arial</vt:lpstr>
      <vt:lpstr>Calibri</vt:lpstr>
      <vt:lpstr>Times New Roman</vt:lpstr>
      <vt:lpstr>Wingdings</vt:lpstr>
      <vt:lpstr>簡報內頁</vt:lpstr>
      <vt:lpstr>A+企業創新研發淬鍊計畫 前瞻技術研發計畫</vt:lpstr>
      <vt:lpstr>計畫說明 </vt:lpstr>
      <vt:lpstr>鼓勵企業規劃與開發符合下列規定之創新前瞻技術：</vt:lpstr>
      <vt:lpstr>PowerPoint 簡報</vt:lpstr>
      <vt:lpstr>PowerPoint 簡報</vt:lpstr>
      <vt:lpstr>申請資格 ╴企業單家或多家</vt:lpstr>
      <vt:lpstr>申請資格 ╴研究機構</vt:lpstr>
      <vt:lpstr>補助科目</vt:lpstr>
      <vt:lpstr>應備文件</vt:lpstr>
      <vt:lpstr>審查流程</vt:lpstr>
      <vt:lpstr>常見問題</vt:lpstr>
      <vt:lpstr>常見問題</vt:lpstr>
      <vt:lpstr>PowerPoint 簡報</vt:lpstr>
    </vt:vector>
  </TitlesOfParts>
  <Company>TAS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ITRI投影片範本B</dc:title>
  <dc:creator>ITRI</dc:creator>
  <cp:keywords>DOIT2023簡報版型</cp:keywords>
  <cp:lastModifiedBy>林淑芬</cp:lastModifiedBy>
  <cp:revision>142</cp:revision>
  <cp:lastPrinted>2024-09-03T09:07:01Z</cp:lastPrinted>
  <dcterms:created xsi:type="dcterms:W3CDTF">2008-05-08T04:38:45Z</dcterms:created>
  <dcterms:modified xsi:type="dcterms:W3CDTF">2025-05-19T02:29:53Z</dcterms:modified>
</cp:coreProperties>
</file>