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2" r:id="rId2"/>
    <p:sldId id="256" r:id="rId3"/>
    <p:sldId id="257" r:id="rId4"/>
    <p:sldId id="268" r:id="rId5"/>
    <p:sldId id="269" r:id="rId6"/>
    <p:sldId id="264" r:id="rId7"/>
    <p:sldId id="258" r:id="rId8"/>
    <p:sldId id="259" r:id="rId9"/>
    <p:sldId id="266" r:id="rId10"/>
    <p:sldId id="263" r:id="rId11"/>
    <p:sldId id="265" r:id="rId12"/>
    <p:sldId id="261" r:id="rId13"/>
  </p:sldIdLst>
  <p:sldSz cx="9144000" cy="6858000" type="screen4x3"/>
  <p:notesSz cx="6794500" cy="990600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9" autoAdjust="0"/>
    <p:restoredTop sz="94692" autoAdjust="0"/>
  </p:normalViewPr>
  <p:slideViewPr>
    <p:cSldViewPr>
      <p:cViewPr varScale="1">
        <p:scale>
          <a:sx n="107" d="100"/>
          <a:sy n="107" d="100"/>
        </p:scale>
        <p:origin x="16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4899" cy="495639"/>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48063" y="0"/>
            <a:ext cx="2944899" cy="495639"/>
          </a:xfrm>
          <a:prstGeom prst="rect">
            <a:avLst/>
          </a:prstGeom>
        </p:spPr>
        <p:txBody>
          <a:bodyPr vert="horz" lIns="91440" tIns="45720" rIns="91440" bIns="45720" rtlCol="0"/>
          <a:lstStyle>
            <a:lvl1pPr algn="r">
              <a:defRPr sz="1200"/>
            </a:lvl1pPr>
          </a:lstStyle>
          <a:p>
            <a:fld id="{A0126EDF-E21D-44A4-ABAD-B43710F8BAB1}" type="datetimeFigureOut">
              <a:rPr lang="zh-TW" altLang="en-US" smtClean="0"/>
              <a:pPr/>
              <a:t>2025/5/16</a:t>
            </a:fld>
            <a:endParaRPr lang="zh-TW" altLang="en-US"/>
          </a:p>
        </p:txBody>
      </p:sp>
      <p:sp>
        <p:nvSpPr>
          <p:cNvPr id="4" name="頁尾版面配置區 3"/>
          <p:cNvSpPr>
            <a:spLocks noGrp="1"/>
          </p:cNvSpPr>
          <p:nvPr>
            <p:ph type="ftr" sz="quarter" idx="2"/>
          </p:nvPr>
        </p:nvSpPr>
        <p:spPr>
          <a:xfrm>
            <a:off x="0" y="9408670"/>
            <a:ext cx="2944899" cy="495639"/>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8063" y="9408670"/>
            <a:ext cx="2944899" cy="495639"/>
          </a:xfrm>
          <a:prstGeom prst="rect">
            <a:avLst/>
          </a:prstGeom>
        </p:spPr>
        <p:txBody>
          <a:bodyPr vert="horz" lIns="91440" tIns="45720" rIns="91440" bIns="45720" rtlCol="0" anchor="b"/>
          <a:lstStyle>
            <a:lvl1pPr algn="r">
              <a:defRPr sz="1200"/>
            </a:lvl1pPr>
          </a:lstStyle>
          <a:p>
            <a:fld id="{6D7B047B-4AE7-4398-B92B-324274E33C7C}" type="slidenum">
              <a:rPr lang="zh-TW" altLang="en-US" smtClean="0"/>
              <a:pPr/>
              <a:t>‹#›</a:t>
            </a:fld>
            <a:endParaRPr lang="zh-TW" altLang="en-US"/>
          </a:p>
        </p:txBody>
      </p:sp>
    </p:spTree>
    <p:extLst>
      <p:ext uri="{BB962C8B-B14F-4D97-AF65-F5344CB8AC3E}">
        <p14:creationId xmlns:p14="http://schemas.microsoft.com/office/powerpoint/2010/main" val="37901117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4283" cy="495300"/>
          </a:xfrm>
          <a:prstGeom prst="rect">
            <a:avLst/>
          </a:prstGeom>
        </p:spPr>
        <p:txBody>
          <a:bodyPr vert="horz" lIns="93177" tIns="46589" rIns="93177" bIns="46589" rtlCol="0"/>
          <a:lstStyle>
            <a:lvl1pPr algn="l">
              <a:defRPr sz="1200"/>
            </a:lvl1pPr>
          </a:lstStyle>
          <a:p>
            <a:endParaRPr lang="zh-TW" altLang="en-US"/>
          </a:p>
        </p:txBody>
      </p:sp>
      <p:sp>
        <p:nvSpPr>
          <p:cNvPr id="3" name="日期版面配置區 2"/>
          <p:cNvSpPr>
            <a:spLocks noGrp="1"/>
          </p:cNvSpPr>
          <p:nvPr>
            <p:ph type="dt" idx="1"/>
          </p:nvPr>
        </p:nvSpPr>
        <p:spPr>
          <a:xfrm>
            <a:off x="3848645" y="0"/>
            <a:ext cx="2944283" cy="495300"/>
          </a:xfrm>
          <a:prstGeom prst="rect">
            <a:avLst/>
          </a:prstGeom>
        </p:spPr>
        <p:txBody>
          <a:bodyPr vert="horz" lIns="93177" tIns="46589" rIns="93177" bIns="46589" rtlCol="0"/>
          <a:lstStyle>
            <a:lvl1pPr algn="r">
              <a:defRPr sz="1200"/>
            </a:lvl1pPr>
          </a:lstStyle>
          <a:p>
            <a:fld id="{2E30601C-112C-402A-A332-6644F08F1164}" type="datetimeFigureOut">
              <a:rPr lang="zh-TW" altLang="en-US" smtClean="0"/>
              <a:pPr/>
              <a:t>2025/5/16</a:t>
            </a:fld>
            <a:endParaRPr lang="zh-TW" altLang="en-US"/>
          </a:p>
        </p:txBody>
      </p:sp>
      <p:sp>
        <p:nvSpPr>
          <p:cNvPr id="4" name="投影片圖像版面配置區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3177" tIns="46589" rIns="93177" bIns="46589" rtlCol="0" anchor="ctr"/>
          <a:lstStyle/>
          <a:p>
            <a:endParaRPr lang="zh-TW" altLang="en-US"/>
          </a:p>
        </p:txBody>
      </p:sp>
      <p:sp>
        <p:nvSpPr>
          <p:cNvPr id="5" name="備忘稿版面配置區 4"/>
          <p:cNvSpPr>
            <a:spLocks noGrp="1"/>
          </p:cNvSpPr>
          <p:nvPr>
            <p:ph type="body" sz="quarter" idx="3"/>
          </p:nvPr>
        </p:nvSpPr>
        <p:spPr>
          <a:xfrm>
            <a:off x="679450" y="4705350"/>
            <a:ext cx="5435600" cy="4457700"/>
          </a:xfrm>
          <a:prstGeom prst="rect">
            <a:avLst/>
          </a:prstGeom>
        </p:spPr>
        <p:txBody>
          <a:bodyPr vert="horz" lIns="93177" tIns="46589" rIns="93177" bIns="46589"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408981"/>
            <a:ext cx="2944283" cy="495300"/>
          </a:xfrm>
          <a:prstGeom prst="rect">
            <a:avLst/>
          </a:prstGeom>
        </p:spPr>
        <p:txBody>
          <a:bodyPr vert="horz" lIns="93177" tIns="46589" rIns="93177" bIns="46589"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48645" y="9408981"/>
            <a:ext cx="2944283" cy="495300"/>
          </a:xfrm>
          <a:prstGeom prst="rect">
            <a:avLst/>
          </a:prstGeom>
        </p:spPr>
        <p:txBody>
          <a:bodyPr vert="horz" lIns="93177" tIns="46589" rIns="93177" bIns="46589" rtlCol="0" anchor="b"/>
          <a:lstStyle>
            <a:lvl1pPr algn="r">
              <a:defRPr sz="1200"/>
            </a:lvl1pPr>
          </a:lstStyle>
          <a:p>
            <a:fld id="{6F8D7D0D-7588-4180-A9FA-13354D9FA7E5}" type="slidenum">
              <a:rPr lang="zh-TW" altLang="en-US" smtClean="0"/>
              <a:pPr/>
              <a:t>‹#›</a:t>
            </a:fld>
            <a:endParaRPr lang="zh-TW" altLang="en-US"/>
          </a:p>
        </p:txBody>
      </p:sp>
    </p:spTree>
    <p:extLst>
      <p:ext uri="{BB962C8B-B14F-4D97-AF65-F5344CB8AC3E}">
        <p14:creationId xmlns:p14="http://schemas.microsoft.com/office/powerpoint/2010/main" val="2522456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614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a:p>
        </p:txBody>
      </p:sp>
      <p:sp>
        <p:nvSpPr>
          <p:cNvPr id="6148"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392C6C-07D6-4E7F-A46F-1E833FB93CDF}" type="slidenum">
              <a:rPr lang="zh-TW" altLang="en-US" smtClean="0"/>
              <a:pPr/>
              <a:t>1</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lvl1pPr>
              <a:defRPr/>
            </a:lvl1pPr>
          </a:lstStyle>
          <a:p>
            <a:pPr>
              <a:defRPr/>
            </a:pPr>
            <a:fld id="{C97752E7-2642-401A-9DDF-9D8BB3DD7A24}" type="datetimeFigureOut">
              <a:rPr lang="zh-TW" altLang="en-US"/>
              <a:pPr>
                <a:defRPr/>
              </a:pPr>
              <a:t>2025/5/16</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83D13E14-601E-46B1-8A93-1A16918973FC}" type="slidenum">
              <a:rPr lang="zh-TW" altLang="en-US"/>
              <a:pPr>
                <a:defRPr/>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C3BCCE41-C987-45AC-9DDF-434244EE148C}" type="datetimeFigureOut">
              <a:rPr lang="zh-TW" altLang="en-US"/>
              <a:pPr>
                <a:defRPr/>
              </a:pPr>
              <a:t>2025/5/16</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2751B63B-174C-4A9A-BF17-D5FEB1BA97F9}"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D8CAC97C-D05D-45E4-BCE5-133624DB1673}" type="datetimeFigureOut">
              <a:rPr lang="zh-TW" altLang="en-US"/>
              <a:pPr>
                <a:defRPr/>
              </a:pPr>
              <a:t>2025/5/16</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F26D8E1D-4662-4BCF-B824-AD7695788233}" type="slidenum">
              <a:rPr lang="zh-TW" altLang="en-US"/>
              <a:pPr>
                <a:defRPr/>
              </a:pPr>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標題及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文字版面配置區 2"/>
          <p:cNvSpPr>
            <a:spLocks noGrp="1"/>
          </p:cNvSpPr>
          <p:nvPr>
            <p:ph type="body"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D314BE75-2FF7-4FF5-AAD2-C475D0926F94}" type="datetimeFigureOut">
              <a:rPr lang="zh-TW" altLang="en-US"/>
              <a:pPr>
                <a:defRPr/>
              </a:pPr>
              <a:t>2025/5/16</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0749576C-8AD3-4BED-B1DA-1AB5F5D51288}"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A8E2F4CF-1900-4023-842B-C95C45968293}" type="datetimeFigureOut">
              <a:rPr lang="zh-TW" altLang="en-US"/>
              <a:pPr>
                <a:defRPr/>
              </a:pPr>
              <a:t>2025/5/16</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38AA0F30-D6DA-47FC-916B-91D74EC82D1C}"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1E933DA5-41D3-4FA8-BBEE-CF8F0F8996FB}" type="datetimeFigureOut">
              <a:rPr lang="zh-TW" altLang="en-US"/>
              <a:pPr>
                <a:defRPr/>
              </a:pPr>
              <a:t>2025/5/16</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E27F7F71-F8DA-4BDD-AFA2-B61A56B30339}"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3"/>
          <p:cNvSpPr>
            <a:spLocks noGrp="1"/>
          </p:cNvSpPr>
          <p:nvPr>
            <p:ph type="dt" sz="half" idx="10"/>
          </p:nvPr>
        </p:nvSpPr>
        <p:spPr/>
        <p:txBody>
          <a:bodyPr/>
          <a:lstStyle>
            <a:lvl1pPr>
              <a:defRPr/>
            </a:lvl1pPr>
          </a:lstStyle>
          <a:p>
            <a:pPr>
              <a:defRPr/>
            </a:pPr>
            <a:fld id="{6861FA8E-F7B3-4A08-B74B-88CD628BB779}" type="datetimeFigureOut">
              <a:rPr lang="zh-TW" altLang="en-US"/>
              <a:pPr>
                <a:defRPr/>
              </a:pPr>
              <a:t>2025/5/16</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39734F59-4931-4516-9BDB-9FBF92D8B031}"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3"/>
          <p:cNvSpPr>
            <a:spLocks noGrp="1"/>
          </p:cNvSpPr>
          <p:nvPr>
            <p:ph type="dt" sz="half" idx="10"/>
          </p:nvPr>
        </p:nvSpPr>
        <p:spPr/>
        <p:txBody>
          <a:bodyPr/>
          <a:lstStyle>
            <a:lvl1pPr>
              <a:defRPr/>
            </a:lvl1pPr>
          </a:lstStyle>
          <a:p>
            <a:pPr>
              <a:defRPr/>
            </a:pPr>
            <a:fld id="{D96E0607-EF5F-41BE-8FDA-F061749E3A60}" type="datetimeFigureOut">
              <a:rPr lang="zh-TW" altLang="en-US"/>
              <a:pPr>
                <a:defRPr/>
              </a:pPr>
              <a:t>2025/5/16</a:t>
            </a:fld>
            <a:endParaRPr lang="zh-TW" altLang="en-US"/>
          </a:p>
        </p:txBody>
      </p:sp>
      <p:sp>
        <p:nvSpPr>
          <p:cNvPr id="8" name="頁尾版面配置區 4"/>
          <p:cNvSpPr>
            <a:spLocks noGrp="1"/>
          </p:cNvSpPr>
          <p:nvPr>
            <p:ph type="ftr" sz="quarter" idx="11"/>
          </p:nvPr>
        </p:nvSpPr>
        <p:spPr/>
        <p:txBody>
          <a:bodyPr/>
          <a:lstStyle>
            <a:lvl1pPr>
              <a:defRPr/>
            </a:lvl1pPr>
          </a:lstStyle>
          <a:p>
            <a:pPr>
              <a:defRPr/>
            </a:pPr>
            <a:endParaRPr lang="zh-TW" altLang="en-US"/>
          </a:p>
        </p:txBody>
      </p:sp>
      <p:sp>
        <p:nvSpPr>
          <p:cNvPr id="9" name="投影片編號版面配置區 5"/>
          <p:cNvSpPr>
            <a:spLocks noGrp="1"/>
          </p:cNvSpPr>
          <p:nvPr>
            <p:ph type="sldNum" sz="quarter" idx="12"/>
          </p:nvPr>
        </p:nvSpPr>
        <p:spPr/>
        <p:txBody>
          <a:bodyPr/>
          <a:lstStyle>
            <a:lvl1pPr>
              <a:defRPr/>
            </a:lvl1pPr>
          </a:lstStyle>
          <a:p>
            <a:pPr>
              <a:defRPr/>
            </a:pPr>
            <a:fld id="{A77F9E95-0935-416C-90A0-FBBD1470BD34}"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3"/>
          <p:cNvSpPr>
            <a:spLocks noGrp="1"/>
          </p:cNvSpPr>
          <p:nvPr>
            <p:ph type="dt" sz="half" idx="10"/>
          </p:nvPr>
        </p:nvSpPr>
        <p:spPr/>
        <p:txBody>
          <a:bodyPr/>
          <a:lstStyle>
            <a:lvl1pPr>
              <a:defRPr/>
            </a:lvl1pPr>
          </a:lstStyle>
          <a:p>
            <a:pPr>
              <a:defRPr/>
            </a:pPr>
            <a:fld id="{FBC4F5AE-5174-4A2C-9426-B21DFD8F869C}" type="datetimeFigureOut">
              <a:rPr lang="zh-TW" altLang="en-US"/>
              <a:pPr>
                <a:defRPr/>
              </a:pPr>
              <a:t>2025/5/16</a:t>
            </a:fld>
            <a:endParaRPr lang="zh-TW" altLang="en-US"/>
          </a:p>
        </p:txBody>
      </p:sp>
      <p:sp>
        <p:nvSpPr>
          <p:cNvPr id="4" name="頁尾版面配置區 4"/>
          <p:cNvSpPr>
            <a:spLocks noGrp="1"/>
          </p:cNvSpPr>
          <p:nvPr>
            <p:ph type="ftr" sz="quarter" idx="11"/>
          </p:nvPr>
        </p:nvSpPr>
        <p:spPr/>
        <p:txBody>
          <a:bodyPr/>
          <a:lstStyle>
            <a:lvl1pPr>
              <a:defRPr/>
            </a:lvl1pPr>
          </a:lstStyle>
          <a:p>
            <a:pPr>
              <a:defRPr/>
            </a:pPr>
            <a:endParaRPr lang="zh-TW" altLang="en-US"/>
          </a:p>
        </p:txBody>
      </p:sp>
      <p:sp>
        <p:nvSpPr>
          <p:cNvPr id="5" name="投影片編號版面配置區 5"/>
          <p:cNvSpPr>
            <a:spLocks noGrp="1"/>
          </p:cNvSpPr>
          <p:nvPr>
            <p:ph type="sldNum" sz="quarter" idx="12"/>
          </p:nvPr>
        </p:nvSpPr>
        <p:spPr/>
        <p:txBody>
          <a:bodyPr/>
          <a:lstStyle>
            <a:lvl1pPr>
              <a:defRPr/>
            </a:lvl1pPr>
          </a:lstStyle>
          <a:p>
            <a:pPr>
              <a:defRPr/>
            </a:pPr>
            <a:fld id="{A601A665-8C85-4554-9DB9-59C173B8B0C3}"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55419704-8102-4CF6-B1C2-07E039FA785F}" type="datetimeFigureOut">
              <a:rPr lang="zh-TW" altLang="en-US"/>
              <a:pPr>
                <a:defRPr/>
              </a:pPr>
              <a:t>2025/5/16</a:t>
            </a:fld>
            <a:endParaRPr lang="zh-TW" altLang="en-US"/>
          </a:p>
        </p:txBody>
      </p:sp>
      <p:sp>
        <p:nvSpPr>
          <p:cNvPr id="3" name="頁尾版面配置區 4"/>
          <p:cNvSpPr>
            <a:spLocks noGrp="1"/>
          </p:cNvSpPr>
          <p:nvPr>
            <p:ph type="ftr" sz="quarter" idx="11"/>
          </p:nvPr>
        </p:nvSpPr>
        <p:spPr/>
        <p:txBody>
          <a:bodyPr/>
          <a:lstStyle>
            <a:lvl1pPr>
              <a:defRPr/>
            </a:lvl1pPr>
          </a:lstStyle>
          <a:p>
            <a:pPr>
              <a:defRPr/>
            </a:pPr>
            <a:endParaRPr lang="zh-TW" altLang="en-US"/>
          </a:p>
        </p:txBody>
      </p:sp>
      <p:sp>
        <p:nvSpPr>
          <p:cNvPr id="4" name="投影片編號版面配置區 5"/>
          <p:cNvSpPr>
            <a:spLocks noGrp="1"/>
          </p:cNvSpPr>
          <p:nvPr>
            <p:ph type="sldNum" sz="quarter" idx="12"/>
          </p:nvPr>
        </p:nvSpPr>
        <p:spPr/>
        <p:txBody>
          <a:bodyPr/>
          <a:lstStyle>
            <a:lvl1pPr>
              <a:defRPr/>
            </a:lvl1pPr>
          </a:lstStyle>
          <a:p>
            <a:pPr>
              <a:defRPr/>
            </a:pPr>
            <a:fld id="{DF7A8C6B-C7F9-44CC-9512-30A99B1E2C69}"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AFD2B3A0-C976-4748-8400-C801B62FE942}" type="datetimeFigureOut">
              <a:rPr lang="zh-TW" altLang="en-US"/>
              <a:pPr>
                <a:defRPr/>
              </a:pPr>
              <a:t>2025/5/16</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EE4491D8-BAE1-4DC0-AE8C-6F97E122EFFA}"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2A6D19C8-7633-4DDD-8C0A-EBCA72206724}" type="datetimeFigureOut">
              <a:rPr lang="zh-TW" altLang="en-US"/>
              <a:pPr>
                <a:defRPr/>
              </a:pPr>
              <a:t>2025/5/16</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705A4344-5A9B-40CB-B3AB-162745975F7C}"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smtClean="0">
                <a:solidFill>
                  <a:schemeClr val="tx1">
                    <a:tint val="75000"/>
                  </a:schemeClr>
                </a:solidFill>
                <a:latin typeface="+mn-lt"/>
                <a:ea typeface="+mn-ea"/>
              </a:defRPr>
            </a:lvl1pPr>
          </a:lstStyle>
          <a:p>
            <a:pPr>
              <a:defRPr/>
            </a:pPr>
            <a:fld id="{22FAA525-4E3F-445E-9E6E-60C1498288EE}" type="datetimeFigureOut">
              <a:rPr lang="zh-TW" altLang="en-US"/>
              <a:pPr>
                <a:defRPr/>
              </a:pPr>
              <a:t>2025/5/16</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smtClean="0">
                <a:solidFill>
                  <a:schemeClr val="tx1">
                    <a:tint val="75000"/>
                  </a:scheme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smtClean="0">
                <a:solidFill>
                  <a:schemeClr val="tx1">
                    <a:tint val="75000"/>
                  </a:schemeClr>
                </a:solidFill>
                <a:latin typeface="+mn-lt"/>
                <a:ea typeface="+mn-ea"/>
              </a:defRPr>
            </a:lvl1pPr>
          </a:lstStyle>
          <a:p>
            <a:pPr>
              <a:defRPr/>
            </a:pPr>
            <a:fld id="{EBA2F934-26C1-4442-8F11-5173DB53F0A5}"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ea typeface="新細明體" pitchFamily="18" charset="-120"/>
        </a:defRPr>
      </a:lvl2pPr>
      <a:lvl3pPr algn="ctr" rtl="0" fontAlgn="base">
        <a:spcBef>
          <a:spcPct val="0"/>
        </a:spcBef>
        <a:spcAft>
          <a:spcPct val="0"/>
        </a:spcAft>
        <a:defRPr sz="4400">
          <a:solidFill>
            <a:schemeClr val="tx1"/>
          </a:solidFill>
          <a:latin typeface="Calibri" pitchFamily="34" charset="0"/>
          <a:ea typeface="新細明體" pitchFamily="18" charset="-120"/>
        </a:defRPr>
      </a:lvl3pPr>
      <a:lvl4pPr algn="ctr" rtl="0" fontAlgn="base">
        <a:spcBef>
          <a:spcPct val="0"/>
        </a:spcBef>
        <a:spcAft>
          <a:spcPct val="0"/>
        </a:spcAft>
        <a:defRPr sz="4400">
          <a:solidFill>
            <a:schemeClr val="tx1"/>
          </a:solidFill>
          <a:latin typeface="Calibri" pitchFamily="34" charset="0"/>
          <a:ea typeface="新細明體" pitchFamily="18" charset="-120"/>
        </a:defRPr>
      </a:lvl4pPr>
      <a:lvl5pPr algn="ctr" rtl="0" fontAlgn="base">
        <a:spcBef>
          <a:spcPct val="0"/>
        </a:spcBef>
        <a:spcAft>
          <a:spcPct val="0"/>
        </a:spcAft>
        <a:defRPr sz="4400">
          <a:solidFill>
            <a:schemeClr val="tx1"/>
          </a:solidFill>
          <a:latin typeface="Calibri" pitchFamily="34" charset="0"/>
          <a:ea typeface="新細明體" pitchFamily="18" charset="-120"/>
        </a:defRPr>
      </a:lvl5pPr>
      <a:lvl6pPr marL="457200" algn="ctr" rtl="0" fontAlgn="base">
        <a:spcBef>
          <a:spcPct val="0"/>
        </a:spcBef>
        <a:spcAft>
          <a:spcPct val="0"/>
        </a:spcAft>
        <a:defRPr sz="4400">
          <a:solidFill>
            <a:schemeClr val="tx1"/>
          </a:solidFill>
          <a:latin typeface="Calibri" pitchFamily="34" charset="0"/>
          <a:ea typeface="新細明體" pitchFamily="18" charset="-120"/>
        </a:defRPr>
      </a:lvl6pPr>
      <a:lvl7pPr marL="914400" algn="ctr" rtl="0" fontAlgn="base">
        <a:spcBef>
          <a:spcPct val="0"/>
        </a:spcBef>
        <a:spcAft>
          <a:spcPct val="0"/>
        </a:spcAft>
        <a:defRPr sz="4400">
          <a:solidFill>
            <a:schemeClr val="tx1"/>
          </a:solidFill>
          <a:latin typeface="Calibri" pitchFamily="34" charset="0"/>
          <a:ea typeface="新細明體" pitchFamily="18" charset="-120"/>
        </a:defRPr>
      </a:lvl7pPr>
      <a:lvl8pPr marL="1371600" algn="ctr" rtl="0" fontAlgn="base">
        <a:spcBef>
          <a:spcPct val="0"/>
        </a:spcBef>
        <a:spcAft>
          <a:spcPct val="0"/>
        </a:spcAft>
        <a:defRPr sz="4400">
          <a:solidFill>
            <a:schemeClr val="tx1"/>
          </a:solidFill>
          <a:latin typeface="Calibri" pitchFamily="34" charset="0"/>
          <a:ea typeface="新細明體" pitchFamily="18" charset="-120"/>
        </a:defRPr>
      </a:lvl8pPr>
      <a:lvl9pPr marL="1828800" algn="ctr" rtl="0" fontAlgn="base">
        <a:spcBef>
          <a:spcPct val="0"/>
        </a:spcBef>
        <a:spcAft>
          <a:spcPct val="0"/>
        </a:spcAft>
        <a:defRPr sz="4400">
          <a:solidFill>
            <a:schemeClr val="tx1"/>
          </a:solidFill>
          <a:latin typeface="Calibri" pitchFamily="34" charset="0"/>
          <a:ea typeface="新細明體" pitchFamily="18" charset="-12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標題 1"/>
          <p:cNvSpPr>
            <a:spLocks/>
          </p:cNvSpPr>
          <p:nvPr/>
        </p:nvSpPr>
        <p:spPr bwMode="auto">
          <a:xfrm>
            <a:off x="0" y="620689"/>
            <a:ext cx="9144000" cy="2016224"/>
          </a:xfrm>
          <a:prstGeom prst="rect">
            <a:avLst/>
          </a:prstGeom>
          <a:noFill/>
          <a:ln w="9525">
            <a:noFill/>
            <a:miter lim="800000"/>
            <a:headEnd/>
            <a:tailEnd/>
          </a:ln>
        </p:spPr>
        <p:txBody>
          <a:bodyPr anchor="ctr"/>
          <a:lstStyle/>
          <a:p>
            <a:pPr algn="ctr"/>
            <a:r>
              <a:rPr lang="zh-TW" altLang="en-US" sz="3200" b="1" dirty="0">
                <a:solidFill>
                  <a:srgbClr val="FF0000"/>
                </a:solidFill>
                <a:latin typeface="標楷體" pitchFamily="65" charset="-120"/>
                <a:ea typeface="標楷體" pitchFamily="65" charset="-120"/>
                <a:cs typeface="Times New Roman" pitchFamily="18" charset="0"/>
              </a:rPr>
              <a:t>經濟部</a:t>
            </a:r>
            <a:endParaRPr lang="en-US" altLang="zh-TW" sz="3200" b="1" dirty="0">
              <a:solidFill>
                <a:srgbClr val="FF0000"/>
              </a:solidFill>
              <a:latin typeface="標楷體" pitchFamily="65" charset="-120"/>
              <a:ea typeface="標楷體" pitchFamily="65" charset="-120"/>
              <a:cs typeface="Times New Roman" pitchFamily="18" charset="0"/>
            </a:endParaRPr>
          </a:p>
          <a:p>
            <a:pPr algn="ctr"/>
            <a:r>
              <a:rPr lang="en-US" altLang="zh-TW" sz="3200" b="1" dirty="0">
                <a:solidFill>
                  <a:srgbClr val="FF0000"/>
                </a:solidFill>
                <a:latin typeface="Times New Roman" pitchFamily="18" charset="0"/>
                <a:ea typeface="標楷體" pitchFamily="65" charset="-120"/>
                <a:cs typeface="Times New Roman" pitchFamily="18" charset="0"/>
              </a:rPr>
              <a:t>「</a:t>
            </a:r>
            <a:r>
              <a:rPr lang="zh-TW" altLang="en-US" sz="3200" b="1" dirty="0">
                <a:solidFill>
                  <a:srgbClr val="FF0000"/>
                </a:solidFill>
                <a:latin typeface="Times New Roman" pitchFamily="18" charset="0"/>
                <a:ea typeface="標楷體" pitchFamily="65" charset="-120"/>
                <a:cs typeface="Times New Roman" pitchFamily="18" charset="0"/>
              </a:rPr>
              <a:t>無人機關鍵晶片及模組自主開發研發補助計畫</a:t>
            </a:r>
            <a:r>
              <a:rPr lang="zh-TW" altLang="en-US" sz="3200" b="1" dirty="0">
                <a:solidFill>
                  <a:srgbClr val="FF0000"/>
                </a:solidFill>
                <a:latin typeface="標楷體" pitchFamily="65" charset="-120"/>
                <a:ea typeface="標楷體" pitchFamily="65" charset="-120"/>
                <a:cs typeface="Times New Roman" pitchFamily="18" charset="0"/>
              </a:rPr>
              <a:t>」審查</a:t>
            </a:r>
            <a:r>
              <a:rPr lang="zh-TW" altLang="en-US" sz="3200" b="1">
                <a:solidFill>
                  <a:srgbClr val="FF0000"/>
                </a:solidFill>
                <a:latin typeface="標楷體" pitchFamily="65" charset="-120"/>
                <a:ea typeface="標楷體" pitchFamily="65" charset="-120"/>
                <a:cs typeface="Times New Roman" pitchFamily="18" charset="0"/>
              </a:rPr>
              <a:t>會議簡報</a:t>
            </a:r>
            <a:endParaRPr lang="en-US" altLang="zh-TW" b="1" dirty="0">
              <a:solidFill>
                <a:srgbClr val="595959"/>
              </a:solidFill>
              <a:latin typeface="標楷體" pitchFamily="65" charset="-120"/>
              <a:ea typeface="標楷體" pitchFamily="65" charset="-120"/>
              <a:cs typeface="Times New Roman" pitchFamily="18" charset="0"/>
            </a:endParaRPr>
          </a:p>
        </p:txBody>
      </p:sp>
      <p:sp>
        <p:nvSpPr>
          <p:cNvPr id="3075" name="副標題 2"/>
          <p:cNvSpPr>
            <a:spLocks/>
          </p:cNvSpPr>
          <p:nvPr/>
        </p:nvSpPr>
        <p:spPr bwMode="auto">
          <a:xfrm>
            <a:off x="251520" y="2996952"/>
            <a:ext cx="8572500" cy="2686050"/>
          </a:xfrm>
          <a:prstGeom prst="rect">
            <a:avLst/>
          </a:prstGeom>
          <a:noFill/>
          <a:ln w="9525">
            <a:noFill/>
            <a:miter lim="800000"/>
            <a:headEnd/>
            <a:tailEnd/>
          </a:ln>
        </p:spPr>
        <p:txBody>
          <a:bodyPr/>
          <a:lstStyle/>
          <a:p>
            <a:pPr algn="ctr">
              <a:lnSpc>
                <a:spcPct val="90000"/>
              </a:lnSpc>
              <a:spcBef>
                <a:spcPct val="20000"/>
              </a:spcBef>
              <a:buFont typeface="Wingdings" pitchFamily="2" charset="2"/>
              <a:buNone/>
            </a:pPr>
            <a:r>
              <a:rPr lang="en-US" altLang="zh-TW" sz="3000" b="1" dirty="0">
                <a:solidFill>
                  <a:srgbClr val="0D0D0D"/>
                </a:solidFill>
                <a:latin typeface="Times New Roman" pitchFamily="18" charset="0"/>
                <a:ea typeface="標楷體" pitchFamily="65" charset="-120"/>
                <a:cs typeface="Times New Roman" pitchFamily="18" charset="0"/>
              </a:rPr>
              <a:t>XXXX</a:t>
            </a:r>
            <a:r>
              <a:rPr lang="zh-TW" altLang="en-US" sz="3000" b="1" dirty="0">
                <a:solidFill>
                  <a:srgbClr val="0D0D0D"/>
                </a:solidFill>
                <a:latin typeface="Times New Roman" pitchFamily="18" charset="0"/>
                <a:ea typeface="標楷體" pitchFamily="65" charset="-120"/>
                <a:cs typeface="Times New Roman" pitchFamily="18" charset="0"/>
              </a:rPr>
              <a:t>計畫</a:t>
            </a:r>
          </a:p>
          <a:p>
            <a:pPr algn="ctr">
              <a:lnSpc>
                <a:spcPct val="90000"/>
              </a:lnSpc>
              <a:spcBef>
                <a:spcPct val="20000"/>
              </a:spcBef>
              <a:buFont typeface="Wingdings" pitchFamily="2" charset="2"/>
              <a:buNone/>
            </a:pPr>
            <a:r>
              <a:rPr lang="en-US" altLang="zh-TW" dirty="0">
                <a:solidFill>
                  <a:srgbClr val="595959"/>
                </a:solidFill>
                <a:latin typeface="Times New Roman" pitchFamily="18" charset="0"/>
                <a:ea typeface="標楷體" pitchFamily="65" charset="-120"/>
                <a:cs typeface="Times New Roman" pitchFamily="18" charset="0"/>
              </a:rPr>
              <a:t>(※</a:t>
            </a:r>
            <a:r>
              <a:rPr lang="zh-TW" altLang="en-US" dirty="0">
                <a:solidFill>
                  <a:srgbClr val="595959"/>
                </a:solidFill>
                <a:latin typeface="Times New Roman" pitchFamily="18" charset="0"/>
                <a:ea typeface="標楷體" pitchFamily="65" charset="-120"/>
                <a:cs typeface="Times New Roman" pitchFamily="18" charset="0"/>
              </a:rPr>
              <a:t>請輸入計畫名稱，此行請於列印時刪除</a:t>
            </a:r>
            <a:r>
              <a:rPr lang="en-US" altLang="zh-TW" dirty="0">
                <a:solidFill>
                  <a:srgbClr val="595959"/>
                </a:solidFill>
                <a:latin typeface="Times New Roman" pitchFamily="18" charset="0"/>
                <a:ea typeface="標楷體" pitchFamily="65" charset="-120"/>
                <a:cs typeface="Times New Roman" pitchFamily="18" charset="0"/>
              </a:rPr>
              <a:t>)</a:t>
            </a:r>
            <a:r>
              <a:rPr lang="en-US" altLang="zh-TW" sz="2100" dirty="0">
                <a:solidFill>
                  <a:srgbClr val="595959"/>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zh-TW" altLang="en-US" sz="3000" b="1" dirty="0">
                <a:solidFill>
                  <a:srgbClr val="0D0D0D"/>
                </a:solidFill>
                <a:latin typeface="Times New Roman" pitchFamily="18" charset="0"/>
                <a:ea typeface="標楷體" pitchFamily="65" charset="-120"/>
                <a:cs typeface="Times New Roman" pitchFamily="18" charset="0"/>
              </a:rPr>
              <a:t> 申請單位名稱</a:t>
            </a:r>
            <a:r>
              <a:rPr lang="zh-TW" altLang="en-US" sz="3000" dirty="0">
                <a:solidFill>
                  <a:srgbClr val="0D0D0D"/>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en-US" altLang="zh-TW" dirty="0">
                <a:solidFill>
                  <a:srgbClr val="595959"/>
                </a:solidFill>
                <a:latin typeface="Times New Roman" pitchFamily="18" charset="0"/>
                <a:ea typeface="標楷體" pitchFamily="65" charset="-120"/>
                <a:cs typeface="Times New Roman" pitchFamily="18" charset="0"/>
              </a:rPr>
              <a:t>(※</a:t>
            </a:r>
            <a:r>
              <a:rPr lang="zh-TW" altLang="en-US" dirty="0">
                <a:solidFill>
                  <a:srgbClr val="595959"/>
                </a:solidFill>
                <a:latin typeface="Times New Roman" pitchFamily="18" charset="0"/>
                <a:ea typeface="標楷體" pitchFamily="65" charset="-120"/>
                <a:cs typeface="Times New Roman" pitchFamily="18" charset="0"/>
              </a:rPr>
              <a:t>請輸入執行廠商／研究機構名稱，此行請於列印時刪除</a:t>
            </a:r>
            <a:r>
              <a:rPr lang="en-US" altLang="zh-TW" dirty="0">
                <a:solidFill>
                  <a:srgbClr val="595959"/>
                </a:solidFill>
                <a:latin typeface="Times New Roman" pitchFamily="18" charset="0"/>
                <a:ea typeface="標楷體" pitchFamily="65" charset="-120"/>
                <a:cs typeface="Times New Roman" pitchFamily="18" charset="0"/>
              </a:rPr>
              <a:t>)</a:t>
            </a:r>
            <a:r>
              <a:rPr lang="en-US" altLang="zh-TW" sz="2100" dirty="0">
                <a:solidFill>
                  <a:srgbClr val="595959"/>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zh-TW" altLang="en-US" sz="2200" b="1" dirty="0">
                <a:solidFill>
                  <a:srgbClr val="0D0D0D"/>
                </a:solidFill>
                <a:latin typeface="Times New Roman" pitchFamily="18" charset="0"/>
                <a:ea typeface="標楷體" pitchFamily="65" charset="-120"/>
                <a:cs typeface="Times New Roman" pitchFamily="18" charset="0"/>
              </a:rPr>
              <a:t>  全程計畫：民國　　年　　月　　日至　　年　　月　　       </a:t>
            </a:r>
            <a:endParaRPr lang="en-US" altLang="zh-TW" sz="2200" b="1" dirty="0">
              <a:solidFill>
                <a:srgbClr val="0D0D0D"/>
              </a:solidFill>
              <a:latin typeface="Times New Roman" pitchFamily="18" charset="0"/>
              <a:ea typeface="標楷體" pitchFamily="65" charset="-120"/>
              <a:cs typeface="Times New Roman" pitchFamily="18" charset="0"/>
            </a:endParaRPr>
          </a:p>
          <a:p>
            <a:pPr algn="ctr">
              <a:lnSpc>
                <a:spcPct val="90000"/>
              </a:lnSpc>
              <a:spcBef>
                <a:spcPct val="20000"/>
              </a:spcBef>
              <a:buFont typeface="Wingdings" pitchFamily="2" charset="2"/>
              <a:buNone/>
            </a:pPr>
            <a:r>
              <a:rPr lang="zh-TW" altLang="en-US" sz="2200" b="1" dirty="0">
                <a:solidFill>
                  <a:srgbClr val="0D0D0D"/>
                </a:solidFill>
                <a:latin typeface="Times New Roman" pitchFamily="18" charset="0"/>
                <a:ea typeface="標楷體" pitchFamily="65" charset="-120"/>
                <a:cs typeface="Times New Roman" pitchFamily="18" charset="0"/>
              </a:rPr>
              <a:t>報告人：</a:t>
            </a:r>
            <a:r>
              <a:rPr lang="en-US" altLang="zh-TW" sz="2200" b="1" dirty="0">
                <a:solidFill>
                  <a:srgbClr val="0D0D0D"/>
                </a:solidFill>
                <a:latin typeface="Times New Roman" pitchFamily="18" charset="0"/>
                <a:ea typeface="標楷體" pitchFamily="65" charset="-120"/>
                <a:cs typeface="Times New Roman" pitchFamily="18" charset="0"/>
              </a:rPr>
              <a:t>XXX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資源投入與風險評估</a:t>
            </a:r>
          </a:p>
        </p:txBody>
      </p:sp>
      <p:sp>
        <p:nvSpPr>
          <p:cNvPr id="3" name="文字版面配置區 2"/>
          <p:cNvSpPr>
            <a:spLocks noGrp="1"/>
          </p:cNvSpPr>
          <p:nvPr>
            <p:ph type="body" idx="1"/>
          </p:nvPr>
        </p:nvSpPr>
        <p:spPr>
          <a:xfrm>
            <a:off x="390364" y="1417638"/>
            <a:ext cx="8363272" cy="5323730"/>
          </a:xfrm>
        </p:spPr>
        <p:txBody>
          <a:bodyPr rtlCol="0">
            <a:normAutofit fontScale="70000" lnSpcReduction="20000"/>
          </a:bodyPr>
          <a:lstStyle/>
          <a:p>
            <a:pPr fontAlgn="auto">
              <a:spcAft>
                <a:spcPts val="0"/>
              </a:spcAft>
              <a:buFont typeface="Arial" pitchFamily="34" charset="0"/>
              <a:buChar char="•"/>
              <a:defRPr/>
            </a:pPr>
            <a:r>
              <a:rPr lang="zh-TW" altLang="en-US" kern="100" dirty="0">
                <a:latin typeface="Times New Roman"/>
                <a:ea typeface="標楷體"/>
              </a:rPr>
              <a:t>請以數頁投影片說明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本計畫預定投入資源（包含研發人力：請說明關鍵人員執行計畫之實力及經費預估及</a:t>
            </a:r>
            <a:r>
              <a:rPr lang="en-US" altLang="zh-TW" kern="100" dirty="0">
                <a:latin typeface="Times New Roman"/>
                <a:ea typeface="標楷體"/>
              </a:rPr>
              <a:t>) </a:t>
            </a:r>
            <a:r>
              <a:rPr lang="zh-TW" altLang="en-US" kern="100" dirty="0">
                <a:latin typeface="Times New Roman"/>
                <a:ea typeface="標楷體"/>
              </a:rPr>
              <a:t>。</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solidFill>
                  <a:srgbClr val="FF0000"/>
                </a:solidFill>
                <a:latin typeface="Times New Roman"/>
                <a:ea typeface="標楷體"/>
              </a:rPr>
              <a:t>補助比例最高不超過計畫總經費之</a:t>
            </a:r>
            <a:r>
              <a:rPr lang="en-US" altLang="zh-TW" kern="100" dirty="0">
                <a:solidFill>
                  <a:srgbClr val="FF0000"/>
                </a:solidFill>
                <a:latin typeface="Times New Roman"/>
                <a:ea typeface="標楷體"/>
              </a:rPr>
              <a:t>50%</a:t>
            </a:r>
            <a:r>
              <a:rPr lang="zh-TW" altLang="en-US" kern="100" dirty="0">
                <a:solidFill>
                  <a:srgbClr val="FF0000"/>
                </a:solidFill>
                <a:latin typeface="Times New Roman"/>
                <a:ea typeface="標楷體"/>
              </a:rPr>
              <a:t>，其餘部分由申請單位自籌</a:t>
            </a:r>
          </a:p>
          <a:p>
            <a:pPr lvl="1" fontAlgn="auto">
              <a:spcAft>
                <a:spcPts val="0"/>
              </a:spcAft>
              <a:buFont typeface="Arial" pitchFamily="34" charset="0"/>
              <a:buChar char="–"/>
              <a:defRPr/>
            </a:pPr>
            <a:r>
              <a:rPr lang="zh-TW" altLang="en-US" kern="100" dirty="0">
                <a:latin typeface="Times New Roman"/>
                <a:ea typeface="標楷體"/>
              </a:rPr>
              <a:t>本計畫如涉及聘任顧問、技術引進、委託研究等項目，請說明各該項目之背景、技術能力分析、必要性及權利義務歸屬問題。</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技術開發之風險評估及因應對策。</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本計畫是否涉及他人智慧財產權？若有，應如何解決？是否已掌握關鍵之智慧財產權？</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solidFill>
                  <a:srgbClr val="FF0000"/>
                </a:solidFill>
                <a:latin typeface="Times New Roman"/>
                <a:ea typeface="標楷體"/>
              </a:rPr>
              <a:t>本計畫如有授權與委託之開發項目，比例超過總經費</a:t>
            </a:r>
            <a:r>
              <a:rPr lang="en-US" altLang="zh-TW" kern="100" dirty="0">
                <a:solidFill>
                  <a:srgbClr val="FF0000"/>
                </a:solidFill>
                <a:latin typeface="Times New Roman"/>
                <a:ea typeface="標楷體"/>
              </a:rPr>
              <a:t>40%</a:t>
            </a:r>
            <a:r>
              <a:rPr lang="zh-TW" altLang="en-US" kern="100" dirty="0">
                <a:solidFill>
                  <a:srgbClr val="FF0000"/>
                </a:solidFill>
                <a:latin typeface="Times New Roman"/>
                <a:ea typeface="標楷體"/>
              </a:rPr>
              <a:t>以上</a:t>
            </a:r>
            <a:r>
              <a:rPr lang="en-US" altLang="zh-TW" kern="100" dirty="0">
                <a:solidFill>
                  <a:srgbClr val="FF0000"/>
                </a:solidFill>
                <a:latin typeface="Times New Roman"/>
                <a:ea typeface="標楷體"/>
              </a:rPr>
              <a:t>(</a:t>
            </a:r>
            <a:r>
              <a:rPr lang="zh-TW" altLang="en-US" kern="100" dirty="0">
                <a:solidFill>
                  <a:srgbClr val="FF0000"/>
                </a:solidFill>
                <a:latin typeface="Times New Roman"/>
                <a:ea typeface="標楷體"/>
              </a:rPr>
              <a:t>含</a:t>
            </a:r>
            <a:r>
              <a:rPr lang="en-US" altLang="zh-TW" kern="100" dirty="0">
                <a:solidFill>
                  <a:srgbClr val="FF0000"/>
                </a:solidFill>
                <a:latin typeface="Times New Roman"/>
                <a:ea typeface="標楷體"/>
              </a:rPr>
              <a:t>)</a:t>
            </a:r>
            <a:r>
              <a:rPr lang="zh-TW" altLang="en-US" kern="100" dirty="0">
                <a:solidFill>
                  <a:srgbClr val="FF0000"/>
                </a:solidFill>
                <a:latin typeface="Times New Roman"/>
                <a:ea typeface="標楷體"/>
              </a:rPr>
              <a:t>，應敘明委外計畫內容及經費之合理性及必要性，並說明研發核心技術與該開發項目的關聯性。</a:t>
            </a:r>
            <a:endParaRPr lang="en-US" altLang="zh-TW" kern="100" dirty="0">
              <a:solidFill>
                <a:srgbClr val="FF0000"/>
              </a:solidFill>
              <a:latin typeface="Times New Roman"/>
              <a:ea typeface="標楷體"/>
            </a:endParaRPr>
          </a:p>
          <a:p>
            <a:pPr lvl="1" fontAlgn="auto">
              <a:spcAft>
                <a:spcPts val="0"/>
              </a:spcAft>
              <a:buFont typeface="Arial" pitchFamily="34" charset="0"/>
              <a:buChar char="–"/>
              <a:defRPr/>
            </a:pPr>
            <a:r>
              <a:rPr lang="zh-TW" altLang="en-US" kern="100" dirty="0">
                <a:solidFill>
                  <a:srgbClr val="FF0000"/>
                </a:solidFill>
                <a:latin typeface="Times New Roman"/>
                <a:ea typeface="標楷體"/>
              </a:rPr>
              <a:t>如有無形資產</a:t>
            </a:r>
            <a:r>
              <a:rPr lang="en-US" altLang="zh-TW" kern="100" dirty="0">
                <a:solidFill>
                  <a:srgbClr val="FF0000"/>
                </a:solidFill>
                <a:latin typeface="Times New Roman"/>
                <a:ea typeface="標楷體"/>
              </a:rPr>
              <a:t>/</a:t>
            </a:r>
            <a:r>
              <a:rPr lang="zh-TW" altLang="en-US" kern="100" dirty="0">
                <a:solidFill>
                  <a:srgbClr val="FF0000"/>
                </a:solidFill>
                <a:latin typeface="Times New Roman"/>
                <a:ea typeface="標楷體"/>
              </a:rPr>
              <a:t>技術引進應註明是否為政府計畫成果，若是，則該無形資產引進應編列於自籌款；委託研究亦應標註是否為政府計畫成果，若是，須註明該政府計畫名稱並說明本申請計畫委託之技術項目與該政府計畫技術之區別。</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sz="3600" b="1" kern="2600" dirty="0">
                <a:latin typeface="Times New Roman"/>
                <a:ea typeface="標楷體"/>
              </a:rPr>
              <a:t>聯合申請單位之分工與角色說明</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本計畫如與研究機構聯合申請，請說明研究機構參與之必要性與重要性，並請說明於本計畫執行上之分工及研究機構扮演之角色為何？</a:t>
            </a:r>
            <a:endParaRPr lang="en-US" altLang="zh-TW" kern="100" dirty="0">
              <a:latin typeface="Times New Roman"/>
              <a:ea typeface="標楷體"/>
            </a:endParaRPr>
          </a:p>
          <a:p>
            <a:pPr fontAlgn="auto">
              <a:spcAft>
                <a:spcPts val="0"/>
              </a:spcAft>
              <a:buFont typeface="Arial" pitchFamily="34" charset="0"/>
              <a:buChar char="•"/>
              <a:defRPr/>
            </a:pPr>
            <a:r>
              <a:rPr lang="zh-TW" altLang="en-US" kern="100" dirty="0">
                <a:latin typeface="Times New Roman"/>
                <a:ea typeface="標楷體"/>
              </a:rPr>
              <a:t>本計畫如為多家廠商聯合申請，請說明研發團隊之分工</a:t>
            </a:r>
            <a:r>
              <a:rPr lang="en-US" altLang="zh-TW" kern="100" dirty="0">
                <a:latin typeface="Times New Roman"/>
                <a:ea typeface="標楷體"/>
              </a:rPr>
              <a:t>(</a:t>
            </a:r>
            <a:r>
              <a:rPr lang="zh-TW" altLang="en-US" kern="100" dirty="0">
                <a:latin typeface="Times New Roman"/>
                <a:ea typeface="標楷體"/>
              </a:rPr>
              <a:t>專業分工、成果分享及使用等共識或處理說明</a:t>
            </a:r>
            <a:r>
              <a:rPr lang="en-US" altLang="zh-TW" kern="100" dirty="0">
                <a:latin typeface="Times New Roman"/>
                <a:ea typeface="標楷體"/>
              </a:rPr>
              <a:t>)</a:t>
            </a:r>
            <a:r>
              <a:rPr lang="zh-TW" altLang="en-US" kern="100">
                <a:latin typeface="Times New Roman"/>
                <a:ea typeface="標楷體"/>
              </a:rPr>
              <a:t>。</a:t>
            </a:r>
            <a:endParaRPr lang="en-US" altLang="zh-TW" kern="100" dirty="0">
              <a:latin typeface="Times New Roman"/>
              <a:ea typeface="標楷體"/>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附件</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可視需要增列其他說明。</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簡報注意事項</a:t>
            </a:r>
          </a:p>
        </p:txBody>
      </p:sp>
      <p:sp>
        <p:nvSpPr>
          <p:cNvPr id="3" name="文字版面配置區 2"/>
          <p:cNvSpPr>
            <a:spLocks noGrp="1"/>
          </p:cNvSpPr>
          <p:nvPr>
            <p:ph type="body" idx="1"/>
          </p:nvPr>
        </p:nvSpPr>
        <p:spPr>
          <a:xfrm>
            <a:off x="457200" y="1417638"/>
            <a:ext cx="8229600" cy="4708525"/>
          </a:xfrm>
        </p:spPr>
        <p:txBody>
          <a:bodyPr rtlCol="0">
            <a:noAutofit/>
          </a:bodyPr>
          <a:lstStyle/>
          <a:p>
            <a:pPr fontAlgn="auto">
              <a:spcAft>
                <a:spcPts val="0"/>
              </a:spcAft>
              <a:buFont typeface="Arial" pitchFamily="34" charset="0"/>
              <a:buChar char="•"/>
              <a:defRPr/>
            </a:pPr>
            <a:r>
              <a:rPr lang="zh-TW" altLang="en-US" sz="1500" kern="100" dirty="0">
                <a:latin typeface="Times New Roman"/>
                <a:ea typeface="標楷體"/>
              </a:rPr>
              <a:t>請安排</a:t>
            </a:r>
            <a:r>
              <a:rPr lang="zh-TW" altLang="en-US" sz="1500" b="1" u="sng" kern="100" dirty="0">
                <a:solidFill>
                  <a:srgbClr val="FF0000"/>
                </a:solidFill>
                <a:latin typeface="Times New Roman"/>
                <a:ea typeface="標楷體"/>
              </a:rPr>
              <a:t>計畫主持人</a:t>
            </a:r>
            <a:r>
              <a:rPr lang="zh-TW" altLang="en-US" sz="1500" kern="100" dirty="0">
                <a:latin typeface="Times New Roman"/>
                <a:ea typeface="標楷體"/>
              </a:rPr>
              <a:t>負責簡報。</a:t>
            </a:r>
          </a:p>
          <a:p>
            <a:pPr fontAlgn="auto">
              <a:spcAft>
                <a:spcPts val="0"/>
              </a:spcAft>
              <a:buFont typeface="Arial" pitchFamily="34" charset="0"/>
              <a:buChar char="•"/>
              <a:defRPr/>
            </a:pPr>
            <a:r>
              <a:rPr lang="zh-TW" altLang="en-US" sz="1500" kern="100" dirty="0">
                <a:latin typeface="Times New Roman"/>
                <a:ea typeface="標楷體"/>
              </a:rPr>
              <a:t>簡報標題及重點處請加粗，每張簡報內容盡量以圖表配合說明，請摘要重點敘述說明</a:t>
            </a:r>
            <a:r>
              <a:rPr lang="zh-TW" altLang="en-US" sz="1500" kern="100" dirty="0">
                <a:solidFill>
                  <a:srgbClr val="FF0000"/>
                </a:solidFill>
                <a:latin typeface="Times New Roman"/>
                <a:ea typeface="標楷體"/>
              </a:rPr>
              <a:t>， 「如有引用他人資料或著作時，應註明資料來源及日期」。</a:t>
            </a:r>
          </a:p>
          <a:p>
            <a:pPr fontAlgn="auto">
              <a:spcBef>
                <a:spcPts val="100"/>
              </a:spcBef>
              <a:spcAft>
                <a:spcPts val="0"/>
              </a:spcAft>
              <a:buFont typeface="Arial" pitchFamily="34" charset="0"/>
              <a:buChar char="•"/>
              <a:defRPr/>
            </a:pPr>
            <a:r>
              <a:rPr lang="zh-TW" altLang="en-US" sz="1500" kern="100" dirty="0">
                <a:latin typeface="Times New Roman"/>
                <a:ea typeface="標楷體"/>
              </a:rPr>
              <a:t>簡報建議架構：</a:t>
            </a:r>
          </a:p>
          <a:p>
            <a:pPr lvl="1" fontAlgn="auto">
              <a:spcBef>
                <a:spcPts val="100"/>
              </a:spcBef>
              <a:spcAft>
                <a:spcPts val="0"/>
              </a:spcAft>
              <a:buFont typeface="Arial" pitchFamily="34" charset="0"/>
              <a:buChar char="–"/>
              <a:defRPr/>
            </a:pPr>
            <a:r>
              <a:rPr lang="zh-TW" altLang="en-US" sz="1500" kern="100" dirty="0">
                <a:latin typeface="Times New Roman"/>
                <a:ea typeface="標楷體"/>
              </a:rPr>
              <a:t>公司概況及研發實績</a:t>
            </a:r>
            <a:endParaRPr lang="en-US" altLang="zh-TW" sz="1500" kern="100" dirty="0">
              <a:latin typeface="Times New Roman"/>
              <a:ea typeface="標楷體"/>
            </a:endParaRPr>
          </a:p>
          <a:p>
            <a:pPr lvl="1" fontAlgn="auto">
              <a:spcBef>
                <a:spcPts val="100"/>
              </a:spcBef>
              <a:spcAft>
                <a:spcPts val="0"/>
              </a:spcAft>
              <a:buFont typeface="Arial" pitchFamily="34" charset="0"/>
              <a:buChar char="–"/>
              <a:defRPr/>
            </a:pPr>
            <a:r>
              <a:rPr lang="zh-TW" altLang="en-US" sz="1500" kern="100" dirty="0">
                <a:latin typeface="Times New Roman"/>
                <a:ea typeface="標楷體"/>
              </a:rPr>
              <a:t>計畫主持人過去研發資歷說明</a:t>
            </a:r>
          </a:p>
          <a:p>
            <a:pPr lvl="1" fontAlgn="auto">
              <a:spcBef>
                <a:spcPts val="100"/>
              </a:spcBef>
              <a:spcAft>
                <a:spcPts val="0"/>
              </a:spcAft>
              <a:buFont typeface="Arial" pitchFamily="34" charset="0"/>
              <a:buChar char="–"/>
              <a:defRPr/>
            </a:pPr>
            <a:r>
              <a:rPr lang="zh-TW" altLang="en-US" sz="1500" kern="100" dirty="0">
                <a:latin typeface="Times New Roman"/>
                <a:ea typeface="標楷體"/>
              </a:rPr>
              <a:t>需求與應用分析及國內外競爭分析</a:t>
            </a:r>
            <a:endParaRPr lang="en-US" altLang="zh-TW" sz="1500" kern="100" dirty="0">
              <a:latin typeface="Times New Roman"/>
              <a:ea typeface="標楷體"/>
            </a:endParaRPr>
          </a:p>
          <a:p>
            <a:pPr lvl="1" fontAlgn="auto">
              <a:spcBef>
                <a:spcPts val="100"/>
              </a:spcBef>
              <a:spcAft>
                <a:spcPts val="0"/>
              </a:spcAft>
              <a:buFont typeface="Arial" pitchFamily="34" charset="0"/>
              <a:buChar char="–"/>
              <a:defRPr/>
            </a:pPr>
            <a:r>
              <a:rPr lang="zh-TW" altLang="en-US" sz="1500" kern="100" dirty="0">
                <a:latin typeface="Times New Roman"/>
                <a:ea typeface="標楷體"/>
              </a:rPr>
              <a:t>計畫構想與關鍵能力分析</a:t>
            </a:r>
            <a:endParaRPr lang="en-US" altLang="zh-TW" sz="1500" kern="100" dirty="0">
              <a:latin typeface="Times New Roman"/>
              <a:ea typeface="標楷體"/>
            </a:endParaRPr>
          </a:p>
          <a:p>
            <a:pPr marL="457200" lvl="1" indent="0" fontAlgn="auto">
              <a:spcBef>
                <a:spcPts val="100"/>
              </a:spcBef>
              <a:spcAft>
                <a:spcPts val="0"/>
              </a:spcAft>
              <a:buNone/>
              <a:defRPr/>
            </a:pPr>
            <a:r>
              <a:rPr lang="zh-TW" altLang="en-US" sz="1500" dirty="0">
                <a:solidFill>
                  <a:srgbClr val="0070C0"/>
                </a:solidFill>
                <a:effectLst/>
                <a:latin typeface="標楷體" panose="03000509000000000000" pitchFamily="65" charset="-120"/>
                <a:ea typeface="細明體" panose="02020509000000000000" pitchFamily="49" charset="-120"/>
              </a:rPr>
              <a:t>     </a:t>
            </a:r>
            <a:r>
              <a:rPr lang="en-US" altLang="zh-TW" sz="1500" dirty="0">
                <a:solidFill>
                  <a:srgbClr val="0070C0"/>
                </a:solidFill>
                <a:effectLst/>
                <a:latin typeface="標楷體" panose="03000509000000000000" pitchFamily="65" charset="-120"/>
                <a:ea typeface="細明體" panose="02020509000000000000" pitchFamily="49" charset="-120"/>
              </a:rPr>
              <a:t>(</a:t>
            </a:r>
            <a:r>
              <a:rPr lang="zh-TW" altLang="zh-TW" sz="1500" dirty="0">
                <a:solidFill>
                  <a:srgbClr val="0070C0"/>
                </a:solidFill>
                <a:effectLst/>
                <a:latin typeface="Times New Roman" panose="02020603050405020304" pitchFamily="18" charset="0"/>
                <a:ea typeface="標楷體" panose="03000509000000000000" pitchFamily="65" charset="-120"/>
              </a:rPr>
              <a:t>申請低成本飛控板，關鍵能力分析請針對以下項目進行補充說明</a:t>
            </a:r>
            <a:r>
              <a:rPr lang="en-US" altLang="zh-TW" sz="1500" dirty="0">
                <a:solidFill>
                  <a:srgbClr val="0070C0"/>
                </a:solidFill>
                <a:effectLst/>
                <a:latin typeface="Times New Roman" panose="02020603050405020304" pitchFamily="18" charset="0"/>
                <a:ea typeface="標楷體" panose="03000509000000000000" pitchFamily="65" charset="-120"/>
              </a:rPr>
              <a:t>)</a:t>
            </a:r>
            <a:endParaRPr lang="zh-TW" altLang="zh-TW" sz="1500" dirty="0">
              <a:solidFill>
                <a:srgbClr val="0070C0"/>
              </a:solidFill>
              <a:effectLst/>
              <a:latin typeface="Times New Roman" panose="02020603050405020304" pitchFamily="18" charset="0"/>
              <a:ea typeface="細明體" panose="02020509000000000000" pitchFamily="49" charset="-120"/>
            </a:endParaRPr>
          </a:p>
          <a:p>
            <a:pPr marL="1260000" lvl="1" indent="-285750" algn="just">
              <a:lnSpc>
                <a:spcPts val="2000"/>
              </a:lnSpc>
              <a:spcBef>
                <a:spcPts val="100"/>
              </a:spcBef>
              <a:spcAft>
                <a:spcPts val="600"/>
              </a:spcAft>
              <a:buFont typeface="Wingdings" panose="05000000000000000000" pitchFamily="2" charset="2"/>
              <a:buChar char=""/>
            </a:pPr>
            <a:r>
              <a:rPr lang="zh-TW" altLang="zh-TW" sz="1500" dirty="0">
                <a:solidFill>
                  <a:srgbClr val="0070C0"/>
                </a:solidFill>
                <a:effectLst/>
                <a:latin typeface="Times New Roman" panose="02020603050405020304" pitchFamily="18" charset="0"/>
                <a:ea typeface="標楷體" panose="03000509000000000000" pitchFamily="65" charset="-120"/>
                <a:cs typeface="Times New Roman" panose="02020603050405020304" pitchFamily="18" charset="0"/>
              </a:rPr>
              <a:t>元件物料表</a:t>
            </a:r>
            <a:endParaRPr lang="zh-TW" altLang="zh-TW" sz="1500" dirty="0">
              <a:solidFill>
                <a:srgbClr val="0070C0"/>
              </a:solidFill>
              <a:effectLst/>
              <a:latin typeface="標楷體" panose="03000509000000000000" pitchFamily="65" charset="-120"/>
              <a:ea typeface="標楷體" panose="03000509000000000000" pitchFamily="65" charset="-120"/>
              <a:cs typeface="Times New Roman" panose="02020603050405020304" pitchFamily="18" charset="0"/>
            </a:endParaRPr>
          </a:p>
          <a:p>
            <a:pPr marL="1260000" lvl="1" indent="-285750" algn="just">
              <a:lnSpc>
                <a:spcPts val="2000"/>
              </a:lnSpc>
              <a:spcBef>
                <a:spcPts val="100"/>
              </a:spcBef>
              <a:spcAft>
                <a:spcPts val="600"/>
              </a:spcAft>
              <a:buFont typeface="Wingdings" panose="05000000000000000000" pitchFamily="2" charset="2"/>
              <a:buChar char=""/>
            </a:pPr>
            <a:r>
              <a:rPr lang="zh-TW" altLang="zh-TW" sz="1500" dirty="0">
                <a:solidFill>
                  <a:srgbClr val="0070C0"/>
                </a:solidFill>
                <a:effectLst/>
                <a:latin typeface="Times New Roman" panose="02020603050405020304" pitchFamily="18" charset="0"/>
                <a:ea typeface="標楷體" panose="03000509000000000000" pitchFamily="65" charset="-120"/>
                <a:cs typeface="Times New Roman" panose="02020603050405020304" pitchFamily="18" charset="0"/>
              </a:rPr>
              <a:t>開源軟韌體支援</a:t>
            </a:r>
            <a:endParaRPr lang="zh-TW" altLang="zh-TW" sz="1500" dirty="0">
              <a:solidFill>
                <a:srgbClr val="0070C0"/>
              </a:solidFill>
              <a:effectLst/>
              <a:latin typeface="標楷體" panose="03000509000000000000" pitchFamily="65" charset="-120"/>
              <a:ea typeface="標楷體" panose="03000509000000000000" pitchFamily="65" charset="-120"/>
              <a:cs typeface="Times New Roman" panose="02020603050405020304" pitchFamily="18" charset="0"/>
            </a:endParaRPr>
          </a:p>
          <a:p>
            <a:pPr marL="1260000" lvl="1" indent="-285750" algn="just">
              <a:lnSpc>
                <a:spcPts val="2000"/>
              </a:lnSpc>
              <a:spcBef>
                <a:spcPts val="100"/>
              </a:spcBef>
              <a:spcAft>
                <a:spcPts val="600"/>
              </a:spcAft>
              <a:buFont typeface="Wingdings" panose="05000000000000000000" pitchFamily="2" charset="2"/>
              <a:buChar char=""/>
            </a:pPr>
            <a:r>
              <a:rPr lang="zh-TW" altLang="zh-TW" sz="1500" dirty="0">
                <a:solidFill>
                  <a:srgbClr val="0070C0"/>
                </a:solidFill>
                <a:effectLst/>
                <a:latin typeface="Times New Roman" panose="02020603050405020304" pitchFamily="18" charset="0"/>
                <a:ea typeface="標楷體" panose="03000509000000000000" pitchFamily="65" charset="-120"/>
                <a:cs typeface="Times New Roman" panose="02020603050405020304" pitchFamily="18" charset="0"/>
              </a:rPr>
              <a:t>無線遙控器</a:t>
            </a:r>
            <a:endParaRPr lang="zh-TW" altLang="zh-TW" sz="1500" dirty="0">
              <a:solidFill>
                <a:srgbClr val="0070C0"/>
              </a:solidFill>
              <a:effectLst/>
              <a:latin typeface="標楷體" panose="03000509000000000000" pitchFamily="65" charset="-120"/>
              <a:ea typeface="標楷體" panose="03000509000000000000" pitchFamily="65" charset="-120"/>
              <a:cs typeface="Times New Roman" panose="02020603050405020304" pitchFamily="18" charset="0"/>
            </a:endParaRPr>
          </a:p>
          <a:p>
            <a:pPr marL="1260000" lvl="1" indent="-285750" algn="just">
              <a:lnSpc>
                <a:spcPts val="2000"/>
              </a:lnSpc>
              <a:spcBef>
                <a:spcPts val="100"/>
              </a:spcBef>
              <a:spcAft>
                <a:spcPts val="600"/>
              </a:spcAft>
              <a:buFont typeface="Wingdings" panose="05000000000000000000" pitchFamily="2" charset="2"/>
              <a:buChar char=""/>
            </a:pPr>
            <a:r>
              <a:rPr lang="zh-TW" altLang="zh-TW" sz="1500" dirty="0">
                <a:solidFill>
                  <a:srgbClr val="0070C0"/>
                </a:solidFill>
                <a:effectLst/>
                <a:latin typeface="Times New Roman" panose="02020603050405020304" pitchFamily="18" charset="0"/>
                <a:ea typeface="標楷體" panose="03000509000000000000" pitchFamily="65" charset="-120"/>
                <a:cs typeface="Times New Roman" panose="02020603050405020304" pitchFamily="18" charset="0"/>
              </a:rPr>
              <a:t>無人機整合測試</a:t>
            </a:r>
            <a:endParaRPr lang="en-US" altLang="zh-TW" sz="1500" kern="100" dirty="0">
              <a:solidFill>
                <a:srgbClr val="0070C0"/>
              </a:solidFill>
              <a:latin typeface="Times New Roman"/>
              <a:ea typeface="標楷體"/>
            </a:endParaRPr>
          </a:p>
          <a:p>
            <a:pPr lvl="1" fontAlgn="auto">
              <a:spcBef>
                <a:spcPts val="100"/>
              </a:spcBef>
              <a:spcAft>
                <a:spcPts val="0"/>
              </a:spcAft>
              <a:buFont typeface="Arial" pitchFamily="34" charset="0"/>
              <a:buChar char="–"/>
              <a:defRPr/>
            </a:pPr>
            <a:r>
              <a:rPr lang="zh-TW" altLang="en-US" sz="1500" kern="100" dirty="0">
                <a:latin typeface="Times New Roman"/>
                <a:ea typeface="標楷體"/>
              </a:rPr>
              <a:t>預期效益與價值創造</a:t>
            </a:r>
          </a:p>
          <a:p>
            <a:pPr lvl="1" fontAlgn="auto">
              <a:spcBef>
                <a:spcPts val="100"/>
              </a:spcBef>
              <a:spcAft>
                <a:spcPts val="0"/>
              </a:spcAft>
              <a:buFont typeface="Arial" pitchFamily="34" charset="0"/>
              <a:buChar char="–"/>
              <a:defRPr/>
            </a:pPr>
            <a:r>
              <a:rPr lang="zh-TW" altLang="en-US" sz="1500" kern="100" dirty="0">
                <a:latin typeface="Times New Roman"/>
                <a:ea typeface="標楷體"/>
              </a:rPr>
              <a:t>資源投入與風險評估</a:t>
            </a:r>
            <a:endParaRPr lang="en-US" altLang="zh-TW" sz="1500" kern="100" dirty="0">
              <a:latin typeface="Times New Roman"/>
              <a:ea typeface="標楷體"/>
            </a:endParaRPr>
          </a:p>
          <a:p>
            <a:pPr lvl="1" fontAlgn="auto">
              <a:spcBef>
                <a:spcPts val="100"/>
              </a:spcBef>
              <a:spcAft>
                <a:spcPts val="0"/>
              </a:spcAft>
              <a:buFont typeface="Arial" pitchFamily="34" charset="0"/>
              <a:buChar char="–"/>
              <a:defRPr/>
            </a:pPr>
            <a:r>
              <a:rPr lang="zh-TW" altLang="en-US" sz="1500" kern="100" dirty="0">
                <a:latin typeface="Times New Roman"/>
                <a:ea typeface="標楷體"/>
              </a:rPr>
              <a:t>聯合申請單位之分工與角色說明</a:t>
            </a:r>
            <a:endParaRPr lang="en-US" altLang="zh-TW" sz="1500" kern="100" dirty="0">
              <a:latin typeface="Times New Roman"/>
              <a:ea typeface="標楷體"/>
            </a:endParaRPr>
          </a:p>
          <a:p>
            <a:pPr lvl="1" fontAlgn="auto">
              <a:spcBef>
                <a:spcPts val="100"/>
              </a:spcBef>
              <a:spcAft>
                <a:spcPts val="0"/>
              </a:spcAft>
              <a:buFont typeface="Arial" pitchFamily="34" charset="0"/>
              <a:buChar char="–"/>
              <a:defRPr/>
            </a:pPr>
            <a:r>
              <a:rPr lang="zh-TW" altLang="en-US" sz="1500" kern="100" dirty="0">
                <a:latin typeface="Times New Roman"/>
                <a:ea typeface="標楷體"/>
              </a:rPr>
              <a:t>附件</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(1/3)</a:t>
            </a:r>
            <a:endParaRPr lang="zh-TW" altLang="en-US" b="1" kern="2600" dirty="0">
              <a:latin typeface="Times New Roman"/>
              <a:ea typeface="標楷體"/>
            </a:endParaRP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請以數頁投影片簡介公司，包括基本資訊</a:t>
            </a:r>
            <a:r>
              <a:rPr lang="en-US" altLang="zh-TW" kern="100" dirty="0">
                <a:latin typeface="Times New Roman"/>
                <a:ea typeface="標楷體"/>
              </a:rPr>
              <a:t>(</a:t>
            </a:r>
            <a:r>
              <a:rPr lang="zh-TW" altLang="en-US" kern="100" dirty="0">
                <a:latin typeface="Times New Roman"/>
                <a:ea typeface="標楷體"/>
              </a:rPr>
              <a:t>成立年月、員工人數、 實收資本額、營業額、研發投入情形等</a:t>
            </a:r>
            <a:r>
              <a:rPr lang="en-US" altLang="zh-TW" kern="100" dirty="0">
                <a:latin typeface="Times New Roman"/>
                <a:ea typeface="標楷體"/>
              </a:rPr>
              <a:t>)</a:t>
            </a:r>
            <a:r>
              <a:rPr lang="zh-TW" altLang="en-US" kern="100" dirty="0">
                <a:latin typeface="Times New Roman"/>
                <a:ea typeface="標楷體"/>
              </a:rPr>
              <a:t>、公司長期發展策略與產品</a:t>
            </a:r>
            <a:r>
              <a:rPr lang="en-US" altLang="zh-TW" kern="100" dirty="0">
                <a:latin typeface="Times New Roman"/>
                <a:ea typeface="標楷體"/>
              </a:rPr>
              <a:t>/</a:t>
            </a:r>
            <a:r>
              <a:rPr lang="zh-TW" altLang="en-US" kern="100" dirty="0">
                <a:latin typeface="Times New Roman"/>
                <a:ea typeface="標楷體"/>
              </a:rPr>
              <a:t>技術發展藍圖，並說明公司投入長期前瞻研究之規劃與決心，格式不拘。</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eaLnBrk="1" fontAlgn="auto" hangingPunct="1">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(2/3)</a:t>
            </a:r>
            <a:endParaRPr lang="zh-TW" altLang="en-US" b="1" kern="2600" dirty="0">
              <a:latin typeface="Times New Roman"/>
              <a:ea typeface="標楷體"/>
            </a:endParaRPr>
          </a:p>
        </p:txBody>
      </p:sp>
      <p:sp>
        <p:nvSpPr>
          <p:cNvPr id="7" name="文字版面配置區 2"/>
          <p:cNvSpPr>
            <a:spLocks noGrp="1"/>
          </p:cNvSpPr>
          <p:nvPr>
            <p:ph type="body" idx="1"/>
          </p:nvPr>
        </p:nvSpPr>
        <p:spPr>
          <a:xfrm>
            <a:off x="565212" y="1196752"/>
            <a:ext cx="8229600" cy="3382635"/>
          </a:xfrm>
        </p:spPr>
        <p:txBody>
          <a:bodyPr rtlCol="0">
            <a:normAutofit/>
          </a:bodyPr>
          <a:lstStyle/>
          <a:p>
            <a:pPr eaLnBrk="1" fontAlgn="auto" hangingPunct="1">
              <a:spcAft>
                <a:spcPts val="0"/>
              </a:spcAft>
              <a:buFont typeface="Arial" pitchFamily="34" charset="0"/>
              <a:buChar char="•"/>
              <a:defRPr/>
            </a:pPr>
            <a:r>
              <a:rPr lang="zh-TW" altLang="en-US" sz="2500" kern="100" dirty="0">
                <a:latin typeface="Times New Roman"/>
                <a:ea typeface="標楷體"/>
              </a:rPr>
              <a:t>請說明近</a:t>
            </a:r>
            <a:r>
              <a:rPr lang="en-US" altLang="zh-TW" sz="2500" kern="100" dirty="0">
                <a:latin typeface="Times New Roman"/>
                <a:ea typeface="標楷體"/>
              </a:rPr>
              <a:t>6</a:t>
            </a:r>
            <a:r>
              <a:rPr lang="zh-TW" altLang="en-US" sz="2500" kern="100" dirty="0">
                <a:latin typeface="Times New Roman"/>
                <a:ea typeface="標楷體"/>
              </a:rPr>
              <a:t>年曾經參與並經核定通過之計畫清單。（屬聯合申請者請分開表列）</a:t>
            </a:r>
          </a:p>
        </p:txBody>
      </p:sp>
      <p:sp>
        <p:nvSpPr>
          <p:cNvPr id="9" name="文字版面配置區 2"/>
          <p:cNvSpPr txBox="1">
            <a:spLocks/>
          </p:cNvSpPr>
          <p:nvPr/>
        </p:nvSpPr>
        <p:spPr bwMode="auto">
          <a:xfrm>
            <a:off x="571046" y="4293096"/>
            <a:ext cx="8229600" cy="2420888"/>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Arial" pitchFamily="34" charset="0"/>
              <a:buChar char="•"/>
              <a:defRPr/>
            </a:pPr>
            <a:r>
              <a:rPr kumimoji="0" lang="zh-TW" altLang="en-US" sz="2500" kern="100" dirty="0">
                <a:solidFill>
                  <a:srgbClr val="FF0000"/>
                </a:solidFill>
                <a:latin typeface="Times New Roman"/>
                <a:ea typeface="標楷體"/>
              </a:rPr>
              <a:t>目前申請中之計畫</a:t>
            </a:r>
            <a:endParaRPr kumimoji="0" lang="en-US" altLang="zh-TW" sz="2500" kern="100" dirty="0">
              <a:solidFill>
                <a:srgbClr val="FF0000"/>
              </a:solidFill>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p:txBody>
      </p:sp>
      <p:graphicFrame>
        <p:nvGraphicFramePr>
          <p:cNvPr id="10" name="表格 9"/>
          <p:cNvGraphicFramePr>
            <a:graphicFrameLocks noGrp="1"/>
          </p:cNvGraphicFramePr>
          <p:nvPr>
            <p:extLst>
              <p:ext uri="{D42A27DB-BD31-4B8C-83A1-F6EECF244321}">
                <p14:modId xmlns:p14="http://schemas.microsoft.com/office/powerpoint/2010/main" val="4211692040"/>
              </p:ext>
            </p:extLst>
          </p:nvPr>
        </p:nvGraphicFramePr>
        <p:xfrm>
          <a:off x="611560" y="2060848"/>
          <a:ext cx="8136904" cy="1584176"/>
        </p:xfrm>
        <a:graphic>
          <a:graphicData uri="http://schemas.openxmlformats.org/drawingml/2006/table">
            <a:tbl>
              <a:tblPr firstRow="1" firstCol="1" lastRow="1" lastCol="1" bandRow="1" bandCol="1"/>
              <a:tblGrid>
                <a:gridCol w="1049661">
                  <a:extLst>
                    <a:ext uri="{9D8B030D-6E8A-4147-A177-3AD203B41FA5}">
                      <a16:colId xmlns:a16="http://schemas.microsoft.com/office/drawing/2014/main" val="20000"/>
                    </a:ext>
                  </a:extLst>
                </a:gridCol>
                <a:gridCol w="927607">
                  <a:extLst>
                    <a:ext uri="{9D8B030D-6E8A-4147-A177-3AD203B41FA5}">
                      <a16:colId xmlns:a16="http://schemas.microsoft.com/office/drawing/2014/main" val="20001"/>
                    </a:ext>
                  </a:extLst>
                </a:gridCol>
                <a:gridCol w="929235">
                  <a:extLst>
                    <a:ext uri="{9D8B030D-6E8A-4147-A177-3AD203B41FA5}">
                      <a16:colId xmlns:a16="http://schemas.microsoft.com/office/drawing/2014/main" val="20002"/>
                    </a:ext>
                  </a:extLst>
                </a:gridCol>
                <a:gridCol w="929235">
                  <a:extLst>
                    <a:ext uri="{9D8B030D-6E8A-4147-A177-3AD203B41FA5}">
                      <a16:colId xmlns:a16="http://schemas.microsoft.com/office/drawing/2014/main" val="20003"/>
                    </a:ext>
                  </a:extLst>
                </a:gridCol>
                <a:gridCol w="1404429">
                  <a:extLst>
                    <a:ext uri="{9D8B030D-6E8A-4147-A177-3AD203B41FA5}">
                      <a16:colId xmlns:a16="http://schemas.microsoft.com/office/drawing/2014/main" val="20004"/>
                    </a:ext>
                  </a:extLst>
                </a:gridCol>
                <a:gridCol w="1404429">
                  <a:extLst>
                    <a:ext uri="{9D8B030D-6E8A-4147-A177-3AD203B41FA5}">
                      <a16:colId xmlns:a16="http://schemas.microsoft.com/office/drawing/2014/main" val="20005"/>
                    </a:ext>
                  </a:extLst>
                </a:gridCol>
                <a:gridCol w="1492308">
                  <a:extLst>
                    <a:ext uri="{9D8B030D-6E8A-4147-A177-3AD203B41FA5}">
                      <a16:colId xmlns:a16="http://schemas.microsoft.com/office/drawing/2014/main" val="20006"/>
                    </a:ext>
                  </a:extLst>
                </a:gridCol>
              </a:tblGrid>
              <a:tr h="298515">
                <a:tc rowSpan="2">
                  <a:txBody>
                    <a:bodyPr/>
                    <a:lstStyle/>
                    <a:p>
                      <a:pPr algn="ctr">
                        <a:lnSpc>
                          <a:spcPts val="1600"/>
                        </a:lnSpc>
                        <a:spcAft>
                          <a:spcPts val="0"/>
                        </a:spcAft>
                      </a:pPr>
                      <a:r>
                        <a:rPr lang="zh-TW" sz="1200" dirty="0">
                          <a:effectLst/>
                          <a:latin typeface="Times New Roman"/>
                          <a:ea typeface="標楷體"/>
                        </a:rPr>
                        <a:t>計畫類別</a:t>
                      </a:r>
                      <a:endParaRPr lang="zh-TW" sz="1100" dirty="0">
                        <a:effectLst/>
                        <a:latin typeface="Times New Roman"/>
                        <a:ea typeface="細明體"/>
                      </a:endParaRPr>
                    </a:p>
                    <a:p>
                      <a:pPr algn="ctr">
                        <a:lnSpc>
                          <a:spcPts val="1600"/>
                        </a:lnSpc>
                        <a:spcAft>
                          <a:spcPts val="0"/>
                        </a:spcAft>
                      </a:pPr>
                      <a:r>
                        <a:rPr lang="zh-TW" sz="1200" dirty="0">
                          <a:effectLst/>
                          <a:latin typeface="Times New Roman"/>
                          <a:ea typeface="標楷體"/>
                        </a:rPr>
                        <a:t>（</a:t>
                      </a:r>
                      <a:r>
                        <a:rPr lang="en-US" sz="1200" dirty="0">
                          <a:effectLst/>
                          <a:latin typeface="Times New Roman"/>
                          <a:ea typeface="標楷體"/>
                        </a:rPr>
                        <a:t>A.B.C.D.</a:t>
                      </a:r>
                      <a:r>
                        <a:rPr lang="zh-TW" sz="1200" dirty="0">
                          <a:effectLst/>
                          <a:latin typeface="Times New Roman"/>
                          <a:ea typeface="標楷體"/>
                        </a:rPr>
                        <a:t>）</a:t>
                      </a:r>
                      <a:endParaRPr lang="zh-TW" sz="1100" dirty="0">
                        <a:effectLst/>
                        <a:latin typeface="Times New Roman"/>
                        <a:ea typeface="細明體"/>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計畫名稱</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計畫主持人</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執行期間</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600"/>
                        </a:lnSpc>
                        <a:spcAft>
                          <a:spcPts val="0"/>
                        </a:spcAft>
                      </a:pPr>
                      <a:r>
                        <a:rPr lang="zh-TW" sz="1200" dirty="0">
                          <a:effectLst/>
                          <a:latin typeface="Times New Roman"/>
                          <a:ea typeface="標楷體"/>
                        </a:rPr>
                        <a:t>核定計畫經費（千元）</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rowSpan="2">
                  <a:txBody>
                    <a:bodyPr/>
                    <a:lstStyle/>
                    <a:p>
                      <a:pPr algn="ctr">
                        <a:lnSpc>
                          <a:spcPts val="1600"/>
                        </a:lnSpc>
                        <a:spcAft>
                          <a:spcPts val="0"/>
                        </a:spcAft>
                      </a:pPr>
                      <a:r>
                        <a:rPr lang="zh-TW" sz="1200" dirty="0">
                          <a:effectLst/>
                          <a:latin typeface="Times New Roman"/>
                          <a:ea typeface="標楷體"/>
                        </a:rPr>
                        <a:t>計畫人月數</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42831">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lnSpc>
                          <a:spcPts val="1600"/>
                        </a:lnSpc>
                        <a:spcAft>
                          <a:spcPts val="0"/>
                        </a:spcAft>
                      </a:pPr>
                      <a:r>
                        <a:rPr lang="zh-TW" sz="1200" dirty="0">
                          <a:effectLst/>
                          <a:latin typeface="Times New Roman"/>
                          <a:ea typeface="標楷體"/>
                        </a:rPr>
                        <a:t>總經費</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zh-TW" sz="1200" dirty="0">
                          <a:effectLst/>
                          <a:latin typeface="Times New Roman"/>
                          <a:ea typeface="標楷體"/>
                        </a:rPr>
                        <a:t>補助經費</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extLst>
                  <a:ext uri="{0D108BD9-81ED-4DB2-BD59-A6C34878D82A}">
                    <a16:rowId xmlns:a16="http://schemas.microsoft.com/office/drawing/2014/main" val="10001"/>
                  </a:ext>
                </a:extLst>
              </a:tr>
              <a:tr h="321415">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1415">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1" name="矩形 10"/>
          <p:cNvSpPr/>
          <p:nvPr/>
        </p:nvSpPr>
        <p:spPr>
          <a:xfrm>
            <a:off x="755576" y="3645024"/>
            <a:ext cx="7848872" cy="646331"/>
          </a:xfrm>
          <a:prstGeom prst="rect">
            <a:avLst/>
          </a:prstGeom>
        </p:spPr>
        <p:txBody>
          <a:bodyPr wrap="square">
            <a:spAutoFit/>
          </a:bodyPr>
          <a:lstStyle/>
          <a:p>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計畫類別代號：</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 A</a:t>
            </a:r>
            <a:r>
              <a:rPr lang="en-US" altLang="zh-TW" sz="1200" baseline="300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企業創新研發淬鍊計畫、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B.</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產業升級創新平台輔導計畫、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C.</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小型企業創新研發計畫、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D.</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業界開發產業技術計畫、創新科技應用與服務計畫或主導性新產品開發計畫等、</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E.</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其他研發計畫等（請說明計畫類型，如：協助傳統產業技術開發計畫、服務業創新研發計畫或其他政府或縣市政府之研發補助計畫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a:t>
            </a:r>
          </a:p>
        </p:txBody>
      </p:sp>
      <p:graphicFrame>
        <p:nvGraphicFramePr>
          <p:cNvPr id="12" name="表格 11"/>
          <p:cNvGraphicFramePr>
            <a:graphicFrameLocks noGrp="1"/>
          </p:cNvGraphicFramePr>
          <p:nvPr>
            <p:extLst>
              <p:ext uri="{D42A27DB-BD31-4B8C-83A1-F6EECF244321}">
                <p14:modId xmlns:p14="http://schemas.microsoft.com/office/powerpoint/2010/main" val="1741005281"/>
              </p:ext>
            </p:extLst>
          </p:nvPr>
        </p:nvGraphicFramePr>
        <p:xfrm>
          <a:off x="663742" y="4836674"/>
          <a:ext cx="8136904" cy="1307802"/>
        </p:xfrm>
        <a:graphic>
          <a:graphicData uri="http://schemas.openxmlformats.org/drawingml/2006/table">
            <a:tbl>
              <a:tblPr firstRow="1" firstCol="1" lastRow="1" lastCol="1" bandRow="1" bandCol="1"/>
              <a:tblGrid>
                <a:gridCol w="1049661">
                  <a:extLst>
                    <a:ext uri="{9D8B030D-6E8A-4147-A177-3AD203B41FA5}">
                      <a16:colId xmlns:a16="http://schemas.microsoft.com/office/drawing/2014/main" val="20000"/>
                    </a:ext>
                  </a:extLst>
                </a:gridCol>
                <a:gridCol w="927607">
                  <a:extLst>
                    <a:ext uri="{9D8B030D-6E8A-4147-A177-3AD203B41FA5}">
                      <a16:colId xmlns:a16="http://schemas.microsoft.com/office/drawing/2014/main" val="20001"/>
                    </a:ext>
                  </a:extLst>
                </a:gridCol>
                <a:gridCol w="929235">
                  <a:extLst>
                    <a:ext uri="{9D8B030D-6E8A-4147-A177-3AD203B41FA5}">
                      <a16:colId xmlns:a16="http://schemas.microsoft.com/office/drawing/2014/main" val="20002"/>
                    </a:ext>
                  </a:extLst>
                </a:gridCol>
                <a:gridCol w="929235">
                  <a:extLst>
                    <a:ext uri="{9D8B030D-6E8A-4147-A177-3AD203B41FA5}">
                      <a16:colId xmlns:a16="http://schemas.microsoft.com/office/drawing/2014/main" val="20003"/>
                    </a:ext>
                  </a:extLst>
                </a:gridCol>
                <a:gridCol w="1404429">
                  <a:extLst>
                    <a:ext uri="{9D8B030D-6E8A-4147-A177-3AD203B41FA5}">
                      <a16:colId xmlns:a16="http://schemas.microsoft.com/office/drawing/2014/main" val="20004"/>
                    </a:ext>
                  </a:extLst>
                </a:gridCol>
                <a:gridCol w="1404429">
                  <a:extLst>
                    <a:ext uri="{9D8B030D-6E8A-4147-A177-3AD203B41FA5}">
                      <a16:colId xmlns:a16="http://schemas.microsoft.com/office/drawing/2014/main" val="20005"/>
                    </a:ext>
                  </a:extLst>
                </a:gridCol>
                <a:gridCol w="1492308">
                  <a:extLst>
                    <a:ext uri="{9D8B030D-6E8A-4147-A177-3AD203B41FA5}">
                      <a16:colId xmlns:a16="http://schemas.microsoft.com/office/drawing/2014/main" val="20006"/>
                    </a:ext>
                  </a:extLst>
                </a:gridCol>
              </a:tblGrid>
              <a:tr h="642831">
                <a:tc>
                  <a:txBody>
                    <a:bodyPr/>
                    <a:lstStyle/>
                    <a:p>
                      <a:pPr algn="ctr">
                        <a:lnSpc>
                          <a:spcPts val="1800"/>
                        </a:lnSpc>
                        <a:spcAft>
                          <a:spcPts val="0"/>
                        </a:spcAft>
                      </a:pPr>
                      <a:r>
                        <a:rPr lang="en-US" sz="1200" dirty="0">
                          <a:solidFill>
                            <a:srgbClr val="FF0000"/>
                          </a:solidFill>
                          <a:effectLst/>
                          <a:latin typeface="Times New Roman"/>
                          <a:ea typeface="標楷體"/>
                        </a:rPr>
                        <a:t>No.</a:t>
                      </a:r>
                      <a:endParaRPr lang="zh-TW" sz="1200" dirty="0">
                        <a:solidFill>
                          <a:srgbClr val="FF0000"/>
                        </a:solidFill>
                        <a:effectLst/>
                        <a:latin typeface="Times New Roman"/>
                        <a:ea typeface="細明體"/>
                      </a:endParaRPr>
                    </a:p>
                  </a:txBody>
                  <a:tcPr marL="17780" marR="177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rgbClr val="FF0000"/>
                          </a:solidFill>
                          <a:effectLst/>
                          <a:latin typeface="Times New Roman"/>
                          <a:ea typeface="標楷體"/>
                        </a:rPr>
                        <a:t>申請日期</a:t>
                      </a:r>
                      <a:endParaRPr lang="zh-TW" sz="1200" dirty="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rgbClr val="FF0000"/>
                          </a:solidFill>
                          <a:effectLst/>
                          <a:latin typeface="Times New Roman"/>
                          <a:ea typeface="標楷體"/>
                        </a:rPr>
                        <a:t>補助機關</a:t>
                      </a:r>
                      <a:endParaRPr lang="zh-TW" sz="1200" dirty="0">
                        <a:solidFill>
                          <a:srgbClr val="FF0000"/>
                        </a:solidFill>
                        <a:effectLst/>
                        <a:latin typeface="Times New Roman"/>
                        <a:ea typeface="細明體"/>
                      </a:endParaRPr>
                    </a:p>
                    <a:p>
                      <a:pPr algn="ctr">
                        <a:lnSpc>
                          <a:spcPts val="1800"/>
                        </a:lnSpc>
                        <a:spcAft>
                          <a:spcPts val="0"/>
                        </a:spcAft>
                      </a:pPr>
                      <a:r>
                        <a:rPr lang="en-US" sz="1200" dirty="0">
                          <a:solidFill>
                            <a:srgbClr val="FF0000"/>
                          </a:solidFill>
                          <a:effectLst/>
                          <a:latin typeface="Times New Roman"/>
                          <a:ea typeface="標楷體"/>
                        </a:rPr>
                        <a:t>(</a:t>
                      </a:r>
                      <a:r>
                        <a:rPr lang="zh-TW" sz="1200" dirty="0">
                          <a:solidFill>
                            <a:srgbClr val="FF0000"/>
                          </a:solidFill>
                          <a:effectLst/>
                          <a:latin typeface="Times New Roman"/>
                          <a:ea typeface="標楷體"/>
                        </a:rPr>
                        <a:t>含縣市政府</a:t>
                      </a:r>
                      <a:r>
                        <a:rPr lang="en-US" sz="1200" dirty="0">
                          <a:solidFill>
                            <a:srgbClr val="FF0000"/>
                          </a:solidFill>
                          <a:effectLst/>
                          <a:latin typeface="Times New Roman"/>
                          <a:ea typeface="標楷體"/>
                        </a:rPr>
                        <a:t>)/</a:t>
                      </a:r>
                      <a:r>
                        <a:rPr lang="zh-TW" sz="1200" dirty="0">
                          <a:solidFill>
                            <a:srgbClr val="FF0000"/>
                          </a:solidFill>
                          <a:effectLst/>
                          <a:latin typeface="Times New Roman"/>
                          <a:ea typeface="標楷體"/>
                        </a:rPr>
                        <a:t>計畫類別</a:t>
                      </a:r>
                      <a:endParaRPr lang="zh-TW" sz="1200" dirty="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a:solidFill>
                            <a:srgbClr val="FF0000"/>
                          </a:solidFill>
                          <a:effectLst/>
                          <a:latin typeface="Times New Roman"/>
                          <a:ea typeface="標楷體"/>
                        </a:rPr>
                        <a:t>計畫名稱</a:t>
                      </a:r>
                      <a:endParaRPr lang="zh-TW" sz="120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a:solidFill>
                            <a:srgbClr val="FF0000"/>
                          </a:solidFill>
                          <a:effectLst/>
                          <a:latin typeface="Times New Roman"/>
                          <a:ea typeface="標楷體"/>
                        </a:rPr>
                        <a:t>執行期間</a:t>
                      </a:r>
                      <a:endParaRPr lang="zh-TW" sz="120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rgbClr val="FF0000"/>
                          </a:solidFill>
                          <a:effectLst/>
                          <a:latin typeface="Times New Roman"/>
                          <a:ea typeface="標楷體"/>
                        </a:rPr>
                        <a:t>申請補助款</a:t>
                      </a:r>
                      <a:r>
                        <a:rPr lang="zh-TW" altLang="zh-TW" sz="1200" dirty="0">
                          <a:solidFill>
                            <a:srgbClr val="FF0000"/>
                          </a:solidFill>
                          <a:effectLst/>
                          <a:latin typeface="Times New Roman"/>
                          <a:ea typeface="標楷體"/>
                        </a:rPr>
                        <a:t>（千元）</a:t>
                      </a:r>
                      <a:endParaRPr lang="zh-TW" sz="1200" dirty="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rgbClr val="FF0000"/>
                          </a:solidFill>
                          <a:effectLst/>
                          <a:latin typeface="Times New Roman"/>
                          <a:ea typeface="標楷體"/>
                        </a:rPr>
                        <a:t>申請總經費</a:t>
                      </a:r>
                      <a:r>
                        <a:rPr lang="zh-TW" altLang="zh-TW" sz="1200" dirty="0">
                          <a:solidFill>
                            <a:srgbClr val="FF0000"/>
                          </a:solidFill>
                          <a:effectLst/>
                          <a:latin typeface="Times New Roman"/>
                          <a:ea typeface="標楷體"/>
                        </a:rPr>
                        <a:t>（千元）</a:t>
                      </a:r>
                      <a:endParaRPr lang="zh-TW" sz="1200" dirty="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1415">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1415">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矩形 12"/>
          <p:cNvSpPr/>
          <p:nvPr/>
        </p:nvSpPr>
        <p:spPr>
          <a:xfrm>
            <a:off x="683568" y="6248345"/>
            <a:ext cx="7848872" cy="276999"/>
          </a:xfrm>
          <a:prstGeom prst="rect">
            <a:avLst/>
          </a:prstGeom>
        </p:spPr>
        <p:txBody>
          <a:bodyPr wrap="square">
            <a:spAutoFit/>
          </a:bodyPr>
          <a:lstStyle/>
          <a:p>
            <a:r>
              <a:rPr lang="zh-TW" altLang="en-US" sz="12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註：若屬聯合申請請註明該公司名稱</a:t>
            </a:r>
          </a:p>
        </p:txBody>
      </p:sp>
    </p:spTree>
    <p:extLst>
      <p:ext uri="{BB962C8B-B14F-4D97-AF65-F5344CB8AC3E}">
        <p14:creationId xmlns:p14="http://schemas.microsoft.com/office/powerpoint/2010/main" val="368344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eaLnBrk="1" fontAlgn="auto" hangingPunct="1">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(3/3)</a:t>
            </a:r>
            <a:endParaRPr lang="zh-TW" altLang="en-US" b="1" kern="2600" dirty="0">
              <a:latin typeface="Times New Roman"/>
              <a:ea typeface="標楷體"/>
            </a:endParaRPr>
          </a:p>
        </p:txBody>
      </p:sp>
      <p:sp>
        <p:nvSpPr>
          <p:cNvPr id="7" name="文字版面配置區 2"/>
          <p:cNvSpPr>
            <a:spLocks noGrp="1"/>
          </p:cNvSpPr>
          <p:nvPr>
            <p:ph type="body" idx="1"/>
          </p:nvPr>
        </p:nvSpPr>
        <p:spPr>
          <a:xfrm>
            <a:off x="565212" y="1196752"/>
            <a:ext cx="8229600" cy="3382635"/>
          </a:xfrm>
        </p:spPr>
        <p:txBody>
          <a:bodyPr rtlCol="0">
            <a:normAutofit/>
          </a:bodyPr>
          <a:lstStyle/>
          <a:p>
            <a:pPr fontAlgn="auto">
              <a:spcAft>
                <a:spcPts val="0"/>
              </a:spcAft>
              <a:buFont typeface="Arial" pitchFamily="34" charset="0"/>
              <a:buChar char="•"/>
              <a:defRPr/>
            </a:pPr>
            <a:r>
              <a:rPr lang="zh-TW" altLang="en-US" sz="2500" kern="100" dirty="0">
                <a:latin typeface="Times New Roman"/>
                <a:ea typeface="標楷體"/>
              </a:rPr>
              <a:t>近</a:t>
            </a:r>
            <a:r>
              <a:rPr lang="en-US" altLang="zh-TW" sz="2500" kern="100" dirty="0">
                <a:latin typeface="Times New Roman"/>
                <a:ea typeface="標楷體"/>
              </a:rPr>
              <a:t>3</a:t>
            </a:r>
            <a:r>
              <a:rPr lang="zh-TW" altLang="en-US" sz="2500" kern="100" dirty="0">
                <a:latin typeface="Times New Roman"/>
                <a:ea typeface="標楷體"/>
              </a:rPr>
              <a:t>年曾申請未通過之計畫說明</a:t>
            </a:r>
            <a:endParaRPr lang="en-US" altLang="zh-TW" sz="2500" kern="100" dirty="0">
              <a:latin typeface="Times New Roman"/>
              <a:ea typeface="標楷體"/>
            </a:endParaRPr>
          </a:p>
          <a:p>
            <a:pPr marL="0" indent="0" fontAlgn="auto">
              <a:spcAft>
                <a:spcPts val="0"/>
              </a:spcAft>
              <a:buNone/>
              <a:defRPr/>
            </a:pPr>
            <a:endParaRPr lang="en-US" altLang="zh-TW" sz="2500" kern="100" dirty="0">
              <a:latin typeface="Times New Roman"/>
              <a:ea typeface="標楷體"/>
            </a:endParaRPr>
          </a:p>
          <a:p>
            <a:pPr fontAlgn="auto">
              <a:spcAft>
                <a:spcPts val="0"/>
              </a:spcAft>
              <a:buFont typeface="Arial" pitchFamily="34" charset="0"/>
              <a:buChar char="•"/>
              <a:defRPr/>
            </a:pPr>
            <a:endParaRPr lang="zh-TW" altLang="en-US" sz="2500" kern="100" dirty="0">
              <a:latin typeface="Times New Roman"/>
              <a:ea typeface="標楷體"/>
            </a:endParaRPr>
          </a:p>
        </p:txBody>
      </p:sp>
      <p:sp>
        <p:nvSpPr>
          <p:cNvPr id="9" name="文字版面配置區 2"/>
          <p:cNvSpPr txBox="1">
            <a:spLocks/>
          </p:cNvSpPr>
          <p:nvPr/>
        </p:nvSpPr>
        <p:spPr bwMode="auto">
          <a:xfrm>
            <a:off x="571046" y="3861048"/>
            <a:ext cx="8229600" cy="282892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Arial" pitchFamily="34" charset="0"/>
              <a:buChar char="•"/>
              <a:defRPr/>
            </a:pPr>
            <a:r>
              <a:rPr kumimoji="0" lang="zh-TW" altLang="en-US" sz="2400" kern="100" dirty="0">
                <a:latin typeface="Times New Roman"/>
                <a:ea typeface="標楷體"/>
              </a:rPr>
              <a:t>本次申請計畫與前次申請之差異說明</a:t>
            </a:r>
            <a:endParaRPr kumimoji="0" lang="en-US" altLang="zh-TW" sz="24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p:txBody>
      </p:sp>
      <p:graphicFrame>
        <p:nvGraphicFramePr>
          <p:cNvPr id="4" name="表格 3"/>
          <p:cNvGraphicFramePr>
            <a:graphicFrameLocks noGrp="1"/>
          </p:cNvGraphicFramePr>
          <p:nvPr>
            <p:extLst>
              <p:ext uri="{D42A27DB-BD31-4B8C-83A1-F6EECF244321}">
                <p14:modId xmlns:p14="http://schemas.microsoft.com/office/powerpoint/2010/main" val="67101656"/>
              </p:ext>
            </p:extLst>
          </p:nvPr>
        </p:nvGraphicFramePr>
        <p:xfrm>
          <a:off x="863588" y="1772816"/>
          <a:ext cx="7488832" cy="1944215"/>
        </p:xfrm>
        <a:graphic>
          <a:graphicData uri="http://schemas.openxmlformats.org/drawingml/2006/table">
            <a:tbl>
              <a:tblPr firstRow="1" firstCol="1" lastRow="1" lastCol="1" bandRow="1" bandCol="1"/>
              <a:tblGrid>
                <a:gridCol w="1627432">
                  <a:extLst>
                    <a:ext uri="{9D8B030D-6E8A-4147-A177-3AD203B41FA5}">
                      <a16:colId xmlns:a16="http://schemas.microsoft.com/office/drawing/2014/main" val="20000"/>
                    </a:ext>
                  </a:extLst>
                </a:gridCol>
                <a:gridCol w="1290037">
                  <a:extLst>
                    <a:ext uri="{9D8B030D-6E8A-4147-A177-3AD203B41FA5}">
                      <a16:colId xmlns:a16="http://schemas.microsoft.com/office/drawing/2014/main" val="20001"/>
                    </a:ext>
                  </a:extLst>
                </a:gridCol>
                <a:gridCol w="1523236">
                  <a:extLst>
                    <a:ext uri="{9D8B030D-6E8A-4147-A177-3AD203B41FA5}">
                      <a16:colId xmlns:a16="http://schemas.microsoft.com/office/drawing/2014/main" val="20002"/>
                    </a:ext>
                  </a:extLst>
                </a:gridCol>
                <a:gridCol w="3048127">
                  <a:extLst>
                    <a:ext uri="{9D8B030D-6E8A-4147-A177-3AD203B41FA5}">
                      <a16:colId xmlns:a16="http://schemas.microsoft.com/office/drawing/2014/main" val="20003"/>
                    </a:ext>
                  </a:extLst>
                </a:gridCol>
              </a:tblGrid>
              <a:tr h="257588">
                <a:tc>
                  <a:txBody>
                    <a:bodyPr/>
                    <a:lstStyle/>
                    <a:p>
                      <a:pPr algn="just" fontAlgn="b">
                        <a:lnSpc>
                          <a:spcPts val="1800"/>
                        </a:lnSpc>
                        <a:spcAft>
                          <a:spcPts val="0"/>
                        </a:spcAft>
                        <a:tabLst>
                          <a:tab pos="90170" algn="l"/>
                        </a:tabLst>
                      </a:pPr>
                      <a:r>
                        <a:rPr lang="zh-TW" sz="1400" dirty="0">
                          <a:effectLst/>
                          <a:latin typeface="Times New Roman"/>
                          <a:ea typeface="標楷體"/>
                        </a:rPr>
                        <a:t>計畫名稱</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zh-TW" sz="1400">
                          <a:effectLst/>
                          <a:latin typeface="Times New Roman"/>
                          <a:ea typeface="標楷體"/>
                        </a:rPr>
                        <a:t>申請年度</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zh-TW" sz="1400">
                          <a:effectLst/>
                          <a:latin typeface="Times New Roman"/>
                          <a:ea typeface="標楷體"/>
                        </a:rPr>
                        <a:t>未通過原因</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zh-TW" sz="1400">
                          <a:effectLst/>
                          <a:latin typeface="Times New Roman"/>
                          <a:ea typeface="標楷體"/>
                        </a:rPr>
                        <a:t>計畫類別</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28001">
                <a:tc>
                  <a:txBody>
                    <a:bodyPr/>
                    <a:lstStyle/>
                    <a:p>
                      <a:pPr algn="just" fontAlgn="b">
                        <a:lnSpc>
                          <a:spcPts val="1800"/>
                        </a:lnSpc>
                        <a:spcAft>
                          <a:spcPts val="0"/>
                        </a:spcAft>
                        <a:tabLst>
                          <a:tab pos="90170" algn="l"/>
                        </a:tabLst>
                      </a:pPr>
                      <a:r>
                        <a:rPr lang="en-US" sz="1600">
                          <a:effectLst/>
                          <a:latin typeface="Times New Roman"/>
                          <a:ea typeface="標楷體"/>
                        </a:rPr>
                        <a:t> </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600" dirty="0">
                          <a:effectLst/>
                          <a:latin typeface="Times New Roman"/>
                          <a:ea typeface="標楷體"/>
                        </a:rPr>
                        <a:t> </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退件</a:t>
                      </a:r>
                      <a:r>
                        <a:rPr lang="en-US" sz="1200" dirty="0">
                          <a:effectLst/>
                          <a:latin typeface="Times New Roman"/>
                          <a:ea typeface="標楷體"/>
                        </a:rPr>
                        <a:t>□</a:t>
                      </a:r>
                      <a:r>
                        <a:rPr lang="zh-TW" sz="1200" dirty="0">
                          <a:effectLst/>
                          <a:latin typeface="Times New Roman"/>
                          <a:ea typeface="標楷體"/>
                        </a:rPr>
                        <a:t>撤件</a:t>
                      </a:r>
                      <a:endParaRPr lang="zh-TW" sz="1200" dirty="0">
                        <a:effectLst/>
                        <a:latin typeface="Times New Roman"/>
                        <a:ea typeface="細明體"/>
                      </a:endParaRPr>
                    </a:p>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不推薦</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000"/>
                        </a:lnSpc>
                        <a:spcAft>
                          <a:spcPts val="0"/>
                        </a:spcAft>
                      </a:pPr>
                      <a:r>
                        <a:rPr lang="en-US" sz="1200" dirty="0">
                          <a:effectLst/>
                          <a:latin typeface="Times New Roman"/>
                          <a:ea typeface="標楷體"/>
                        </a:rPr>
                        <a:t>□</a:t>
                      </a:r>
                      <a:r>
                        <a:rPr lang="en-US" sz="1200" i="0" dirty="0">
                          <a:effectLst/>
                          <a:latin typeface="Times New Roman"/>
                          <a:ea typeface="標楷體"/>
                        </a:rPr>
                        <a:t>A</a:t>
                      </a:r>
                      <a:r>
                        <a:rPr lang="en-US" sz="1200" i="0" baseline="30000" dirty="0">
                          <a:effectLst/>
                          <a:latin typeface="Times New Roman"/>
                          <a:ea typeface="標楷體"/>
                        </a:rPr>
                        <a:t>+</a:t>
                      </a:r>
                      <a:r>
                        <a:rPr lang="zh-TW" sz="1200" dirty="0">
                          <a:effectLst/>
                          <a:latin typeface="Times New Roman"/>
                          <a:ea typeface="標楷體"/>
                        </a:rPr>
                        <a:t>企業創新研發淬鍊計畫</a:t>
                      </a:r>
                      <a:endParaRPr lang="zh-TW" sz="1200" dirty="0">
                        <a:effectLst/>
                        <a:latin typeface="Times New Roman"/>
                        <a:ea typeface="細明體"/>
                      </a:endParaRPr>
                    </a:p>
                    <a:p>
                      <a:pPr marL="0" algn="l" defTabSz="914400" rtl="0" eaLnBrk="1" latinLnBrk="0" hangingPunct="1">
                        <a:lnSpc>
                          <a:spcPts val="2000"/>
                        </a:lnSpc>
                        <a:spcAft>
                          <a:spcPts val="0"/>
                        </a:spcAft>
                      </a:pPr>
                      <a:r>
                        <a:rPr lang="en-US" sz="1200" kern="1200" dirty="0">
                          <a:solidFill>
                            <a:schemeClr val="tx1"/>
                          </a:solidFill>
                          <a:effectLst/>
                          <a:latin typeface="Times New Roman"/>
                          <a:ea typeface="標楷體"/>
                          <a:cs typeface="+mn-cs"/>
                        </a:rPr>
                        <a:t>□</a:t>
                      </a:r>
                      <a:r>
                        <a:rPr lang="en-US" sz="1200" i="0" kern="1200" dirty="0" err="1">
                          <a:solidFill>
                            <a:schemeClr val="tx1"/>
                          </a:solidFill>
                          <a:effectLst/>
                          <a:latin typeface="Times New Roman"/>
                          <a:ea typeface="標楷體"/>
                          <a:cs typeface="+mn-cs"/>
                        </a:rPr>
                        <a:t>產業升級創新平台輔導計畫</a:t>
                      </a:r>
                      <a:endParaRPr lang="zh-TW" sz="1200" i="0" kern="1200" dirty="0">
                        <a:solidFill>
                          <a:schemeClr val="tx1"/>
                        </a:solidFill>
                        <a:effectLst/>
                        <a:latin typeface="Times New Roman"/>
                        <a:ea typeface="標楷體"/>
                        <a:cs typeface="+mn-cs"/>
                      </a:endParaRPr>
                    </a:p>
                    <a:p>
                      <a:pPr marL="0" algn="l" defTabSz="914400" rtl="0" eaLnBrk="1" latinLnBrk="0" hangingPunct="1">
                        <a:lnSpc>
                          <a:spcPts val="2000"/>
                        </a:lnSpc>
                        <a:spcAft>
                          <a:spcPts val="0"/>
                        </a:spcAft>
                      </a:pPr>
                      <a:r>
                        <a:rPr lang="en-US" sz="1200" kern="1200" dirty="0">
                          <a:solidFill>
                            <a:schemeClr val="tx1"/>
                          </a:solidFill>
                          <a:effectLst/>
                          <a:latin typeface="Times New Roman"/>
                          <a:ea typeface="標楷體"/>
                          <a:cs typeface="+mn-cs"/>
                        </a:rPr>
                        <a:t>□</a:t>
                      </a:r>
                      <a:r>
                        <a:rPr lang="zh-TW" sz="1200" kern="1200" dirty="0">
                          <a:solidFill>
                            <a:schemeClr val="tx1"/>
                          </a:solidFill>
                          <a:effectLst/>
                          <a:latin typeface="Times New Roman"/>
                          <a:ea typeface="標楷體"/>
                          <a:cs typeface="+mn-cs"/>
                        </a:rPr>
                        <a:t>標竿新產品創新研發補助計畫</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58626">
                <a:tc>
                  <a:txBody>
                    <a:bodyPr/>
                    <a:lstStyle/>
                    <a:p>
                      <a:pPr algn="just" fontAlgn="b">
                        <a:lnSpc>
                          <a:spcPts val="1800"/>
                        </a:lnSpc>
                        <a:spcAft>
                          <a:spcPts val="0"/>
                        </a:spcAft>
                        <a:tabLst>
                          <a:tab pos="90170" algn="l"/>
                        </a:tabLst>
                      </a:pPr>
                      <a:r>
                        <a:rPr lang="en-US" sz="1600">
                          <a:effectLst/>
                          <a:latin typeface="Times New Roman"/>
                          <a:ea typeface="標楷體"/>
                        </a:rPr>
                        <a:t> </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600" dirty="0">
                          <a:effectLst/>
                          <a:latin typeface="Times New Roman"/>
                          <a:ea typeface="標楷體"/>
                        </a:rPr>
                        <a:t> </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退件</a:t>
                      </a:r>
                      <a:r>
                        <a:rPr lang="en-US" sz="1200" dirty="0">
                          <a:effectLst/>
                          <a:latin typeface="Times New Roman"/>
                          <a:ea typeface="標楷體"/>
                        </a:rPr>
                        <a:t>□</a:t>
                      </a:r>
                      <a:r>
                        <a:rPr lang="zh-TW" sz="1200" dirty="0">
                          <a:effectLst/>
                          <a:latin typeface="Times New Roman"/>
                          <a:ea typeface="標楷體"/>
                        </a:rPr>
                        <a:t>撤件</a:t>
                      </a:r>
                      <a:endParaRPr lang="zh-TW" sz="1200" dirty="0">
                        <a:effectLst/>
                        <a:latin typeface="Times New Roman"/>
                        <a:ea typeface="細明體"/>
                      </a:endParaRPr>
                    </a:p>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不推薦</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000"/>
                        </a:lnSpc>
                        <a:spcAft>
                          <a:spcPts val="0"/>
                        </a:spcAft>
                      </a:pPr>
                      <a:r>
                        <a:rPr lang="en-US" sz="1200" dirty="0">
                          <a:effectLst/>
                          <a:latin typeface="Times New Roman"/>
                          <a:ea typeface="標楷體"/>
                        </a:rPr>
                        <a:t>□</a:t>
                      </a:r>
                      <a:r>
                        <a:rPr lang="en-US" sz="1200" i="0" dirty="0">
                          <a:effectLst/>
                          <a:latin typeface="Times New Roman"/>
                          <a:ea typeface="標楷體"/>
                        </a:rPr>
                        <a:t>A</a:t>
                      </a:r>
                      <a:r>
                        <a:rPr lang="en-US" sz="1200" i="0" baseline="30000" dirty="0">
                          <a:effectLst/>
                          <a:latin typeface="Times New Roman"/>
                          <a:ea typeface="標楷體"/>
                        </a:rPr>
                        <a:t>+</a:t>
                      </a:r>
                      <a:r>
                        <a:rPr lang="zh-TW" sz="1200" dirty="0">
                          <a:effectLst/>
                          <a:latin typeface="Times New Roman"/>
                          <a:ea typeface="標楷體"/>
                        </a:rPr>
                        <a:t>企業創新研發淬鍊計畫</a:t>
                      </a:r>
                      <a:endParaRPr lang="zh-TW" sz="1200" dirty="0">
                        <a:effectLst/>
                        <a:latin typeface="Times New Roman"/>
                        <a:ea typeface="細明體"/>
                      </a:endParaRPr>
                    </a:p>
                    <a:p>
                      <a:pPr>
                        <a:lnSpc>
                          <a:spcPts val="2000"/>
                        </a:lnSpc>
                        <a:spcAft>
                          <a:spcPts val="0"/>
                        </a:spcAft>
                      </a:pPr>
                      <a:r>
                        <a:rPr lang="en-US" sz="1200" dirty="0">
                          <a:effectLst/>
                          <a:latin typeface="Times New Roman"/>
                          <a:ea typeface="標楷體"/>
                        </a:rPr>
                        <a:t>□</a:t>
                      </a:r>
                      <a:r>
                        <a:rPr lang="en-US" sz="1200" u="none" strike="noStrike" dirty="0" err="1">
                          <a:solidFill>
                            <a:schemeClr val="tx1"/>
                          </a:solidFill>
                          <a:effectLst/>
                          <a:latin typeface="標楷體"/>
                          <a:ea typeface="標楷體"/>
                        </a:rPr>
                        <a:t>產業升級創新平台輔導計畫</a:t>
                      </a:r>
                      <a:endParaRPr lang="zh-TW" sz="1200" u="none" dirty="0">
                        <a:solidFill>
                          <a:schemeClr val="tx1"/>
                        </a:solidFill>
                        <a:effectLst/>
                        <a:latin typeface="Times New Roman"/>
                        <a:ea typeface="細明體"/>
                      </a:endParaRPr>
                    </a:p>
                    <a:p>
                      <a:pPr>
                        <a:lnSpc>
                          <a:spcPts val="2000"/>
                        </a:lnSpc>
                        <a:spcAft>
                          <a:spcPts val="0"/>
                        </a:spcAft>
                      </a:pPr>
                      <a:r>
                        <a:rPr lang="en-US" sz="1200" dirty="0">
                          <a:effectLst/>
                          <a:latin typeface="Times New Roman"/>
                          <a:ea typeface="標楷體"/>
                        </a:rPr>
                        <a:t>□</a:t>
                      </a:r>
                      <a:r>
                        <a:rPr lang="zh-TW" sz="1200" dirty="0">
                          <a:effectLst/>
                          <a:latin typeface="Times New Roman"/>
                          <a:ea typeface="標楷體"/>
                        </a:rPr>
                        <a:t>標竿新產品創新研發補助計畫</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表格 18"/>
          <p:cNvGraphicFramePr>
            <a:graphicFrameLocks noGrp="1"/>
          </p:cNvGraphicFramePr>
          <p:nvPr>
            <p:extLst>
              <p:ext uri="{D42A27DB-BD31-4B8C-83A1-F6EECF244321}">
                <p14:modId xmlns:p14="http://schemas.microsoft.com/office/powerpoint/2010/main" val="2550341532"/>
              </p:ext>
            </p:extLst>
          </p:nvPr>
        </p:nvGraphicFramePr>
        <p:xfrm>
          <a:off x="827583" y="4348725"/>
          <a:ext cx="7488834" cy="1817751"/>
        </p:xfrm>
        <a:graphic>
          <a:graphicData uri="http://schemas.openxmlformats.org/drawingml/2006/table">
            <a:tbl>
              <a:tblPr/>
              <a:tblGrid>
                <a:gridCol w="1105152">
                  <a:extLst>
                    <a:ext uri="{9D8B030D-6E8A-4147-A177-3AD203B41FA5}">
                      <a16:colId xmlns:a16="http://schemas.microsoft.com/office/drawing/2014/main" val="20000"/>
                    </a:ext>
                  </a:extLst>
                </a:gridCol>
                <a:gridCol w="3191841">
                  <a:extLst>
                    <a:ext uri="{9D8B030D-6E8A-4147-A177-3AD203B41FA5}">
                      <a16:colId xmlns:a16="http://schemas.microsoft.com/office/drawing/2014/main" val="20001"/>
                    </a:ext>
                  </a:extLst>
                </a:gridCol>
                <a:gridCol w="3191841">
                  <a:extLst>
                    <a:ext uri="{9D8B030D-6E8A-4147-A177-3AD203B41FA5}">
                      <a16:colId xmlns:a16="http://schemas.microsoft.com/office/drawing/2014/main" val="20002"/>
                    </a:ext>
                  </a:extLst>
                </a:gridCol>
              </a:tblGrid>
              <a:tr h="0">
                <a:tc>
                  <a:txBody>
                    <a:bodyPr/>
                    <a:lstStyle/>
                    <a:p>
                      <a:pPr algn="ctr" fontAlgn="b">
                        <a:lnSpc>
                          <a:spcPts val="1800"/>
                        </a:lnSpc>
                        <a:spcAft>
                          <a:spcPts val="0"/>
                        </a:spcAft>
                        <a:tabLst>
                          <a:tab pos="90170" algn="l"/>
                        </a:tabLst>
                      </a:pPr>
                      <a:r>
                        <a:rPr lang="en-US" sz="1200" spc="600" dirty="0">
                          <a:effectLst/>
                          <a:latin typeface="Times New Roman"/>
                          <a:ea typeface="標楷體"/>
                        </a:rPr>
                        <a:t> </a:t>
                      </a:r>
                      <a:endParaRPr lang="zh-TW" sz="1200" dirty="0">
                        <a:effectLst/>
                        <a:latin typeface="Times New Roman"/>
                        <a:ea typeface="細明體"/>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a:txBody>
                    <a:bodyPr/>
                    <a:lstStyle/>
                    <a:p>
                      <a:pPr algn="ctr" fontAlgn="b">
                        <a:lnSpc>
                          <a:spcPts val="1800"/>
                        </a:lnSpc>
                        <a:spcAft>
                          <a:spcPts val="0"/>
                        </a:spcAft>
                        <a:tabLst>
                          <a:tab pos="90170" algn="l"/>
                        </a:tabLst>
                      </a:pPr>
                      <a:r>
                        <a:rPr lang="zh-TW" sz="1400">
                          <a:effectLst/>
                          <a:latin typeface="Times New Roman"/>
                          <a:ea typeface="標楷體"/>
                        </a:rPr>
                        <a:t>前</a:t>
                      </a:r>
                      <a:r>
                        <a:rPr lang="en-US" sz="1400">
                          <a:effectLst/>
                          <a:latin typeface="Times New Roman"/>
                          <a:ea typeface="標楷體"/>
                        </a:rPr>
                        <a:t>  </a:t>
                      </a:r>
                      <a:r>
                        <a:rPr lang="zh-TW" sz="1400">
                          <a:effectLst/>
                          <a:latin typeface="Times New Roman"/>
                          <a:ea typeface="標楷體"/>
                        </a:rPr>
                        <a:t>次</a:t>
                      </a:r>
                      <a:endParaRPr lang="zh-TW" sz="1200">
                        <a:effectLst/>
                        <a:latin typeface="Times New Roman"/>
                        <a:ea typeface="細明體"/>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800"/>
                        </a:lnSpc>
                        <a:spcAft>
                          <a:spcPts val="0"/>
                        </a:spcAft>
                        <a:tabLst>
                          <a:tab pos="90170" algn="l"/>
                        </a:tabLst>
                      </a:pPr>
                      <a:r>
                        <a:rPr lang="zh-TW" sz="1400">
                          <a:effectLst/>
                          <a:latin typeface="Times New Roman"/>
                          <a:ea typeface="標楷體"/>
                        </a:rPr>
                        <a:t>本</a:t>
                      </a:r>
                      <a:r>
                        <a:rPr lang="en-US" sz="1400">
                          <a:effectLst/>
                          <a:latin typeface="Times New Roman"/>
                          <a:ea typeface="標楷體"/>
                        </a:rPr>
                        <a:t>  </a:t>
                      </a:r>
                      <a:r>
                        <a:rPr lang="zh-TW" sz="1400">
                          <a:effectLst/>
                          <a:latin typeface="Times New Roman"/>
                          <a:ea typeface="標楷體"/>
                        </a:rPr>
                        <a:t>次</a:t>
                      </a:r>
                      <a:endParaRPr lang="zh-TW" sz="1200">
                        <a:effectLst/>
                        <a:latin typeface="Times New Roman"/>
                        <a:ea typeface="細明體"/>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4800">
                <a:tc>
                  <a:txBody>
                    <a:bodyPr/>
                    <a:lstStyle/>
                    <a:p>
                      <a:pPr algn="ctr" fontAlgn="b">
                        <a:lnSpc>
                          <a:spcPts val="1800"/>
                        </a:lnSpc>
                        <a:spcAft>
                          <a:spcPts val="0"/>
                        </a:spcAft>
                      </a:pPr>
                      <a:r>
                        <a:rPr lang="zh-TW" sz="1400">
                          <a:effectLst/>
                          <a:latin typeface="Times New Roman"/>
                          <a:ea typeface="標楷體"/>
                        </a:rPr>
                        <a:t>計畫名稱</a:t>
                      </a:r>
                      <a:endParaRPr lang="zh-TW" sz="120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ts val="1800"/>
                        </a:lnSpc>
                        <a:spcAft>
                          <a:spcPts val="0"/>
                        </a:spcAft>
                      </a:pPr>
                      <a:r>
                        <a:rPr lang="en-US" sz="1200" spc="600">
                          <a:effectLst/>
                          <a:latin typeface="Times New Roman"/>
                          <a:ea typeface="標楷體"/>
                        </a:rPr>
                        <a:t> </a:t>
                      </a:r>
                      <a:endParaRPr lang="zh-TW" sz="120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200" spc="600">
                          <a:effectLst/>
                          <a:latin typeface="Times New Roman"/>
                          <a:ea typeface="標楷體"/>
                        </a:rPr>
                        <a:t> </a:t>
                      </a:r>
                      <a:endParaRPr lang="zh-TW" sz="120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20165">
                <a:tc>
                  <a:txBody>
                    <a:bodyPr/>
                    <a:lstStyle/>
                    <a:p>
                      <a:pPr algn="ctr" fontAlgn="b">
                        <a:lnSpc>
                          <a:spcPts val="1800"/>
                        </a:lnSpc>
                        <a:spcAft>
                          <a:spcPts val="0"/>
                        </a:spcAft>
                      </a:pPr>
                      <a:r>
                        <a:rPr lang="zh-TW" sz="1400" dirty="0">
                          <a:effectLst/>
                          <a:latin typeface="Times New Roman"/>
                          <a:ea typeface="標楷體"/>
                        </a:rPr>
                        <a:t>計畫內容</a:t>
                      </a:r>
                      <a:endParaRPr lang="zh-TW" sz="1200" dirty="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ts val="1800"/>
                        </a:lnSpc>
                        <a:spcAft>
                          <a:spcPts val="0"/>
                        </a:spcAft>
                      </a:pPr>
                      <a:r>
                        <a:rPr lang="en-US" sz="1200" dirty="0">
                          <a:effectLst/>
                          <a:latin typeface="Times New Roman"/>
                          <a:ea typeface="標楷體"/>
                        </a:rPr>
                        <a:t> </a:t>
                      </a:r>
                      <a:endParaRPr lang="zh-TW" sz="1200" dirty="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pPr>
                      <a:r>
                        <a:rPr lang="en-US" sz="1200" dirty="0">
                          <a:effectLst/>
                          <a:latin typeface="Times New Roman"/>
                          <a:ea typeface="標楷體"/>
                        </a:rPr>
                        <a:t> </a:t>
                      </a:r>
                      <a:endParaRPr lang="zh-TW" sz="1200" dirty="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0" name="Rectangle 6"/>
          <p:cNvSpPr>
            <a:spLocks noChangeArrowheads="1"/>
          </p:cNvSpPr>
          <p:nvPr/>
        </p:nvSpPr>
        <p:spPr bwMode="auto">
          <a:xfrm>
            <a:off x="467544" y="6309901"/>
            <a:ext cx="6271269"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90488" algn="l"/>
              </a:tabLst>
            </a:pPr>
            <a:r>
              <a:rPr kumimoji="1" lang="zh-TW"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註：</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1.</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「計畫內容」欄請註明計畫書章節</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如：技術目標、預期效益、計畫架構</a:t>
            </a:r>
            <a:r>
              <a:rPr kumimoji="1" lang="en-US" altLang="zh-TW" sz="1100" b="0" i="0" u="none" strike="noStrike" cap="none" normalizeH="0" baseline="0" dirty="0">
                <a:ln>
                  <a:noFill/>
                </a:ln>
                <a:solidFill>
                  <a:schemeClr val="tx1"/>
                </a:solidFill>
                <a:effectLst/>
                <a:latin typeface="Arial"/>
                <a:ea typeface="標楷體" pitchFamily="65" charset="-120"/>
                <a:cs typeface="Times New Roman" pitchFamily="18" charset="0"/>
              </a:rPr>
              <a:t>……</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等</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a:t>
            </a:r>
            <a:endParaRPr kumimoji="1" lang="zh-TW" altLang="en-US"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90488" algn="l"/>
              </a:tabLst>
            </a:pPr>
            <a:r>
              <a:rPr kumimoji="1" lang="zh-TW" altLang="en-US"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         </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2.</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若技術項目不同，請概述本次及上次申請之技術內容，若相似，請說明計畫書之主要差異。</a:t>
            </a:r>
            <a:r>
              <a:rPr kumimoji="1" lang="zh-TW" altLang="en-US" sz="600" b="0" i="0" u="none" strike="noStrike" cap="none" normalizeH="0" baseline="0" dirty="0">
                <a:ln>
                  <a:noFill/>
                </a:ln>
                <a:solidFill>
                  <a:schemeClr val="tx1"/>
                </a:solidFill>
                <a:effectLst/>
                <a:latin typeface="Arial" pitchFamily="34" charset="0"/>
                <a:ea typeface="新細明體" pitchFamily="18" charset="-120"/>
                <a:cs typeface="新細明體" pitchFamily="18" charset="-120"/>
              </a:rPr>
              <a:t> </a:t>
            </a:r>
            <a:endParaRPr kumimoji="1" lang="zh-TW" altLang="en-US" sz="1800" b="0" i="0" u="none" strike="noStrike" cap="none" normalizeH="0" baseline="0" dirty="0">
              <a:ln>
                <a:noFill/>
              </a:ln>
              <a:solidFill>
                <a:schemeClr val="tx1"/>
              </a:solidFill>
              <a:effectLst/>
              <a:latin typeface="Arial" pitchFamily="34" charset="0"/>
              <a:ea typeface="新細明體" pitchFamily="18" charset="-120"/>
              <a:cs typeface="新細明體" pitchFamily="18" charset="-120"/>
            </a:endParaRPr>
          </a:p>
        </p:txBody>
      </p:sp>
    </p:spTree>
    <p:extLst>
      <p:ext uri="{BB962C8B-B14F-4D97-AF65-F5344CB8AC3E}">
        <p14:creationId xmlns:p14="http://schemas.microsoft.com/office/powerpoint/2010/main" val="1396270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計畫主持人過去研發資歷說明</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應包括姓名、職稱、年資、學經歷、專利及論文、重要成就或執行計畫之經驗等內容以佐證計畫主持人之適任性。</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fontScale="90000"/>
          </a:bodyPr>
          <a:lstStyle/>
          <a:p>
            <a:pPr fontAlgn="auto">
              <a:spcAft>
                <a:spcPts val="0"/>
              </a:spcAft>
              <a:defRPr/>
            </a:pPr>
            <a:r>
              <a:rPr lang="zh-TW" altLang="en-US" b="1" kern="2600" dirty="0">
                <a:latin typeface="Times New Roman"/>
                <a:ea typeface="標楷體"/>
              </a:rPr>
              <a:t>需求與應用分析及國內外競爭分析</a:t>
            </a:r>
          </a:p>
        </p:txBody>
      </p:sp>
      <p:sp>
        <p:nvSpPr>
          <p:cNvPr id="3" name="文字版面配置區 2"/>
          <p:cNvSpPr>
            <a:spLocks noGrp="1"/>
          </p:cNvSpPr>
          <p:nvPr>
            <p:ph type="body" idx="1"/>
          </p:nvPr>
        </p:nvSpPr>
        <p:spPr/>
        <p:txBody>
          <a:bodyPr rtlCol="0">
            <a:normAutofit fontScale="92500" lnSpcReduction="10000"/>
          </a:bodyPr>
          <a:lstStyle/>
          <a:p>
            <a:pPr fontAlgn="auto">
              <a:spcAft>
                <a:spcPts val="0"/>
              </a:spcAft>
              <a:buFont typeface="Arial" pitchFamily="34" charset="0"/>
              <a:buChar char="•"/>
              <a:defRPr/>
            </a:pPr>
            <a:r>
              <a:rPr lang="zh-TW" altLang="en-US" kern="100" dirty="0">
                <a:latin typeface="Times New Roman"/>
                <a:ea typeface="標楷體"/>
              </a:rPr>
              <a:t>請以數頁投影片說明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以產業宏觀觀點，說明過去成長動力、現在阻力以及未來機會所在。</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分析未來</a:t>
            </a:r>
            <a:r>
              <a:rPr lang="en-US" altLang="zh-TW" kern="100" dirty="0">
                <a:latin typeface="Times New Roman"/>
                <a:ea typeface="標楷體"/>
              </a:rPr>
              <a:t>3-5</a:t>
            </a:r>
            <a:r>
              <a:rPr lang="zh-TW" altLang="en-US" kern="100" dirty="0">
                <a:latin typeface="Times New Roman"/>
                <a:ea typeface="標楷體"/>
              </a:rPr>
              <a:t>年之市場概況、消費者行為、社會型態及市場趨勢，並說明未來潛在需求與應用發展機會，針對這些問題及機會，分析各種解決方案，提出預估可實現時程。</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說明目前國內外產業現況、分析目前或未來有哪些競爭對象</a:t>
            </a:r>
            <a:r>
              <a:rPr lang="en-US" altLang="zh-TW" kern="100" dirty="0">
                <a:latin typeface="Times New Roman"/>
                <a:ea typeface="標楷體"/>
              </a:rPr>
              <a:t>(</a:t>
            </a:r>
            <a:r>
              <a:rPr lang="zh-TW" altLang="en-US" kern="100" dirty="0">
                <a:latin typeface="Times New Roman"/>
                <a:ea typeface="標楷體"/>
              </a:rPr>
              <a:t>既有產品或國際競爭研發團隊</a:t>
            </a:r>
            <a:r>
              <a:rPr lang="en-US" altLang="zh-TW" kern="100" dirty="0">
                <a:latin typeface="Times New Roman"/>
                <a:ea typeface="標楷體"/>
              </a:rPr>
              <a:t>)</a:t>
            </a:r>
            <a:r>
              <a:rPr lang="zh-TW" altLang="en-US" kern="100" dirty="0">
                <a:latin typeface="Times New Roman"/>
                <a:ea typeface="標楷體"/>
              </a:rPr>
              <a:t>、在國際市場上是否有競爭性</a:t>
            </a:r>
            <a:r>
              <a:rPr lang="en-US" altLang="zh-TW" kern="100" dirty="0">
                <a:latin typeface="Times New Roman"/>
                <a:ea typeface="標楷體"/>
              </a:rPr>
              <a:t>(</a:t>
            </a:r>
            <a:r>
              <a:rPr lang="zh-TW" altLang="en-US" kern="100" dirty="0">
                <a:latin typeface="Times New Roman"/>
                <a:ea typeface="標楷體"/>
              </a:rPr>
              <a:t>國內外技術概況、競爭分析比較</a:t>
            </a:r>
            <a:r>
              <a:rPr lang="en-US" altLang="zh-TW" kern="100" dirty="0">
                <a:latin typeface="Times New Roman"/>
                <a:ea typeface="標楷體"/>
              </a:rPr>
              <a:t>)</a:t>
            </a:r>
            <a:r>
              <a:rPr lang="zh-TW" altLang="en-US" kern="100" dirty="0">
                <a:latin typeface="Times New Roman"/>
                <a:ea typeface="標楷體"/>
              </a:rPr>
              <a:t>。</a:t>
            </a:r>
            <a:endParaRPr lang="en-US" altLang="zh-TW" kern="100" dirty="0">
              <a:latin typeface="Times New Roman"/>
              <a:ea typeface="標楷體"/>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計畫內容與關鍵能力分析</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請以數頁投影片說明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本計畫之目標與研究範疇。</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計畫全程構想與架構、可行性分析評估結果、技術規格與時程規劃搭配、技術應用範圍。</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請概略（例如以魚骨圖）說明關鍵技術項目及公司掌握關鍵技術情形。</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與全球指標廠商或技術領先者進行分析比較。</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本計畫執行優勢或利基所在。</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eaLnBrk="1" fontAlgn="auto" hangingPunct="1">
              <a:spcAft>
                <a:spcPts val="0"/>
              </a:spcAft>
              <a:defRPr/>
            </a:pPr>
            <a:r>
              <a:rPr lang="zh-TW" altLang="en-US" b="1" kern="2600" dirty="0">
                <a:latin typeface="Times New Roman"/>
                <a:ea typeface="標楷體"/>
              </a:rPr>
              <a:t>預期效益與價值創造</a:t>
            </a:r>
          </a:p>
        </p:txBody>
      </p:sp>
      <p:sp>
        <p:nvSpPr>
          <p:cNvPr id="3" name="文字版面配置區 2"/>
          <p:cNvSpPr>
            <a:spLocks noGrp="1"/>
          </p:cNvSpPr>
          <p:nvPr>
            <p:ph type="body" idx="1"/>
          </p:nvPr>
        </p:nvSpPr>
        <p:spPr/>
        <p:txBody>
          <a:bodyPr rtlCol="0">
            <a:normAutofit fontScale="92500" lnSpcReduction="20000"/>
          </a:bodyPr>
          <a:lstStyle/>
          <a:p>
            <a:pPr eaLnBrk="1" fontAlgn="auto" hangingPunct="1">
              <a:spcAft>
                <a:spcPts val="0"/>
              </a:spcAft>
              <a:buFont typeface="Arial" pitchFamily="34" charset="0"/>
              <a:buChar char="•"/>
              <a:defRPr/>
            </a:pPr>
            <a:r>
              <a:rPr lang="zh-TW" altLang="en-US" kern="100" dirty="0">
                <a:latin typeface="Times New Roman"/>
                <a:ea typeface="標楷體"/>
              </a:rPr>
              <a:t>請以數頁投影片說明</a:t>
            </a:r>
          </a:p>
          <a:p>
            <a:pPr lvl="1" eaLnBrk="1" fontAlgn="auto" hangingPunct="1">
              <a:spcAft>
                <a:spcPts val="0"/>
              </a:spcAft>
              <a:buFont typeface="Arial" pitchFamily="34" charset="0"/>
              <a:buChar char="–"/>
              <a:defRPr/>
            </a:pPr>
            <a:r>
              <a:rPr lang="zh-TW" altLang="en-US" kern="100" dirty="0">
                <a:latin typeface="Times New Roman"/>
                <a:ea typeface="標楷體"/>
              </a:rPr>
              <a:t>執行本計畫對公司的影響（例如技術升級、人才培育、企業轉型等）。</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執行本計畫對產業所創造的價值（請分析短、中、長期各階段可能創造的價值，例如產業結構轉型或優化、提升附加價值、提高國際競爭力或市占率等）。</a:t>
            </a:r>
            <a:endParaRPr lang="en-US" altLang="zh-TW" kern="100" dirty="0">
              <a:latin typeface="Times New Roman"/>
              <a:ea typeface="標楷體"/>
            </a:endParaRPr>
          </a:p>
          <a:p>
            <a:pPr lvl="1" fontAlgn="auto">
              <a:spcAft>
                <a:spcPts val="0"/>
              </a:spcAft>
              <a:buFont typeface="Arial" pitchFamily="34" charset="0"/>
              <a:buChar char="–"/>
              <a:defRPr/>
            </a:pPr>
            <a:r>
              <a:rPr lang="zh-TW" altLang="zh-TW" kern="100" dirty="0">
                <a:solidFill>
                  <a:srgbClr val="FF0000"/>
                </a:solidFill>
                <a:latin typeface="Times New Roman"/>
                <a:ea typeface="標楷體"/>
              </a:rPr>
              <a:t>大型企業</a:t>
            </a:r>
            <a:r>
              <a:rPr lang="en-US" altLang="zh-TW" kern="100" dirty="0">
                <a:solidFill>
                  <a:srgbClr val="FF0000"/>
                </a:solidFill>
                <a:latin typeface="Times New Roman"/>
                <a:ea typeface="標楷體"/>
              </a:rPr>
              <a:t>(</a:t>
            </a:r>
            <a:r>
              <a:rPr lang="zh-TW" altLang="en-US" kern="100" dirty="0">
                <a:solidFill>
                  <a:srgbClr val="FF0000"/>
                </a:solidFill>
                <a:latin typeface="Times New Roman"/>
                <a:ea typeface="標楷體"/>
              </a:rPr>
              <a:t>申請計畫前一年度年營業額</a:t>
            </a:r>
            <a:r>
              <a:rPr lang="en-US" altLang="zh-TW" kern="100" dirty="0">
                <a:solidFill>
                  <a:srgbClr val="FF0000"/>
                </a:solidFill>
                <a:latin typeface="Times New Roman"/>
                <a:ea typeface="標楷體"/>
              </a:rPr>
              <a:t>200</a:t>
            </a:r>
            <a:r>
              <a:rPr lang="zh-TW" altLang="en-US" kern="100" dirty="0">
                <a:solidFill>
                  <a:srgbClr val="FF0000"/>
                </a:solidFill>
                <a:latin typeface="Times New Roman"/>
                <a:ea typeface="標楷體"/>
              </a:rPr>
              <a:t>億元以上</a:t>
            </a:r>
            <a:r>
              <a:rPr lang="en-US" altLang="zh-TW" kern="100" dirty="0">
                <a:solidFill>
                  <a:srgbClr val="FF0000"/>
                </a:solidFill>
                <a:latin typeface="Times New Roman"/>
                <a:ea typeface="標楷體"/>
              </a:rPr>
              <a:t>)</a:t>
            </a:r>
            <a:r>
              <a:rPr lang="zh-TW" altLang="zh-TW" kern="100" dirty="0">
                <a:solidFill>
                  <a:srgbClr val="FF0000"/>
                </a:solidFill>
                <a:latin typeface="Times New Roman"/>
                <a:ea typeface="標楷體"/>
              </a:rPr>
              <a:t>執行計畫期間引進國際人才需達計畫人力</a:t>
            </a:r>
            <a:r>
              <a:rPr lang="en-US" altLang="zh-TW" kern="100" dirty="0">
                <a:solidFill>
                  <a:srgbClr val="FF0000"/>
                </a:solidFill>
                <a:latin typeface="Times New Roman"/>
                <a:ea typeface="標楷體"/>
              </a:rPr>
              <a:t>50%</a:t>
            </a:r>
            <a:r>
              <a:rPr lang="zh-TW" altLang="zh-TW" kern="100" dirty="0">
                <a:solidFill>
                  <a:srgbClr val="FF0000"/>
                </a:solidFill>
                <a:latin typeface="Times New Roman"/>
                <a:ea typeface="標楷體"/>
              </a:rPr>
              <a:t>以上。</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執行本計畫對於公司提升計畫參與研發人員薪資水準</a:t>
            </a:r>
            <a:r>
              <a:rPr lang="en-US" altLang="zh-TW" kern="100" dirty="0">
                <a:latin typeface="Times New Roman"/>
                <a:ea typeface="標楷體"/>
              </a:rPr>
              <a:t>(%)</a:t>
            </a:r>
            <a:r>
              <a:rPr lang="zh-TW" altLang="en-US" kern="100" dirty="0">
                <a:latin typeface="Times New Roman"/>
                <a:ea typeface="標楷體"/>
              </a:rPr>
              <a:t>之規劃。</a:t>
            </a:r>
            <a:endParaRPr lang="en-US" altLang="zh-TW" kern="100" dirty="0">
              <a:latin typeface="Times New Roman"/>
              <a:ea typeface="標楷體"/>
            </a:endParaRPr>
          </a:p>
          <a:p>
            <a:pPr marL="457200" lvl="1" indent="0" fontAlgn="auto">
              <a:spcAft>
                <a:spcPts val="0"/>
              </a:spcAft>
              <a:buNone/>
              <a:defRPr/>
            </a:pPr>
            <a:r>
              <a:rPr lang="en-US" altLang="zh-TW" sz="1800" dirty="0">
                <a:solidFill>
                  <a:srgbClr val="FF0000"/>
                </a:solidFill>
                <a:effectLst/>
                <a:latin typeface="Times New Roman" panose="02020603050405020304" pitchFamily="18" charset="0"/>
                <a:ea typeface="標楷體" panose="03000509000000000000" pitchFamily="65" charset="-120"/>
              </a:rPr>
              <a:t>       </a:t>
            </a:r>
            <a:r>
              <a:rPr lang="zh-TW" altLang="zh-TW" sz="1800" dirty="0">
                <a:solidFill>
                  <a:srgbClr val="FF0000"/>
                </a:solidFill>
                <a:effectLst/>
                <a:latin typeface="Times New Roman" panose="02020603050405020304" pitchFamily="18" charset="0"/>
                <a:ea typeface="標楷體" panose="03000509000000000000" pitchFamily="65" charset="-120"/>
              </a:rPr>
              <a:t>執行期間投入計畫之人員平均加薪幅度，應高於計畫執行前三年之平均值</a:t>
            </a:r>
            <a:r>
              <a:rPr lang="zh-TW" altLang="en-US" sz="1800" dirty="0">
                <a:solidFill>
                  <a:srgbClr val="FF0000"/>
                </a:solidFill>
                <a:effectLst/>
                <a:latin typeface="Times New Roman" panose="02020603050405020304" pitchFamily="18" charset="0"/>
                <a:ea typeface="標楷體" panose="03000509000000000000" pitchFamily="65" charset="-120"/>
              </a:rPr>
              <a:t>，</a:t>
            </a:r>
            <a:r>
              <a:rPr lang="en-US" altLang="zh-TW" sz="18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               </a:t>
            </a:r>
          </a:p>
          <a:p>
            <a:pPr marL="457200" lvl="1" indent="0" fontAlgn="auto">
              <a:spcAft>
                <a:spcPts val="0"/>
              </a:spcAft>
              <a:buNone/>
              <a:defRPr/>
            </a:pPr>
            <a:r>
              <a:rPr lang="en-US" altLang="zh-TW" sz="1800" dirty="0">
                <a:latin typeface="Times New Roman" panose="02020603050405020304" pitchFamily="18" charset="0"/>
                <a:ea typeface="標楷體" panose="03000509000000000000" pitchFamily="65" charset="-120"/>
                <a:cs typeface="Times New Roman" panose="02020603050405020304" pitchFamily="18" charset="0"/>
              </a:rPr>
              <a:t>       </a:t>
            </a:r>
            <a:r>
              <a:rPr lang="zh-TW" altLang="zh-TW" sz="18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如為聯合申請，應列明各家之加薪幅度。</a:t>
            </a:r>
            <a:endParaRPr lang="zh-TW" altLang="en-US" kern="100" dirty="0">
              <a:latin typeface="Times New Roman"/>
              <a:ea typeface="標楷體"/>
            </a:endParaRP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1385</TotalTime>
  <Words>1388</Words>
  <Application>Microsoft Office PowerPoint</Application>
  <PresentationFormat>如螢幕大小 (4:3)</PresentationFormat>
  <Paragraphs>147</Paragraphs>
  <Slides>12</Slides>
  <Notes>1</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12</vt:i4>
      </vt:variant>
    </vt:vector>
  </HeadingPairs>
  <TitlesOfParts>
    <vt:vector size="18" baseType="lpstr">
      <vt:lpstr>標楷體</vt:lpstr>
      <vt:lpstr>Arial</vt:lpstr>
      <vt:lpstr>Calibri</vt:lpstr>
      <vt:lpstr>Times New Roman</vt:lpstr>
      <vt:lpstr>Wingdings</vt:lpstr>
      <vt:lpstr>Office 佈景主題</vt:lpstr>
      <vt:lpstr>PowerPoint 簡報</vt:lpstr>
      <vt:lpstr>簡報注意事項</vt:lpstr>
      <vt:lpstr>公司概況及研發實績(1/3)</vt:lpstr>
      <vt:lpstr>公司概況及研發實績(2/3)</vt:lpstr>
      <vt:lpstr>公司概況及研發實績(3/3)</vt:lpstr>
      <vt:lpstr>計畫主持人過去研發資歷說明</vt:lpstr>
      <vt:lpstr>需求與應用分析及國內外競爭分析</vt:lpstr>
      <vt:lpstr>計畫內容與關鍵能力分析</vt:lpstr>
      <vt:lpstr>預期效益與價值創造</vt:lpstr>
      <vt:lpstr>資源投入與風險評估</vt:lpstr>
      <vt:lpstr>聯合申請單位之分工與角色說明</vt:lpstr>
      <vt:lpstr>附件</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簡報注意事項</dc:title>
  <dc:creator>990101</dc:creator>
  <cp:lastModifiedBy>賴秋樺</cp:lastModifiedBy>
  <cp:revision>64</cp:revision>
  <cp:lastPrinted>2021-07-27T06:16:26Z</cp:lastPrinted>
  <dcterms:created xsi:type="dcterms:W3CDTF">2013-09-05T08:18:03Z</dcterms:created>
  <dcterms:modified xsi:type="dcterms:W3CDTF">2025-05-16T10:11:04Z</dcterms:modified>
</cp:coreProperties>
</file>