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77" r:id="rId2"/>
    <p:sldId id="275" r:id="rId3"/>
    <p:sldId id="290" r:id="rId4"/>
    <p:sldId id="291" r:id="rId5"/>
    <p:sldId id="293" r:id="rId6"/>
    <p:sldId id="294" r:id="rId7"/>
    <p:sldId id="295" r:id="rId8"/>
    <p:sldId id="284" r:id="rId9"/>
    <p:sldId id="296" r:id="rId10"/>
    <p:sldId id="297" r:id="rId11"/>
    <p:sldId id="298" r:id="rId12"/>
    <p:sldId id="299" r:id="rId13"/>
    <p:sldId id="300" r:id="rId14"/>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154F8B"/>
    <a:srgbClr val="FFFFFF"/>
    <a:srgbClr val="00B2B3"/>
    <a:srgbClr val="5FB990"/>
    <a:srgbClr val="87CAAC"/>
    <a:srgbClr val="12B3C4"/>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3" autoAdjust="0"/>
    <p:restoredTop sz="94660"/>
  </p:normalViewPr>
  <p:slideViewPr>
    <p:cSldViewPr snapToGrid="0">
      <p:cViewPr varScale="1">
        <p:scale>
          <a:sx n="63" d="100"/>
          <a:sy n="63"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648"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A47C3-F945-442F-BE17-5BA42C64B37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TW" altLang="en-US"/>
        </a:p>
      </dgm:t>
    </dgm:pt>
    <dgm:pt modelId="{B6DDCDC7-865F-4431-9556-1FC9B7753817}">
      <dgm:prSet phldrT="[文字]" custT="1"/>
      <dgm:spPr/>
      <dgm:t>
        <a:bodyPr/>
        <a:lstStyle/>
        <a:p>
          <a:r>
            <a:rPr lang="zh-TW" altLang="en-US" sz="1600" b="1"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dirty="0">
            <a:solidFill>
              <a:schemeClr val="tx1"/>
            </a:solidFill>
            <a:effectLst/>
            <a:latin typeface="微軟正黑體" panose="020B0604030504040204" pitchFamily="34" charset="-120"/>
            <a:ea typeface="微軟正黑體" panose="020B0604030504040204" pitchFamily="34" charset="-120"/>
          </a:endParaRPr>
        </a:p>
      </dgm:t>
    </dgm:pt>
    <dgm:pt modelId="{30D81515-B471-44FE-A454-EA026925F49A}" type="par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5DC2DB27-6D51-4108-AEBB-C827132217C3}" type="sib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2C04D4D2-6CAA-456A-9A38-3CCB09C179B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資格初審</a:t>
          </a:r>
        </a:p>
      </dgm:t>
    </dgm:pt>
    <dgm:pt modelId="{3D168332-87CF-4901-B268-4538DEF83964}" type="par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2A27A44-C141-4BB1-ABE2-C5BC236B16CB}" type="sib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D3934A4-9607-4F6B-A7B9-E6880810975A}">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計畫審查</a:t>
          </a:r>
        </a:p>
      </dgm:t>
    </dgm:pt>
    <dgm:pt modelId="{51A371ED-1A0A-49B8-9606-0FC808A1BA3D}" type="par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4B1E71F-A5EB-4E7A-BEF2-E77632BEB944}" type="sib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7FA1692-3AF4-45C9-81CB-41F055101EA9}">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計畫核定</a:t>
          </a:r>
        </a:p>
      </dgm:t>
    </dgm:pt>
    <dgm:pt modelId="{F2C1CC66-319B-47EF-AEC6-5EAFFEBB0FF4}" type="par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BD396CE-0EB6-4FE3-86D2-36C520747EA4}" type="sib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B79A5C3-2E56-4107-9F1C-477EFFA81E1E}">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簽約</a:t>
          </a:r>
        </a:p>
      </dgm:t>
    </dgm:pt>
    <dgm:pt modelId="{5AFDD5F4-4B59-4378-9018-D041B35FAF22}" type="par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A3286FD-2F46-4CB7-B23C-8B4608C9D77A}" type="sib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5893F8C-ABBB-440C-BB2F-BEBDCE3DFEF9}" type="pres">
      <dgm:prSet presAssocID="{36CA47C3-F945-442F-BE17-5BA42C64B379}" presName="Name0" presStyleCnt="0">
        <dgm:presLayoutVars>
          <dgm:chMax val="7"/>
          <dgm:chPref val="7"/>
          <dgm:dir/>
          <dgm:animLvl val="lvl"/>
        </dgm:presLayoutVars>
      </dgm:prSet>
      <dgm:spPr/>
    </dgm:pt>
    <dgm:pt modelId="{5F3099FC-987C-475F-BD20-1A42EC45EC52}" type="pres">
      <dgm:prSet presAssocID="{B6DDCDC7-865F-4431-9556-1FC9B7753817}" presName="Accent1" presStyleCnt="0"/>
      <dgm:spPr/>
    </dgm:pt>
    <dgm:pt modelId="{179FDFB0-4D1A-4E30-9D54-D5B105F782F5}" type="pres">
      <dgm:prSet presAssocID="{B6DDCDC7-865F-4431-9556-1FC9B7753817}" presName="Accent" presStyleLbl="node1" presStyleIdx="0" presStyleCnt="5"/>
      <dgm:spPr>
        <a:solidFill>
          <a:srgbClr val="17BCC0"/>
        </a:solidFill>
      </dgm:spPr>
    </dgm:pt>
    <dgm:pt modelId="{448CD00C-ED70-4885-8855-DA04330BC2C3}" type="pres">
      <dgm:prSet presAssocID="{B6DDCDC7-865F-4431-9556-1FC9B7753817}" presName="Parent1" presStyleLbl="revTx" presStyleIdx="0" presStyleCnt="5">
        <dgm:presLayoutVars>
          <dgm:chMax val="1"/>
          <dgm:chPref val="1"/>
          <dgm:bulletEnabled val="1"/>
        </dgm:presLayoutVars>
      </dgm:prSet>
      <dgm:spPr/>
    </dgm:pt>
    <dgm:pt modelId="{A977C778-DF0E-4393-B26B-823DD05EB98C}" type="pres">
      <dgm:prSet presAssocID="{2C04D4D2-6CAA-456A-9A38-3CCB09C179B7}" presName="Accent2" presStyleCnt="0"/>
      <dgm:spPr/>
    </dgm:pt>
    <dgm:pt modelId="{030FA4E7-575F-453C-AA0A-E8A1CD53D771}" type="pres">
      <dgm:prSet presAssocID="{2C04D4D2-6CAA-456A-9A38-3CCB09C179B7}" presName="Accent" presStyleLbl="node1" presStyleIdx="1" presStyleCnt="5"/>
      <dgm:spPr>
        <a:solidFill>
          <a:srgbClr val="989ACA"/>
        </a:solidFill>
      </dgm:spPr>
    </dgm:pt>
    <dgm:pt modelId="{70C13A3B-350A-43DE-BF8D-9791190A7C67}" type="pres">
      <dgm:prSet presAssocID="{2C04D4D2-6CAA-456A-9A38-3CCB09C179B7}" presName="Parent2" presStyleLbl="revTx" presStyleIdx="1" presStyleCnt="5">
        <dgm:presLayoutVars>
          <dgm:chMax val="1"/>
          <dgm:chPref val="1"/>
          <dgm:bulletEnabled val="1"/>
        </dgm:presLayoutVars>
      </dgm:prSet>
      <dgm:spPr/>
    </dgm:pt>
    <dgm:pt modelId="{5096C54C-E470-4D4E-A0EE-9D759836A49F}" type="pres">
      <dgm:prSet presAssocID="{8D3934A4-9607-4F6B-A7B9-E6880810975A}" presName="Accent3" presStyleCnt="0"/>
      <dgm:spPr/>
    </dgm:pt>
    <dgm:pt modelId="{11F756AB-E530-47EC-AE85-2861129E8948}" type="pres">
      <dgm:prSet presAssocID="{8D3934A4-9607-4F6B-A7B9-E6880810975A}" presName="Accent" presStyleLbl="node1" presStyleIdx="2" presStyleCnt="5"/>
      <dgm:spPr>
        <a:solidFill>
          <a:srgbClr val="17BCC0"/>
        </a:solidFill>
      </dgm:spPr>
    </dgm:pt>
    <dgm:pt modelId="{478CE58F-CB0B-4B0D-9C40-476568F7EF7E}" type="pres">
      <dgm:prSet presAssocID="{8D3934A4-9607-4F6B-A7B9-E6880810975A}" presName="Parent3" presStyleLbl="revTx" presStyleIdx="2" presStyleCnt="5">
        <dgm:presLayoutVars>
          <dgm:chMax val="1"/>
          <dgm:chPref val="1"/>
          <dgm:bulletEnabled val="1"/>
        </dgm:presLayoutVars>
      </dgm:prSet>
      <dgm:spPr/>
    </dgm:pt>
    <dgm:pt modelId="{059CC321-654C-4211-99CC-E144066699A1}" type="pres">
      <dgm:prSet presAssocID="{E7FA1692-3AF4-45C9-81CB-41F055101EA9}" presName="Accent4" presStyleCnt="0"/>
      <dgm:spPr/>
    </dgm:pt>
    <dgm:pt modelId="{5F7807E0-BEE5-41D7-BD74-9CF2900726DA}" type="pres">
      <dgm:prSet presAssocID="{E7FA1692-3AF4-45C9-81CB-41F055101EA9}" presName="Accent" presStyleLbl="node1" presStyleIdx="3" presStyleCnt="5"/>
      <dgm:spPr>
        <a:solidFill>
          <a:srgbClr val="989ACA"/>
        </a:solidFill>
      </dgm:spPr>
    </dgm:pt>
    <dgm:pt modelId="{48121205-4694-4FBC-B564-BC64A1030C1A}" type="pres">
      <dgm:prSet presAssocID="{E7FA1692-3AF4-45C9-81CB-41F055101EA9}" presName="Parent4" presStyleLbl="revTx" presStyleIdx="3" presStyleCnt="5">
        <dgm:presLayoutVars>
          <dgm:chMax val="1"/>
          <dgm:chPref val="1"/>
          <dgm:bulletEnabled val="1"/>
        </dgm:presLayoutVars>
      </dgm:prSet>
      <dgm:spPr/>
    </dgm:pt>
    <dgm:pt modelId="{2A597A16-7943-454E-BC5E-72778E6B720A}" type="pres">
      <dgm:prSet presAssocID="{4B79A5C3-2E56-4107-9F1C-477EFFA81E1E}" presName="Accent5" presStyleCnt="0"/>
      <dgm:spPr/>
    </dgm:pt>
    <dgm:pt modelId="{0AC1C04F-CAD2-4525-9CEE-DFA9BA2FCE70}" type="pres">
      <dgm:prSet presAssocID="{4B79A5C3-2E56-4107-9F1C-477EFFA81E1E}" presName="Accent" presStyleLbl="node1" presStyleIdx="4" presStyleCnt="5"/>
      <dgm:spPr>
        <a:solidFill>
          <a:schemeClr val="tx1">
            <a:lumMod val="65000"/>
            <a:lumOff val="35000"/>
          </a:schemeClr>
        </a:solidFill>
      </dgm:spPr>
    </dgm:pt>
    <dgm:pt modelId="{D8539D34-F927-46E0-B91E-EA88C7B0DEC7}" type="pres">
      <dgm:prSet presAssocID="{4B79A5C3-2E56-4107-9F1C-477EFFA81E1E}" presName="Parent5" presStyleLbl="revTx" presStyleIdx="4" presStyleCnt="5">
        <dgm:presLayoutVars>
          <dgm:chMax val="1"/>
          <dgm:chPref val="1"/>
          <dgm:bulletEnabled val="1"/>
        </dgm:presLayoutVars>
      </dgm:prSet>
      <dgm:spPr/>
    </dgm:pt>
  </dgm:ptLst>
  <dgm:cxnLst>
    <dgm:cxn modelId="{7D332515-5C72-400D-BEA9-0C802B152FD6}" type="presOf" srcId="{4B79A5C3-2E56-4107-9F1C-477EFFA81E1E}" destId="{D8539D34-F927-46E0-B91E-EA88C7B0DEC7}" srcOrd="0" destOrd="0" presId="urn:microsoft.com/office/officeart/2009/layout/CircleArrowProcess"/>
    <dgm:cxn modelId="{C4C24A29-47CC-4262-A1E6-FC8520109E27}" type="presOf" srcId="{2C04D4D2-6CAA-456A-9A38-3CCB09C179B7}" destId="{70C13A3B-350A-43DE-BF8D-9791190A7C67}" srcOrd="0" destOrd="0" presId="urn:microsoft.com/office/officeart/2009/layout/CircleArrowProcess"/>
    <dgm:cxn modelId="{6CD9DF2B-3D99-4DA7-87E2-069B04E055F2}" srcId="{36CA47C3-F945-442F-BE17-5BA42C64B379}" destId="{B6DDCDC7-865F-4431-9556-1FC9B7753817}" srcOrd="0" destOrd="0" parTransId="{30D81515-B471-44FE-A454-EA026925F49A}" sibTransId="{5DC2DB27-6D51-4108-AEBB-C827132217C3}"/>
    <dgm:cxn modelId="{4CA3B833-E7B1-4BEB-B55D-978E4038D65A}" type="presOf" srcId="{36CA47C3-F945-442F-BE17-5BA42C64B379}" destId="{F5893F8C-ABBB-440C-BB2F-BEBDCE3DFEF9}" srcOrd="0" destOrd="0" presId="urn:microsoft.com/office/officeart/2009/layout/CircleArrowProcess"/>
    <dgm:cxn modelId="{B103B237-BF27-4FBB-8DEB-7D9C78E673C3}" srcId="{36CA47C3-F945-442F-BE17-5BA42C64B379}" destId="{8D3934A4-9607-4F6B-A7B9-E6880810975A}" srcOrd="2" destOrd="0" parTransId="{51A371ED-1A0A-49B8-9606-0FC808A1BA3D}" sibTransId="{64B1E71F-A5EB-4E7A-BEF2-E77632BEB944}"/>
    <dgm:cxn modelId="{4F215748-ADDF-41EF-A238-F1F7804FF074}" srcId="{36CA47C3-F945-442F-BE17-5BA42C64B379}" destId="{2C04D4D2-6CAA-456A-9A38-3CCB09C179B7}" srcOrd="1" destOrd="0" parTransId="{3D168332-87CF-4901-B268-4538DEF83964}" sibTransId="{E2A27A44-C141-4BB1-ABE2-C5BC236B16CB}"/>
    <dgm:cxn modelId="{65E5C752-48D1-4333-BD29-80A222D16587}" type="presOf" srcId="{E7FA1692-3AF4-45C9-81CB-41F055101EA9}" destId="{48121205-4694-4FBC-B564-BC64A1030C1A}" srcOrd="0" destOrd="0" presId="urn:microsoft.com/office/officeart/2009/layout/CircleArrowProcess"/>
    <dgm:cxn modelId="{8E1CEE53-F3BB-4E23-8DAE-DCE0109B74DE}" srcId="{36CA47C3-F945-442F-BE17-5BA42C64B379}" destId="{E7FA1692-3AF4-45C9-81CB-41F055101EA9}" srcOrd="3" destOrd="0" parTransId="{F2C1CC66-319B-47EF-AEC6-5EAFFEBB0FF4}" sibTransId="{8BD396CE-0EB6-4FE3-86D2-36C520747EA4}"/>
    <dgm:cxn modelId="{0B18199F-4767-4303-BBA8-FB3458A7A21B}" type="presOf" srcId="{B6DDCDC7-865F-4431-9556-1FC9B7753817}" destId="{448CD00C-ED70-4885-8855-DA04330BC2C3}" srcOrd="0" destOrd="0" presId="urn:microsoft.com/office/officeart/2009/layout/CircleArrowProcess"/>
    <dgm:cxn modelId="{9FFED5B8-C0CE-4DDC-8DAA-C33F7DCB2DD9}" type="presOf" srcId="{8D3934A4-9607-4F6B-A7B9-E6880810975A}" destId="{478CE58F-CB0B-4B0D-9C40-476568F7EF7E}" srcOrd="0" destOrd="0" presId="urn:microsoft.com/office/officeart/2009/layout/CircleArrowProcess"/>
    <dgm:cxn modelId="{8ECCFEDD-DFF5-46EF-90D8-6FEB1E267CF4}" srcId="{36CA47C3-F945-442F-BE17-5BA42C64B379}" destId="{4B79A5C3-2E56-4107-9F1C-477EFFA81E1E}" srcOrd="4" destOrd="0" parTransId="{5AFDD5F4-4B59-4378-9018-D041B35FAF22}" sibTransId="{FA3286FD-2F46-4CB7-B23C-8B4608C9D77A}"/>
    <dgm:cxn modelId="{7FDC6E5E-D505-491F-A2A7-1EAE7A852741}" type="presParOf" srcId="{F5893F8C-ABBB-440C-BB2F-BEBDCE3DFEF9}" destId="{5F3099FC-987C-475F-BD20-1A42EC45EC52}" srcOrd="0" destOrd="0" presId="urn:microsoft.com/office/officeart/2009/layout/CircleArrowProcess"/>
    <dgm:cxn modelId="{215F89C0-E1F9-4AFE-B989-E9FEC4459F04}" type="presParOf" srcId="{5F3099FC-987C-475F-BD20-1A42EC45EC52}" destId="{179FDFB0-4D1A-4E30-9D54-D5B105F782F5}" srcOrd="0" destOrd="0" presId="urn:microsoft.com/office/officeart/2009/layout/CircleArrowProcess"/>
    <dgm:cxn modelId="{FAC5693E-36B7-4428-BF83-FAE71BA6FE26}" type="presParOf" srcId="{F5893F8C-ABBB-440C-BB2F-BEBDCE3DFEF9}" destId="{448CD00C-ED70-4885-8855-DA04330BC2C3}" srcOrd="1" destOrd="0" presId="urn:microsoft.com/office/officeart/2009/layout/CircleArrowProcess"/>
    <dgm:cxn modelId="{219C2AEA-0568-40C7-A488-3A59B5BE9705}" type="presParOf" srcId="{F5893F8C-ABBB-440C-BB2F-BEBDCE3DFEF9}" destId="{A977C778-DF0E-4393-B26B-823DD05EB98C}" srcOrd="2" destOrd="0" presId="urn:microsoft.com/office/officeart/2009/layout/CircleArrowProcess"/>
    <dgm:cxn modelId="{D13F9752-3690-4AD5-AB6E-A9D46B1B0D49}" type="presParOf" srcId="{A977C778-DF0E-4393-B26B-823DD05EB98C}" destId="{030FA4E7-575F-453C-AA0A-E8A1CD53D771}" srcOrd="0" destOrd="0" presId="urn:microsoft.com/office/officeart/2009/layout/CircleArrowProcess"/>
    <dgm:cxn modelId="{1A9421A0-C1E2-48D5-BE23-89EF8470E531}" type="presParOf" srcId="{F5893F8C-ABBB-440C-BB2F-BEBDCE3DFEF9}" destId="{70C13A3B-350A-43DE-BF8D-9791190A7C67}" srcOrd="3" destOrd="0" presId="urn:microsoft.com/office/officeart/2009/layout/CircleArrowProcess"/>
    <dgm:cxn modelId="{6F7D7DB6-F9A1-47DB-9306-B2C2C5A061B9}" type="presParOf" srcId="{F5893F8C-ABBB-440C-BB2F-BEBDCE3DFEF9}" destId="{5096C54C-E470-4D4E-A0EE-9D759836A49F}" srcOrd="4" destOrd="0" presId="urn:microsoft.com/office/officeart/2009/layout/CircleArrowProcess"/>
    <dgm:cxn modelId="{02BCAD78-F282-48ED-8317-DAA86CCDF7DA}" type="presParOf" srcId="{5096C54C-E470-4D4E-A0EE-9D759836A49F}" destId="{11F756AB-E530-47EC-AE85-2861129E8948}" srcOrd="0" destOrd="0" presId="urn:microsoft.com/office/officeart/2009/layout/CircleArrowProcess"/>
    <dgm:cxn modelId="{A70C53DD-D110-45C0-A8CA-7CB7B01B9D28}" type="presParOf" srcId="{F5893F8C-ABBB-440C-BB2F-BEBDCE3DFEF9}" destId="{478CE58F-CB0B-4B0D-9C40-476568F7EF7E}" srcOrd="5" destOrd="0" presId="urn:microsoft.com/office/officeart/2009/layout/CircleArrowProcess"/>
    <dgm:cxn modelId="{3561CCE1-F2B3-4D27-91F0-882C2E38A75B}" type="presParOf" srcId="{F5893F8C-ABBB-440C-BB2F-BEBDCE3DFEF9}" destId="{059CC321-654C-4211-99CC-E144066699A1}" srcOrd="6" destOrd="0" presId="urn:microsoft.com/office/officeart/2009/layout/CircleArrowProcess"/>
    <dgm:cxn modelId="{7009536F-675A-4BE3-9A8C-061B8B84CB86}" type="presParOf" srcId="{059CC321-654C-4211-99CC-E144066699A1}" destId="{5F7807E0-BEE5-41D7-BD74-9CF2900726DA}" srcOrd="0" destOrd="0" presId="urn:microsoft.com/office/officeart/2009/layout/CircleArrowProcess"/>
    <dgm:cxn modelId="{67D268D2-A93C-448E-B285-A511D0207B8D}" type="presParOf" srcId="{F5893F8C-ABBB-440C-BB2F-BEBDCE3DFEF9}" destId="{48121205-4694-4FBC-B564-BC64A1030C1A}" srcOrd="7" destOrd="0" presId="urn:microsoft.com/office/officeart/2009/layout/CircleArrowProcess"/>
    <dgm:cxn modelId="{C7F0F4C9-2FDC-4E35-8437-EBAC7DCFB264}" type="presParOf" srcId="{F5893F8C-ABBB-440C-BB2F-BEBDCE3DFEF9}" destId="{2A597A16-7943-454E-BC5E-72778E6B720A}" srcOrd="8" destOrd="0" presId="urn:microsoft.com/office/officeart/2009/layout/CircleArrowProcess"/>
    <dgm:cxn modelId="{E35C375B-5451-4B47-AAA7-1C180946B3D3}" type="presParOf" srcId="{2A597A16-7943-454E-BC5E-72778E6B720A}" destId="{0AC1C04F-CAD2-4525-9CEE-DFA9BA2FCE70}" srcOrd="0" destOrd="0" presId="urn:microsoft.com/office/officeart/2009/layout/CircleArrowProcess"/>
    <dgm:cxn modelId="{7D533709-CD9B-48CB-BF06-1A17AC0CDF73}" type="presParOf" srcId="{F5893F8C-ABBB-440C-BB2F-BEBDCE3DFEF9}" destId="{D8539D34-F927-46E0-B91E-EA88C7B0DEC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DFB0-4D1A-4E30-9D54-D5B105F782F5}">
      <dsp:nvSpPr>
        <dsp:cNvPr id="0" name=""/>
        <dsp:cNvSpPr/>
      </dsp:nvSpPr>
      <dsp:spPr>
        <a:xfrm>
          <a:off x="2945542" y="0"/>
          <a:ext cx="1539937" cy="1540015"/>
        </a:xfrm>
        <a:prstGeom prst="circularArrow">
          <a:avLst>
            <a:gd name="adj1" fmla="val 10980"/>
            <a:gd name="adj2" fmla="val 1142322"/>
            <a:gd name="adj3" fmla="val 4500000"/>
            <a:gd name="adj4" fmla="val 108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CD00C-ED70-4885-8855-DA04330BC2C3}">
      <dsp:nvSpPr>
        <dsp:cNvPr id="0" name=""/>
        <dsp:cNvSpPr/>
      </dsp:nvSpPr>
      <dsp:spPr>
        <a:xfrm>
          <a:off x="3285536" y="557746"/>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kern="1200" dirty="0">
            <a:solidFill>
              <a:schemeClr val="tx1"/>
            </a:solidFill>
            <a:effectLst/>
            <a:latin typeface="微軟正黑體" panose="020B0604030504040204" pitchFamily="34" charset="-120"/>
            <a:ea typeface="微軟正黑體" panose="020B0604030504040204" pitchFamily="34" charset="-120"/>
          </a:endParaRPr>
        </a:p>
      </dsp:txBody>
      <dsp:txXfrm>
        <a:off x="3285536" y="557746"/>
        <a:ext cx="859372" cy="429494"/>
      </dsp:txXfrm>
    </dsp:sp>
    <dsp:sp modelId="{030FA4E7-575F-453C-AA0A-E8A1CD53D771}">
      <dsp:nvSpPr>
        <dsp:cNvPr id="0" name=""/>
        <dsp:cNvSpPr/>
      </dsp:nvSpPr>
      <dsp:spPr>
        <a:xfrm>
          <a:off x="2517733" y="884837"/>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A3B-350A-43DE-BF8D-9791190A7C67}">
      <dsp:nvSpPr>
        <dsp:cNvPr id="0" name=""/>
        <dsp:cNvSpPr/>
      </dsp:nvSpPr>
      <dsp:spPr>
        <a:xfrm>
          <a:off x="2855994" y="1444572"/>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資格初審</a:t>
          </a:r>
        </a:p>
      </dsp:txBody>
      <dsp:txXfrm>
        <a:off x="2855994" y="1444572"/>
        <a:ext cx="859372" cy="429494"/>
      </dsp:txXfrm>
    </dsp:sp>
    <dsp:sp modelId="{11F756AB-E530-47EC-AE85-2861129E8948}">
      <dsp:nvSpPr>
        <dsp:cNvPr id="0" name=""/>
        <dsp:cNvSpPr/>
      </dsp:nvSpPr>
      <dsp:spPr>
        <a:xfrm>
          <a:off x="2945542" y="1773652"/>
          <a:ext cx="1539937" cy="1540015"/>
        </a:xfrm>
        <a:prstGeom prst="circularArrow">
          <a:avLst>
            <a:gd name="adj1" fmla="val 10980"/>
            <a:gd name="adj2" fmla="val 1142322"/>
            <a:gd name="adj3" fmla="val 4500000"/>
            <a:gd name="adj4" fmla="val 135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58F-CB0B-4B0D-9C40-476568F7EF7E}">
      <dsp:nvSpPr>
        <dsp:cNvPr id="0" name=""/>
        <dsp:cNvSpPr/>
      </dsp:nvSpPr>
      <dsp:spPr>
        <a:xfrm>
          <a:off x="3285536" y="2330901"/>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計畫審查</a:t>
          </a:r>
        </a:p>
      </dsp:txBody>
      <dsp:txXfrm>
        <a:off x="3285536" y="2330901"/>
        <a:ext cx="859372" cy="429494"/>
      </dsp:txXfrm>
    </dsp:sp>
    <dsp:sp modelId="{5F7807E0-BEE5-41D7-BD74-9CF2900726DA}">
      <dsp:nvSpPr>
        <dsp:cNvPr id="0" name=""/>
        <dsp:cNvSpPr/>
      </dsp:nvSpPr>
      <dsp:spPr>
        <a:xfrm>
          <a:off x="2517733" y="2659981"/>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205-4694-4FBC-B564-BC64A1030C1A}">
      <dsp:nvSpPr>
        <dsp:cNvPr id="0" name=""/>
        <dsp:cNvSpPr/>
      </dsp:nvSpPr>
      <dsp:spPr>
        <a:xfrm>
          <a:off x="2855994" y="3217727"/>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計畫核定</a:t>
          </a:r>
        </a:p>
      </dsp:txBody>
      <dsp:txXfrm>
        <a:off x="2855994" y="3217727"/>
        <a:ext cx="859372" cy="429494"/>
      </dsp:txXfrm>
    </dsp:sp>
    <dsp:sp modelId="{0AC1C04F-CAD2-4525-9CEE-DFA9BA2FCE70}">
      <dsp:nvSpPr>
        <dsp:cNvPr id="0" name=""/>
        <dsp:cNvSpPr/>
      </dsp:nvSpPr>
      <dsp:spPr>
        <a:xfrm>
          <a:off x="3055022" y="3647221"/>
          <a:ext cx="1323000" cy="1323777"/>
        </a:xfrm>
        <a:prstGeom prst="blockArc">
          <a:avLst>
            <a:gd name="adj1" fmla="val 13500000"/>
            <a:gd name="adj2" fmla="val 10800000"/>
            <a:gd name="adj3" fmla="val 1274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39D34-F927-46E0-B91E-EA88C7B0DEC7}">
      <dsp:nvSpPr>
        <dsp:cNvPr id="0" name=""/>
        <dsp:cNvSpPr/>
      </dsp:nvSpPr>
      <dsp:spPr>
        <a:xfrm>
          <a:off x="3285536" y="4104553"/>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簽約</a:t>
          </a:r>
        </a:p>
      </dsp:txBody>
      <dsp:txXfrm>
        <a:off x="3285536" y="4104553"/>
        <a:ext cx="859372" cy="4294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0444" y="0"/>
            <a:ext cx="294565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0444" y="9430091"/>
            <a:ext cx="294565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0444" y="0"/>
            <a:ext cx="2945659" cy="498135"/>
          </a:xfrm>
          <a:prstGeom prst="rect">
            <a:avLst/>
          </a:prstGeom>
        </p:spPr>
        <p:txBody>
          <a:bodyPr vert="horz" lIns="91577" tIns="45789" rIns="91577" bIns="45789" rtlCol="0"/>
          <a:lstStyle>
            <a:lvl1pPr algn="r">
              <a:defRPr sz="1200" smtClean="0"/>
            </a:lvl1pPr>
          </a:lstStyle>
          <a:p>
            <a:pPr>
              <a:defRPr/>
            </a:pPr>
            <a:fld id="{35D6E0B5-C9D1-4321-9F3E-3F5A2FCA6E31}" type="datetimeFigureOut">
              <a:rPr lang="zh-TW" altLang="en-US"/>
              <a:pPr>
                <a:defRPr/>
              </a:pPr>
              <a:t>2024/9/19</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577" tIns="45789" rIns="91577" bIns="45789" rtlCol="0" anchor="ctr"/>
          <a:lstStyle/>
          <a:p>
            <a:pPr lvl="0"/>
            <a:endParaRPr lang="zh-TW" altLang="en-US" noProof="0"/>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577" tIns="45789" rIns="91577" bIns="4578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577" tIns="45789" rIns="91577" bIns="45789"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0444" y="9430091"/>
            <a:ext cx="2945659" cy="498134"/>
          </a:xfrm>
          <a:prstGeom prst="rect">
            <a:avLst/>
          </a:prstGeom>
        </p:spPr>
        <p:txBody>
          <a:bodyPr vert="horz" lIns="91577" tIns="45789" rIns="91577" bIns="45789"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573A64D-D5B2-4D36-A7D9-3633A15BBB29}"/>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30741" name="Rectangle 21"/>
          <p:cNvSpPr>
            <a:spLocks noGrp="1" noChangeArrowheads="1"/>
          </p:cNvSpPr>
          <p:nvPr userDrawn="1">
            <p:ph type="ctrTitle" hasCustomPrompt="1"/>
          </p:nvPr>
        </p:nvSpPr>
        <p:spPr>
          <a:xfrm>
            <a:off x="546140" y="2360647"/>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userDrawn="1">
            <p:ph type="subTitle" idx="1" hasCustomPrompt="1"/>
          </p:nvPr>
        </p:nvSpPr>
        <p:spPr>
          <a:xfrm>
            <a:off x="546141" y="3850927"/>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userDrawn="1">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userDrawn="1">
            <p:ph type="body" sz="quarter" idx="12" hasCustomPrompt="1"/>
          </p:nvPr>
        </p:nvSpPr>
        <p:spPr>
          <a:xfrm>
            <a:off x="546140" y="4693509"/>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1302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55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dirty="0"/>
          </a:p>
        </p:txBody>
      </p:sp>
    </p:spTree>
    <p:extLst>
      <p:ext uri="{BB962C8B-B14F-4D97-AF65-F5344CB8AC3E}">
        <p14:creationId xmlns:p14="http://schemas.microsoft.com/office/powerpoint/2010/main" val="304519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5FF248E-2EDC-EDE2-9145-D38F66D8E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1" name="Rectangle 21"/>
          <p:cNvSpPr>
            <a:spLocks noGrp="1" noChangeArrowheads="1"/>
          </p:cNvSpPr>
          <p:nvPr>
            <p:ph type="ctrTitle" hasCustomPrompt="1"/>
          </p:nvPr>
        </p:nvSpPr>
        <p:spPr>
          <a:xfrm>
            <a:off x="863773" y="1407746"/>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863774" y="2898026"/>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dirty="0"/>
          </a:p>
        </p:txBody>
      </p:sp>
      <p:sp>
        <p:nvSpPr>
          <p:cNvPr id="9" name="文字版面配置區 8"/>
          <p:cNvSpPr>
            <a:spLocks noGrp="1"/>
          </p:cNvSpPr>
          <p:nvPr>
            <p:ph type="body" sz="quarter" idx="12" hasCustomPrompt="1"/>
          </p:nvPr>
        </p:nvSpPr>
        <p:spPr>
          <a:xfrm>
            <a:off x="863773" y="3740608"/>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273325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C9D964C-085B-4FD1-B717-C3F4AB7F669F}"/>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8" name="標題 7"/>
          <p:cNvSpPr>
            <a:spLocks noGrp="1"/>
          </p:cNvSpPr>
          <p:nvPr>
            <p:ph type="title"/>
          </p:nvPr>
        </p:nvSpPr>
        <p:spPr>
          <a:xfrm>
            <a:off x="156362" y="517862"/>
            <a:ext cx="8369300" cy="889508"/>
          </a:xfrm>
        </p:spPr>
        <p:txBody>
          <a:bodyPr/>
          <a:lstStyle/>
          <a:p>
            <a:r>
              <a:rPr lang="zh-TW" altLang="en-US"/>
              <a:t>按一下以編輯母片標題樣式</a:t>
            </a:r>
          </a:p>
        </p:txBody>
      </p:sp>
      <p:sp>
        <p:nvSpPr>
          <p:cNvPr id="3" name="內容版面配置區 2"/>
          <p:cNvSpPr>
            <a:spLocks noGrp="1"/>
          </p:cNvSpPr>
          <p:nvPr>
            <p:ph idx="1"/>
          </p:nvPr>
        </p:nvSpPr>
        <p:spPr>
          <a:xfrm>
            <a:off x="156362" y="1501581"/>
            <a:ext cx="8364538"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407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4500"/>
            <a:ext cx="6126480" cy="4483100"/>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1984664" y="597549"/>
            <a:ext cx="6835486" cy="889508"/>
          </a:xfrm>
        </p:spPr>
        <p:txBody>
          <a:bodyPr/>
          <a:lstStyle>
            <a:lvl1pPr>
              <a:defRPr u="sng"/>
            </a:lvl1pPr>
          </a:lstStyle>
          <a:p>
            <a:r>
              <a:rPr lang="zh-TW" altLang="en-US" dirty="0"/>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714500"/>
            <a:ext cx="2098576" cy="448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6169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2733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666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7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420010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3C2D81-424E-8E80-3755-35DAE0F7CC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5" r:id="rId3"/>
    <p:sldLayoutId id="2147483916" r:id="rId4"/>
    <p:sldLayoutId id="2147483917" r:id="rId5"/>
    <p:sldLayoutId id="2147483903" r:id="rId6"/>
    <p:sldLayoutId id="2147483904" r:id="rId7"/>
    <p:sldLayoutId id="2147483905" r:id="rId8"/>
    <p:sldLayoutId id="2147483906" r:id="rId9"/>
    <p:sldLayoutId id="2147483908" r:id="rId10"/>
    <p:sldLayoutId id="2147483914" r:id="rId11"/>
    <p:sldLayoutId id="2147483909" r:id="rId12"/>
    <p:sldLayoutId id="2147483910" r:id="rId13"/>
    <p:sldLayoutId id="2147483911" r:id="rId14"/>
    <p:sldLayoutId id="2147483912" r:id="rId15"/>
  </p:sldLayoutIdLst>
  <p:hf hdr="0" ftr="0" dt="0"/>
  <p:txStyles>
    <p:title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C915FF9-396D-BAAB-F93E-8C0855B268D8}"/>
              </a:ext>
            </a:extLst>
          </p:cNvPr>
          <p:cNvSpPr>
            <a:spLocks noGrp="1"/>
          </p:cNvSpPr>
          <p:nvPr>
            <p:ph type="ctrTitle"/>
          </p:nvPr>
        </p:nvSpPr>
        <p:spPr/>
        <p:txBody>
          <a:bodyPr/>
          <a:lstStyle/>
          <a:p>
            <a:pPr algn="ctr"/>
            <a:r>
              <a:rPr lang="en-US" altLang="zh-TW" dirty="0">
                <a:latin typeface="+mj-ea"/>
                <a:cs typeface="Arial" panose="020B0604020202020204" pitchFamily="34" charset="0"/>
              </a:rPr>
              <a:t>A</a:t>
            </a:r>
            <a:r>
              <a:rPr lang="en-US" altLang="zh-TW" baseline="30000" dirty="0">
                <a:latin typeface="+mj-ea"/>
                <a:cs typeface="Arial" panose="020B0604020202020204" pitchFamily="34" charset="0"/>
              </a:rPr>
              <a:t>+</a:t>
            </a:r>
            <a:r>
              <a:rPr lang="zh-TW" altLang="en-US" dirty="0">
                <a:latin typeface="+mj-ea"/>
                <a:cs typeface="Arial" panose="020B0604020202020204" pitchFamily="34" charset="0"/>
              </a:rPr>
              <a:t>企業創新研發淬鍊計畫</a:t>
            </a:r>
            <a:br>
              <a:rPr lang="zh-TW" altLang="en-US" dirty="0">
                <a:latin typeface="+mj-ea"/>
                <a:cs typeface="Arial" panose="020B0604020202020204" pitchFamily="34" charset="0"/>
              </a:rPr>
            </a:br>
            <a:r>
              <a:rPr lang="zh-TW" altLang="en-US" dirty="0">
                <a:latin typeface="+mj-ea"/>
                <a:cs typeface="Arial" panose="020B0604020202020204" pitchFamily="34" charset="0"/>
              </a:rPr>
              <a:t>前瞻技術研發計畫</a:t>
            </a:r>
          </a:p>
        </p:txBody>
      </p:sp>
      <p:sp>
        <p:nvSpPr>
          <p:cNvPr id="4" name="投影片編號版面配置區 3">
            <a:extLst>
              <a:ext uri="{FF2B5EF4-FFF2-40B4-BE49-F238E27FC236}">
                <a16:creationId xmlns:a16="http://schemas.microsoft.com/office/drawing/2014/main" id="{AA4609D5-6818-4C9B-42B0-7879368516E9}"/>
              </a:ext>
            </a:extLst>
          </p:cNvPr>
          <p:cNvSpPr>
            <a:spLocks noGrp="1"/>
          </p:cNvSpPr>
          <p:nvPr>
            <p:ph type="sldNum" sz="quarter" idx="11"/>
          </p:nvPr>
        </p:nvSpPr>
        <p:spPr/>
        <p:txBody>
          <a:bodyPr/>
          <a:lstStyle/>
          <a:p>
            <a:pPr>
              <a:defRPr/>
            </a:pPr>
            <a:fld id="{1A71FFAD-F905-4792-971B-681FA4F61CA8}" type="slidenum">
              <a:rPr lang="en-US" altLang="zh-TW" smtClean="0">
                <a:cs typeface="Arial" panose="020B0604020202020204" pitchFamily="34" charset="0"/>
              </a:rPr>
              <a:pPr>
                <a:defRPr/>
              </a:pPr>
              <a:t>1</a:t>
            </a:fld>
            <a:endParaRPr lang="en-US" altLang="zh-TW">
              <a:cs typeface="Arial" panose="020B0604020202020204" pitchFamily="34" charset="0"/>
            </a:endParaRPr>
          </a:p>
        </p:txBody>
      </p:sp>
      <p:sp>
        <p:nvSpPr>
          <p:cNvPr id="8" name="文字版面配置區 7">
            <a:extLst>
              <a:ext uri="{FF2B5EF4-FFF2-40B4-BE49-F238E27FC236}">
                <a16:creationId xmlns:a16="http://schemas.microsoft.com/office/drawing/2014/main" id="{545C3212-77CD-2351-8079-A80315A66201}"/>
              </a:ext>
            </a:extLst>
          </p:cNvPr>
          <p:cNvSpPr>
            <a:spLocks noGrp="1"/>
          </p:cNvSpPr>
          <p:nvPr>
            <p:ph type="body" sz="quarter" idx="12"/>
          </p:nvPr>
        </p:nvSpPr>
        <p:spPr/>
        <p:txBody>
          <a:bodyPr/>
          <a:lstStyle/>
          <a:p>
            <a:pPr algn="ctr"/>
            <a:r>
              <a:rPr lang="zh-TW" altLang="en-US" dirty="0">
                <a:latin typeface="+mj-ea"/>
                <a:ea typeface="+mj-ea"/>
                <a:cs typeface="Arial" panose="020B0604020202020204" pitchFamily="34" charset="0"/>
              </a:rPr>
              <a:t>中華民國</a:t>
            </a:r>
            <a:r>
              <a:rPr lang="en-US" altLang="zh-TW" dirty="0">
                <a:latin typeface="+mj-ea"/>
                <a:ea typeface="+mj-ea"/>
                <a:cs typeface="Arial" panose="020B0604020202020204" pitchFamily="34" charset="0"/>
              </a:rPr>
              <a:t>113</a:t>
            </a:r>
            <a:r>
              <a:rPr lang="zh-TW" altLang="en-US" dirty="0">
                <a:latin typeface="+mj-ea"/>
                <a:ea typeface="+mj-ea"/>
                <a:cs typeface="Arial" panose="020B0604020202020204" pitchFamily="34" charset="0"/>
              </a:rPr>
              <a:t>年</a:t>
            </a:r>
            <a:r>
              <a:rPr lang="en-US" altLang="zh-TW" dirty="0">
                <a:latin typeface="+mj-ea"/>
                <a:ea typeface="+mj-ea"/>
                <a:cs typeface="Arial" panose="020B0604020202020204" pitchFamily="34" charset="0"/>
              </a:rPr>
              <a:t>9</a:t>
            </a:r>
            <a:r>
              <a:rPr lang="zh-TW" altLang="en-US" dirty="0">
                <a:latin typeface="+mj-ea"/>
                <a:ea typeface="+mj-ea"/>
                <a:cs typeface="Arial" panose="020B0604020202020204" pitchFamily="34" charset="0"/>
              </a:rPr>
              <a:t>月</a:t>
            </a:r>
          </a:p>
        </p:txBody>
      </p:sp>
    </p:spTree>
    <p:extLst>
      <p:ext uri="{BB962C8B-B14F-4D97-AF65-F5344CB8AC3E}">
        <p14:creationId xmlns:p14="http://schemas.microsoft.com/office/powerpoint/2010/main" val="149488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10</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3B98435B-FEFC-452B-45C4-B0C80C36AF37}"/>
              </a:ext>
            </a:extLst>
          </p:cNvPr>
          <p:cNvSpPr>
            <a:spLocks noGrp="1"/>
          </p:cNvSpPr>
          <p:nvPr>
            <p:ph type="title"/>
          </p:nvPr>
        </p:nvSpPr>
        <p:spPr>
          <a:xfrm>
            <a:off x="3020030" y="563047"/>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審查流程</a:t>
            </a:r>
          </a:p>
        </p:txBody>
      </p:sp>
      <p:pic>
        <p:nvPicPr>
          <p:cNvPr id="3" name="圖片 2">
            <a:extLst>
              <a:ext uri="{FF2B5EF4-FFF2-40B4-BE49-F238E27FC236}">
                <a16:creationId xmlns:a16="http://schemas.microsoft.com/office/drawing/2014/main" id="{6EDBACC9-2E7E-D532-6840-3D3FD6B97BD5}"/>
              </a:ext>
            </a:extLst>
          </p:cNvPr>
          <p:cNvPicPr>
            <a:picLocks noChangeAspect="1"/>
          </p:cNvPicPr>
          <p:nvPr/>
        </p:nvPicPr>
        <p:blipFill>
          <a:blip r:embed="rId2"/>
          <a:stretch>
            <a:fillRect/>
          </a:stretch>
        </p:blipFill>
        <p:spPr>
          <a:xfrm>
            <a:off x="2127895" y="562096"/>
            <a:ext cx="749873" cy="682811"/>
          </a:xfrm>
          <a:prstGeom prst="rect">
            <a:avLst/>
          </a:prstGeom>
        </p:spPr>
      </p:pic>
      <p:grpSp>
        <p:nvGrpSpPr>
          <p:cNvPr id="4" name="群組 3">
            <a:extLst>
              <a:ext uri="{FF2B5EF4-FFF2-40B4-BE49-F238E27FC236}">
                <a16:creationId xmlns:a16="http://schemas.microsoft.com/office/drawing/2014/main" id="{1591642E-D82C-799E-62B6-E9DC8949297F}"/>
              </a:ext>
            </a:extLst>
          </p:cNvPr>
          <p:cNvGrpSpPr/>
          <p:nvPr/>
        </p:nvGrpSpPr>
        <p:grpSpPr>
          <a:xfrm>
            <a:off x="1958152" y="1792684"/>
            <a:ext cx="4166525" cy="4161814"/>
            <a:chOff x="1987180" y="1792684"/>
            <a:chExt cx="4166525" cy="4161814"/>
          </a:xfrm>
        </p:grpSpPr>
        <p:sp>
          <p:nvSpPr>
            <p:cNvPr id="5" name="文字方塊 4">
              <a:extLst>
                <a:ext uri="{FF2B5EF4-FFF2-40B4-BE49-F238E27FC236}">
                  <a16:creationId xmlns:a16="http://schemas.microsoft.com/office/drawing/2014/main" id="{95D871A5-BDAF-5A62-169E-AA34E5FBA234}"/>
                </a:ext>
              </a:extLst>
            </p:cNvPr>
            <p:cNvSpPr txBox="1"/>
            <p:nvPr/>
          </p:nvSpPr>
          <p:spPr>
            <a:xfrm>
              <a:off x="1987180" y="2350313"/>
              <a:ext cx="4166525" cy="687368"/>
            </a:xfrm>
            <a:prstGeom prst="rect">
              <a:avLst/>
            </a:prstGeom>
            <a:noFill/>
          </p:spPr>
          <p:txBody>
            <a:bodyPr wrap="square" rtlCol="0">
              <a:spAutoFit/>
            </a:bodyPr>
            <a:lstStyle/>
            <a:p>
              <a:pPr marL="285750" indent="-285750" eaLnBrk="1" hangingPunct="1">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審查各項申請資格及核對各項應備資料。</a:t>
              </a:r>
            </a:p>
            <a:p>
              <a:pPr marL="285750" indent="-285750">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審查申請計畫是否符合計畫性質。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6" name="文字方塊 5">
              <a:extLst>
                <a:ext uri="{FF2B5EF4-FFF2-40B4-BE49-F238E27FC236}">
                  <a16:creationId xmlns:a16="http://schemas.microsoft.com/office/drawing/2014/main" id="{100B6C1E-F97B-5BDF-1351-C2F24939D5E9}"/>
                </a:ext>
              </a:extLst>
            </p:cNvPr>
            <p:cNvSpPr txBox="1"/>
            <p:nvPr/>
          </p:nvSpPr>
          <p:spPr>
            <a:xfrm>
              <a:off x="2296813" y="3107292"/>
              <a:ext cx="3452115" cy="1515800"/>
            </a:xfrm>
            <a:prstGeom prst="rect">
              <a:avLst/>
            </a:prstGeom>
            <a:noFill/>
          </p:spPr>
          <p:txBody>
            <a:bodyPr wrap="square" rtlCol="0">
              <a:spAutoFit/>
            </a:bodyPr>
            <a:lstStyle/>
            <a:p>
              <a:pPr marL="171450" indent="-171450" algn="just" eaLnBrk="0" fontAlgn="base" latinLnBrk="1" hangingPunct="0">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技術審查，分</a:t>
              </a:r>
              <a:r>
                <a:rPr lang="en-US" altLang="zh-TW" sz="1600" dirty="0">
                  <a:ea typeface="微軟正黑體" panose="020B0604030504040204" pitchFamily="34" charset="-120"/>
                  <a:cs typeface="Arial" panose="020B0604020202020204" pitchFamily="34" charset="0"/>
                </a:rPr>
                <a:t>2</a:t>
              </a:r>
              <a:r>
                <a:rPr lang="zh-TW" altLang="en-US" sz="1600" dirty="0">
                  <a:ea typeface="微軟正黑體" panose="020B0604030504040204" pitchFamily="34" charset="-120"/>
                  <a:cs typeface="Arial" panose="020B0604020202020204" pitchFamily="34" charset="0"/>
                </a:rPr>
                <a:t>階段審查</a:t>
              </a:r>
              <a:endParaRPr lang="en-US" altLang="zh-TW" sz="1600" dirty="0">
                <a:ea typeface="微軟正黑體" panose="020B0604030504040204" pitchFamily="34" charset="-120"/>
                <a:cs typeface="Arial" panose="020B0604020202020204" pitchFamily="34" charset="0"/>
              </a:endParaRPr>
            </a:p>
            <a:p>
              <a:pPr marL="174625" algn="just" eaLnBrk="0" fontAlgn="base" latinLnBrk="1" hangingPunct="0">
                <a:defRPr/>
              </a:pPr>
              <a:r>
                <a:rPr lang="en-US" altLang="zh-TW" sz="1600" dirty="0">
                  <a:solidFill>
                    <a:schemeClr val="bg1">
                      <a:lumMod val="50000"/>
                    </a:schemeClr>
                  </a:solidFill>
                  <a:ea typeface="微軟正黑體" panose="020B0604030504040204" pitchFamily="34" charset="-120"/>
                  <a:cs typeface="Arial" panose="020B0604020202020204" pitchFamily="34" charset="0"/>
                </a:rPr>
                <a:t>(</a:t>
              </a:r>
              <a:r>
                <a:rPr lang="zh-TW" altLang="en-US" sz="1600" dirty="0">
                  <a:solidFill>
                    <a:schemeClr val="bg1">
                      <a:lumMod val="50000"/>
                    </a:schemeClr>
                  </a:solidFill>
                  <a:ea typeface="微軟正黑體" panose="020B0604030504040204" pitchFamily="34" charset="-120"/>
                  <a:cs typeface="Arial" panose="020B0604020202020204" pitchFamily="34" charset="0"/>
                </a:rPr>
                <a:t>申請單位</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須出席簡報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a:t>
              </a:r>
              <a:endParaRPr lang="en-US" altLang="zh-TW" sz="1600" dirty="0">
                <a:solidFill>
                  <a:schemeClr val="bg1">
                    <a:lumMod val="50000"/>
                  </a:schemeClr>
                </a:solidFill>
                <a:ea typeface="微軟正黑體" panose="020B0604030504040204" pitchFamily="34" charset="-120"/>
                <a:cs typeface="Arial" panose="020B0604020202020204" pitchFamily="34" charset="0"/>
              </a:endParaRPr>
            </a:p>
            <a:p>
              <a:pPr algn="just" eaLnBrk="0" fontAlgn="base" latinLnBrk="1" hangingPunct="0">
                <a:spcBef>
                  <a:spcPts val="300"/>
                </a:spcBef>
                <a:defRPr/>
              </a:pPr>
              <a:r>
                <a:rPr lang="zh-TW" altLang="en-US" sz="1600" dirty="0">
                  <a:ea typeface="微軟正黑體" panose="020B0604030504040204" pitchFamily="34" charset="-120"/>
                  <a:cs typeface="Arial" panose="020B0604020202020204" pitchFamily="34" charset="0"/>
                </a:rPr>
                <a:t>    </a:t>
              </a:r>
              <a:r>
                <a:rPr lang="en-US" altLang="zh-TW" sz="1600" dirty="0">
                  <a:ea typeface="微軟正黑體" panose="020B0604030504040204" pitchFamily="34" charset="-120"/>
                  <a:cs typeface="Arial" panose="020B0604020202020204" pitchFamily="34" charset="0"/>
                </a:rPr>
                <a:t>1.</a:t>
              </a:r>
              <a:r>
                <a:rPr lang="zh-TW" altLang="en-US" sz="1600" dirty="0">
                  <a:ea typeface="微軟正黑體" panose="020B0604030504040204" pitchFamily="34" charset="-120"/>
                  <a:cs typeface="Arial" panose="020B0604020202020204" pitchFamily="34" charset="0"/>
                </a:rPr>
                <a:t>構想審查，通過後繳交計畫書</a:t>
              </a:r>
              <a:endParaRPr lang="en-US" altLang="zh-TW" sz="1600" dirty="0">
                <a:ea typeface="微軟正黑體" panose="020B0604030504040204" pitchFamily="34" charset="-120"/>
                <a:cs typeface="Arial" panose="020B0604020202020204" pitchFamily="34" charset="0"/>
              </a:endParaRPr>
            </a:p>
            <a:p>
              <a:pPr algn="just" eaLnBrk="0" fontAlgn="base" latinLnBrk="1" hangingPunct="0">
                <a:defRPr/>
              </a:pPr>
              <a:r>
                <a:rPr lang="en-US" altLang="zh-TW" sz="1600" dirty="0">
                  <a:ea typeface="微軟正黑體" panose="020B0604030504040204" pitchFamily="34" charset="-120"/>
                  <a:cs typeface="Arial" panose="020B0604020202020204" pitchFamily="34" charset="0"/>
                </a:rPr>
                <a:t>    2.</a:t>
              </a:r>
              <a:r>
                <a:rPr lang="zh-TW" altLang="en-US" sz="1600" dirty="0">
                  <a:ea typeface="微軟正黑體" panose="020B0604030504040204" pitchFamily="34" charset="-120"/>
                  <a:cs typeface="Arial" panose="020B0604020202020204" pitchFamily="34" charset="0"/>
                </a:rPr>
                <a:t>實質審查</a:t>
              </a:r>
              <a:endParaRPr lang="en-US" altLang="zh-TW" sz="1600" dirty="0">
                <a:ea typeface="微軟正黑體" panose="020B0604030504040204" pitchFamily="34" charset="-120"/>
                <a:cs typeface="Arial" panose="020B0604020202020204" pitchFamily="34" charset="0"/>
              </a:endParaRPr>
            </a:p>
            <a:p>
              <a:pPr marL="171450" indent="-171450" algn="just" eaLnBrk="0" fontAlgn="base" latinLnBrk="1" hangingPunct="0">
                <a:spcBef>
                  <a:spcPts val="800"/>
                </a:spcBef>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財務審查</a:t>
              </a:r>
              <a:endParaRPr lang="en-US" altLang="zh-TW" sz="1600" dirty="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6424A5FF-E13E-E252-5A67-7D3BD5FA84AD}"/>
                </a:ext>
              </a:extLst>
            </p:cNvPr>
            <p:cNvSpPr txBox="1"/>
            <p:nvPr/>
          </p:nvSpPr>
          <p:spPr>
            <a:xfrm>
              <a:off x="2257951" y="4775518"/>
              <a:ext cx="3452115" cy="584775"/>
            </a:xfrm>
            <a:prstGeom prst="rect">
              <a:avLst/>
            </a:prstGeom>
            <a:noFill/>
          </p:spPr>
          <p:txBody>
            <a:bodyPr wrap="square">
              <a:spAutoFit/>
            </a:bodyPr>
            <a:lstStyle/>
            <a:p>
              <a:pPr marL="285750" indent="-285750">
                <a:buFont typeface="Arial" panose="020B0604020202020204" pitchFamily="34" charset="0"/>
                <a:buChar char="•"/>
              </a:pPr>
              <a:r>
                <a:rPr lang="zh-TW" altLang="en-US" sz="1600" b="0" i="0" u="none" strike="noStrike" baseline="0" dirty="0">
                  <a:ea typeface="微軟正黑體" panose="020B0604030504040204" pitchFamily="34" charset="-120"/>
                  <a:cs typeface="Arial" panose="020B0604020202020204" pitchFamily="34" charset="0"/>
                </a:rPr>
                <a:t>由本部核定補助款金額及比例</a:t>
              </a:r>
              <a:endParaRPr lang="en-US" altLang="zh-TW" sz="1600" b="0" i="0" u="none" strike="noStrike" baseline="0" dirty="0">
                <a:ea typeface="微軟正黑體" panose="020B0604030504040204" pitchFamily="34" charset="-120"/>
                <a:cs typeface="Arial" panose="020B0604020202020204" pitchFamily="34" charset="0"/>
              </a:endParaRPr>
            </a:p>
            <a:p>
              <a:r>
                <a:rPr lang="en-US" altLang="zh-TW" sz="160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申請單位須到部簡報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8" name="文字方塊 7">
              <a:extLst>
                <a:ext uri="{FF2B5EF4-FFF2-40B4-BE49-F238E27FC236}">
                  <a16:creationId xmlns:a16="http://schemas.microsoft.com/office/drawing/2014/main" id="{0EA58D01-FE51-C09B-CD32-4D0480D7ABFF}"/>
                </a:ext>
              </a:extLst>
            </p:cNvPr>
            <p:cNvSpPr txBox="1"/>
            <p:nvPr/>
          </p:nvSpPr>
          <p:spPr>
            <a:xfrm>
              <a:off x="2307877" y="5615944"/>
              <a:ext cx="3570266" cy="338554"/>
            </a:xfrm>
            <a:prstGeom prst="rect">
              <a:avLst/>
            </a:prstGeom>
            <a:noFill/>
          </p:spPr>
          <p:txBody>
            <a:bodyPr wrap="square">
              <a:spAutoFit/>
            </a:bodyPr>
            <a:lstStyle/>
            <a:p>
              <a:pPr marL="180975" indent="-180975">
                <a:spcBef>
                  <a:spcPts val="6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於補助核准函所定期間辦理簽約。</a:t>
              </a:r>
            </a:p>
          </p:txBody>
        </p:sp>
        <p:sp>
          <p:nvSpPr>
            <p:cNvPr id="9" name="文字方塊 8">
              <a:extLst>
                <a:ext uri="{FF2B5EF4-FFF2-40B4-BE49-F238E27FC236}">
                  <a16:creationId xmlns:a16="http://schemas.microsoft.com/office/drawing/2014/main" id="{9512D34E-95DB-A8FD-99ED-3BC6D8BF2262}"/>
                </a:ext>
              </a:extLst>
            </p:cNvPr>
            <p:cNvSpPr txBox="1"/>
            <p:nvPr/>
          </p:nvSpPr>
          <p:spPr>
            <a:xfrm>
              <a:off x="2319516" y="1792684"/>
              <a:ext cx="2582976" cy="338554"/>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提送申請資料。</a:t>
              </a:r>
              <a:endParaRPr lang="en-US" altLang="zh-TW" sz="1600" dirty="0">
                <a:ea typeface="微軟正黑體" panose="020B0604030504040204" pitchFamily="34" charset="-120"/>
                <a:cs typeface="Arial" panose="020B0604020202020204" pitchFamily="34" charset="0"/>
              </a:endParaRPr>
            </a:p>
          </p:txBody>
        </p:sp>
      </p:grpSp>
      <p:sp>
        <p:nvSpPr>
          <p:cNvPr id="10" name="矩形 9">
            <a:extLst>
              <a:ext uri="{FF2B5EF4-FFF2-40B4-BE49-F238E27FC236}">
                <a16:creationId xmlns:a16="http://schemas.microsoft.com/office/drawing/2014/main" id="{1B4078DC-6F2B-9B30-079C-8770431C5873}"/>
              </a:ext>
            </a:extLst>
          </p:cNvPr>
          <p:cNvSpPr/>
          <p:nvPr/>
        </p:nvSpPr>
        <p:spPr>
          <a:xfrm>
            <a:off x="6101039" y="2150325"/>
            <a:ext cx="2860327" cy="3634896"/>
          </a:xfrm>
          <a:prstGeom prst="rect">
            <a:avLst/>
          </a:prstGeom>
          <a:solidFill>
            <a:srgbClr val="6DA9CD"/>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spcBef>
                <a:spcPts val="600"/>
              </a:spcBef>
              <a:spcAft>
                <a:spcPts val="1200"/>
              </a:spcAft>
            </a:pPr>
            <a:r>
              <a:rPr lang="zh-TW" altLang="en-US"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rPr>
              <a:t>審查重點：</a:t>
            </a:r>
            <a:endParaRPr lang="en-US" altLang="zh-TW"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申請公司研發實績</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與主持人適任性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國內外競爭分析</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計畫創新性、關鍵性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與可行性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預期效益</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風險評估</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聯合申請單位分工說明</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經費編列合理性</a:t>
            </a:r>
          </a:p>
        </p:txBody>
      </p:sp>
      <p:grpSp>
        <p:nvGrpSpPr>
          <p:cNvPr id="11" name="群組 10">
            <a:extLst>
              <a:ext uri="{FF2B5EF4-FFF2-40B4-BE49-F238E27FC236}">
                <a16:creationId xmlns:a16="http://schemas.microsoft.com/office/drawing/2014/main" id="{842951FE-84EE-BF2A-0F4C-FE68F3A7F07C}"/>
              </a:ext>
            </a:extLst>
          </p:cNvPr>
          <p:cNvGrpSpPr/>
          <p:nvPr/>
        </p:nvGrpSpPr>
        <p:grpSpPr>
          <a:xfrm>
            <a:off x="6110163" y="1748399"/>
            <a:ext cx="2738484" cy="307777"/>
            <a:chOff x="5921685" y="1630634"/>
            <a:chExt cx="2738484" cy="307777"/>
          </a:xfrm>
        </p:grpSpPr>
        <p:sp>
          <p:nvSpPr>
            <p:cNvPr id="12" name="橢圓 11">
              <a:extLst>
                <a:ext uri="{FF2B5EF4-FFF2-40B4-BE49-F238E27FC236}">
                  <a16:creationId xmlns:a16="http://schemas.microsoft.com/office/drawing/2014/main" id="{3276898D-6EE7-A0E7-7CE0-5A41EBCE556A}"/>
                </a:ext>
              </a:extLst>
            </p:cNvPr>
            <p:cNvSpPr/>
            <p:nvPr/>
          </p:nvSpPr>
          <p:spPr>
            <a:xfrm>
              <a:off x="7471776" y="1630634"/>
              <a:ext cx="292465" cy="292465"/>
            </a:xfrm>
            <a:prstGeom prst="ellipse">
              <a:avLst/>
            </a:prstGeom>
            <a:solidFill>
              <a:srgbClr val="17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3" name="橢圓 12">
              <a:extLst>
                <a:ext uri="{FF2B5EF4-FFF2-40B4-BE49-F238E27FC236}">
                  <a16:creationId xmlns:a16="http://schemas.microsoft.com/office/drawing/2014/main" id="{F41C294E-A6AF-F141-83B8-F47EC3EE8241}"/>
                </a:ext>
              </a:extLst>
            </p:cNvPr>
            <p:cNvSpPr/>
            <p:nvPr/>
          </p:nvSpPr>
          <p:spPr>
            <a:xfrm>
              <a:off x="5921685" y="1630634"/>
              <a:ext cx="292465" cy="292465"/>
            </a:xfrm>
            <a:prstGeom prst="ellipse">
              <a:avLst/>
            </a:prstGeom>
            <a:solidFill>
              <a:srgbClr val="98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a:extLst>
                <a:ext uri="{FF2B5EF4-FFF2-40B4-BE49-F238E27FC236}">
                  <a16:creationId xmlns:a16="http://schemas.microsoft.com/office/drawing/2014/main" id="{391A56E8-D09B-A9B4-7021-A804EF5C40CA}"/>
                </a:ext>
              </a:extLst>
            </p:cNvPr>
            <p:cNvSpPr txBox="1"/>
            <p:nvPr/>
          </p:nvSpPr>
          <p:spPr>
            <a:xfrm>
              <a:off x="6197247" y="1630634"/>
              <a:ext cx="723275"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經濟部</a:t>
              </a:r>
            </a:p>
          </p:txBody>
        </p:sp>
        <p:sp>
          <p:nvSpPr>
            <p:cNvPr id="15" name="文字方塊 14">
              <a:extLst>
                <a:ext uri="{FF2B5EF4-FFF2-40B4-BE49-F238E27FC236}">
                  <a16:creationId xmlns:a16="http://schemas.microsoft.com/office/drawing/2014/main" id="{A6F214D7-12A6-B70F-3CD0-93226D3BEE82}"/>
                </a:ext>
              </a:extLst>
            </p:cNvPr>
            <p:cNvSpPr txBox="1"/>
            <p:nvPr/>
          </p:nvSpPr>
          <p:spPr>
            <a:xfrm>
              <a:off x="7757358" y="1630634"/>
              <a:ext cx="902811"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申請廠商</a:t>
              </a:r>
            </a:p>
          </p:txBody>
        </p:sp>
      </p:grpSp>
      <p:graphicFrame>
        <p:nvGraphicFramePr>
          <p:cNvPr id="16" name="資料庫圖表 15">
            <a:extLst>
              <a:ext uri="{FF2B5EF4-FFF2-40B4-BE49-F238E27FC236}">
                <a16:creationId xmlns:a16="http://schemas.microsoft.com/office/drawing/2014/main" id="{74C9C3AD-786F-23A1-FCCF-F82BD670875F}"/>
              </a:ext>
            </a:extLst>
          </p:cNvPr>
          <p:cNvGraphicFramePr/>
          <p:nvPr>
            <p:extLst>
              <p:ext uri="{D42A27DB-BD31-4B8C-83A1-F6EECF244321}">
                <p14:modId xmlns:p14="http://schemas.microsoft.com/office/powerpoint/2010/main" val="966747019"/>
              </p:ext>
            </p:extLst>
          </p:nvPr>
        </p:nvGraphicFramePr>
        <p:xfrm>
          <a:off x="-2231353" y="1296023"/>
          <a:ext cx="7003214" cy="497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00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11</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EACD3580-8FE2-3CDB-626B-25311B1B0BF6}"/>
              </a:ext>
            </a:extLst>
          </p:cNvPr>
          <p:cNvSpPr>
            <a:spLocks noGrp="1"/>
          </p:cNvSpPr>
          <p:nvPr>
            <p:ph type="title"/>
          </p:nvPr>
        </p:nvSpPr>
        <p:spPr>
          <a:xfrm>
            <a:off x="6498336" y="597549"/>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3" name="圖片 2">
            <a:extLst>
              <a:ext uri="{FF2B5EF4-FFF2-40B4-BE49-F238E27FC236}">
                <a16:creationId xmlns:a16="http://schemas.microsoft.com/office/drawing/2014/main" id="{08540017-52A0-06D4-485F-C04A8A4B8561}"/>
              </a:ext>
            </a:extLst>
          </p:cNvPr>
          <p:cNvPicPr>
            <a:picLocks noChangeAspect="1"/>
          </p:cNvPicPr>
          <p:nvPr/>
        </p:nvPicPr>
        <p:blipFill>
          <a:blip r:embed="rId2"/>
          <a:stretch>
            <a:fillRect/>
          </a:stretch>
        </p:blipFill>
        <p:spPr>
          <a:xfrm>
            <a:off x="5606201" y="596598"/>
            <a:ext cx="749873" cy="682811"/>
          </a:xfrm>
          <a:prstGeom prst="rect">
            <a:avLst/>
          </a:prstGeom>
        </p:spPr>
      </p:pic>
      <p:grpSp>
        <p:nvGrpSpPr>
          <p:cNvPr id="4" name="群組 3">
            <a:extLst>
              <a:ext uri="{FF2B5EF4-FFF2-40B4-BE49-F238E27FC236}">
                <a16:creationId xmlns:a16="http://schemas.microsoft.com/office/drawing/2014/main" id="{27EF22F4-C3F1-3A0E-77BA-ABC7B83D589B}"/>
              </a:ext>
            </a:extLst>
          </p:cNvPr>
          <p:cNvGrpSpPr/>
          <p:nvPr/>
        </p:nvGrpSpPr>
        <p:grpSpPr>
          <a:xfrm>
            <a:off x="782244" y="1086715"/>
            <a:ext cx="7945195" cy="1784430"/>
            <a:chOff x="1231171" y="1177210"/>
            <a:chExt cx="7945195" cy="1784430"/>
          </a:xfrm>
        </p:grpSpPr>
        <p:grpSp>
          <p:nvGrpSpPr>
            <p:cNvPr id="5" name="群組 4">
              <a:extLst>
                <a:ext uri="{FF2B5EF4-FFF2-40B4-BE49-F238E27FC236}">
                  <a16:creationId xmlns:a16="http://schemas.microsoft.com/office/drawing/2014/main" id="{8BB5DCE3-393F-4B73-EAED-56031874A4C8}"/>
                </a:ext>
              </a:extLst>
            </p:cNvPr>
            <p:cNvGrpSpPr/>
            <p:nvPr/>
          </p:nvGrpSpPr>
          <p:grpSpPr>
            <a:xfrm>
              <a:off x="1231171" y="1177210"/>
              <a:ext cx="3789756" cy="486000"/>
              <a:chOff x="1231171" y="1177210"/>
              <a:chExt cx="3789756" cy="486000"/>
            </a:xfrm>
          </p:grpSpPr>
          <p:sp>
            <p:nvSpPr>
              <p:cNvPr id="7" name="Rectangle 6">
                <a:extLst>
                  <a:ext uri="{FF2B5EF4-FFF2-40B4-BE49-F238E27FC236}">
                    <a16:creationId xmlns:a16="http://schemas.microsoft.com/office/drawing/2014/main" id="{56283003-068D-9EBB-3DCC-E6F9F4D11E09}"/>
                  </a:ext>
                </a:extLst>
              </p:cNvPr>
              <p:cNvSpPr>
                <a:spLocks noChangeArrowheads="1"/>
              </p:cNvSpPr>
              <p:nvPr/>
            </p:nvSpPr>
            <p:spPr bwMode="auto">
              <a:xfrm>
                <a:off x="1867620" y="1203960"/>
                <a:ext cx="3153307"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8" name="群組 7">
                <a:extLst>
                  <a:ext uri="{FF2B5EF4-FFF2-40B4-BE49-F238E27FC236}">
                    <a16:creationId xmlns:a16="http://schemas.microsoft.com/office/drawing/2014/main" id="{F7AB1F0D-03F1-9301-B092-26226EC1543C}"/>
                  </a:ext>
                </a:extLst>
              </p:cNvPr>
              <p:cNvGrpSpPr/>
              <p:nvPr/>
            </p:nvGrpSpPr>
            <p:grpSpPr>
              <a:xfrm>
                <a:off x="1231171" y="1177210"/>
                <a:ext cx="498872" cy="486000"/>
                <a:chOff x="1231171" y="1133668"/>
                <a:chExt cx="498872" cy="486000"/>
              </a:xfrm>
            </p:grpSpPr>
            <p:sp>
              <p:nvSpPr>
                <p:cNvPr id="10" name="Oval 38">
                  <a:extLst>
                    <a:ext uri="{FF2B5EF4-FFF2-40B4-BE49-F238E27FC236}">
                      <a16:creationId xmlns:a16="http://schemas.microsoft.com/office/drawing/2014/main" id="{3FDE1562-4C0B-A426-9792-DBA0EAB8AFF0}"/>
                    </a:ext>
                  </a:extLst>
                </p:cNvPr>
                <p:cNvSpPr>
                  <a:spLocks noChangeAspect="1"/>
                </p:cNvSpPr>
                <p:nvPr/>
              </p:nvSpPr>
              <p:spPr>
                <a:xfrm>
                  <a:off x="1238199" y="1133668"/>
                  <a:ext cx="484817"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TextBox 42">
                  <a:extLst>
                    <a:ext uri="{FF2B5EF4-FFF2-40B4-BE49-F238E27FC236}">
                      <a16:creationId xmlns:a16="http://schemas.microsoft.com/office/drawing/2014/main" id="{1BF563CF-2C94-EA22-A34D-65C47AED2BF5}"/>
                    </a:ext>
                  </a:extLst>
                </p:cNvPr>
                <p:cNvSpPr txBox="1"/>
                <p:nvPr/>
              </p:nvSpPr>
              <p:spPr>
                <a:xfrm flipH="1">
                  <a:off x="1231171" y="1145836"/>
                  <a:ext cx="498872" cy="461665"/>
                </a:xfrm>
                <a:prstGeom prst="rect">
                  <a:avLst/>
                </a:prstGeom>
                <a:noFill/>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1</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9" name="TextBox 50">
                <a:extLst>
                  <a:ext uri="{FF2B5EF4-FFF2-40B4-BE49-F238E27FC236}">
                    <a16:creationId xmlns:a16="http://schemas.microsoft.com/office/drawing/2014/main" id="{6FC78E8E-0BC1-C2AB-CF47-EC5FFA3490E4}"/>
                  </a:ext>
                </a:extLst>
              </p:cNvPr>
              <p:cNvSpPr txBox="1"/>
              <p:nvPr/>
            </p:nvSpPr>
            <p:spPr>
              <a:xfrm>
                <a:off x="1973461" y="1217375"/>
                <a:ext cx="3047466"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中小企業是否可以申請</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6" name="文字方塊 5">
              <a:extLst>
                <a:ext uri="{FF2B5EF4-FFF2-40B4-BE49-F238E27FC236}">
                  <a16:creationId xmlns:a16="http://schemas.microsoft.com/office/drawing/2014/main" id="{809A0098-EC3B-EAF8-5BCA-0335157C4079}"/>
                </a:ext>
              </a:extLst>
            </p:cNvPr>
            <p:cNvSpPr txBox="1"/>
            <p:nvPr/>
          </p:nvSpPr>
          <p:spPr>
            <a:xfrm>
              <a:off x="1589247" y="1752463"/>
              <a:ext cx="7587119"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淬鍊計畫並未設定申請企業之規模大小，只要企業擬開發之技術</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符合本計畫補助範疇皆可提出申請</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，另為擴大研發外溢效果，鼓勵聯合新創企業、中小企業共同申請，以促進產業鏈發展。</a:t>
              </a:r>
            </a:p>
          </p:txBody>
        </p:sp>
      </p:grpSp>
      <p:pic>
        <p:nvPicPr>
          <p:cNvPr id="12" name="圖片 11">
            <a:extLst>
              <a:ext uri="{FF2B5EF4-FFF2-40B4-BE49-F238E27FC236}">
                <a16:creationId xmlns:a16="http://schemas.microsoft.com/office/drawing/2014/main" id="{DB912CF0-DCE0-48FF-711C-F25E2C5B6E50}"/>
              </a:ext>
            </a:extLst>
          </p:cNvPr>
          <p:cNvPicPr>
            <a:picLocks noChangeAspect="1"/>
          </p:cNvPicPr>
          <p:nvPr/>
        </p:nvPicPr>
        <p:blipFill>
          <a:blip r:embed="rId3"/>
          <a:stretch>
            <a:fillRect/>
          </a:stretch>
        </p:blipFill>
        <p:spPr>
          <a:xfrm>
            <a:off x="-10645" y="3558330"/>
            <a:ext cx="1521642" cy="2447858"/>
          </a:xfrm>
          <a:prstGeom prst="rect">
            <a:avLst/>
          </a:prstGeom>
        </p:spPr>
      </p:pic>
      <p:grpSp>
        <p:nvGrpSpPr>
          <p:cNvPr id="13" name="群組 12">
            <a:extLst>
              <a:ext uri="{FF2B5EF4-FFF2-40B4-BE49-F238E27FC236}">
                <a16:creationId xmlns:a16="http://schemas.microsoft.com/office/drawing/2014/main" id="{5D41B839-2B0F-23D3-A28F-253901B353AD}"/>
              </a:ext>
            </a:extLst>
          </p:cNvPr>
          <p:cNvGrpSpPr/>
          <p:nvPr/>
        </p:nvGrpSpPr>
        <p:grpSpPr>
          <a:xfrm>
            <a:off x="2021926" y="3080476"/>
            <a:ext cx="6928113" cy="1781261"/>
            <a:chOff x="2108082" y="3216907"/>
            <a:chExt cx="6928113" cy="1781261"/>
          </a:xfrm>
        </p:grpSpPr>
        <p:grpSp>
          <p:nvGrpSpPr>
            <p:cNvPr id="14" name="群組 13">
              <a:extLst>
                <a:ext uri="{FF2B5EF4-FFF2-40B4-BE49-F238E27FC236}">
                  <a16:creationId xmlns:a16="http://schemas.microsoft.com/office/drawing/2014/main" id="{FE766CC5-DCAA-E19A-2B8D-3FD3E75B0FE6}"/>
                </a:ext>
              </a:extLst>
            </p:cNvPr>
            <p:cNvGrpSpPr/>
            <p:nvPr/>
          </p:nvGrpSpPr>
          <p:grpSpPr>
            <a:xfrm>
              <a:off x="2108082" y="3216907"/>
              <a:ext cx="3624140" cy="486000"/>
              <a:chOff x="1231171" y="1177210"/>
              <a:chExt cx="3624140" cy="486000"/>
            </a:xfrm>
          </p:grpSpPr>
          <p:sp>
            <p:nvSpPr>
              <p:cNvPr id="16" name="Rectangle 6">
                <a:extLst>
                  <a:ext uri="{FF2B5EF4-FFF2-40B4-BE49-F238E27FC236}">
                    <a16:creationId xmlns:a16="http://schemas.microsoft.com/office/drawing/2014/main" id="{DA7E1B51-0429-BE67-740A-1B93FEFA9812}"/>
                  </a:ext>
                </a:extLst>
              </p:cNvPr>
              <p:cNvSpPr>
                <a:spLocks noChangeArrowheads="1"/>
              </p:cNvSpPr>
              <p:nvPr/>
            </p:nvSpPr>
            <p:spPr bwMode="auto">
              <a:xfrm>
                <a:off x="1867620" y="1203960"/>
                <a:ext cx="2987691"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7" name="群組 16">
                <a:extLst>
                  <a:ext uri="{FF2B5EF4-FFF2-40B4-BE49-F238E27FC236}">
                    <a16:creationId xmlns:a16="http://schemas.microsoft.com/office/drawing/2014/main" id="{C4979945-D032-DA45-EE91-EA62FE0F29A0}"/>
                  </a:ext>
                </a:extLst>
              </p:cNvPr>
              <p:cNvGrpSpPr/>
              <p:nvPr/>
            </p:nvGrpSpPr>
            <p:grpSpPr>
              <a:xfrm>
                <a:off x="1231171" y="1177210"/>
                <a:ext cx="498872" cy="486000"/>
                <a:chOff x="1231171" y="1133668"/>
                <a:chExt cx="498872" cy="486000"/>
              </a:xfrm>
            </p:grpSpPr>
            <p:sp>
              <p:nvSpPr>
                <p:cNvPr id="19" name="Oval 38">
                  <a:extLst>
                    <a:ext uri="{FF2B5EF4-FFF2-40B4-BE49-F238E27FC236}">
                      <a16:creationId xmlns:a16="http://schemas.microsoft.com/office/drawing/2014/main" id="{3DA005E0-5CE1-736C-4CAE-12B7D24F8D77}"/>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0" name="TextBox 42">
                  <a:extLst>
                    <a:ext uri="{FF2B5EF4-FFF2-40B4-BE49-F238E27FC236}">
                      <a16:creationId xmlns:a16="http://schemas.microsoft.com/office/drawing/2014/main" id="{2DE823D5-8CC3-77FB-D6F8-311292F34247}"/>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2</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8" name="TextBox 50">
                <a:extLst>
                  <a:ext uri="{FF2B5EF4-FFF2-40B4-BE49-F238E27FC236}">
                    <a16:creationId xmlns:a16="http://schemas.microsoft.com/office/drawing/2014/main" id="{7966502D-D180-E544-298F-1CC4ED057D03}"/>
                  </a:ext>
                </a:extLst>
              </p:cNvPr>
              <p:cNvSpPr txBox="1"/>
              <p:nvPr/>
            </p:nvSpPr>
            <p:spPr>
              <a:xfrm>
                <a:off x="2002489" y="1231889"/>
                <a:ext cx="2776340"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經費補助是否有上限</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5" name="文字方塊 14">
              <a:extLst>
                <a:ext uri="{FF2B5EF4-FFF2-40B4-BE49-F238E27FC236}">
                  <a16:creationId xmlns:a16="http://schemas.microsoft.com/office/drawing/2014/main" id="{B47DEDC1-90DB-0A49-8DFE-81A6D1CEDA4A}"/>
                </a:ext>
              </a:extLst>
            </p:cNvPr>
            <p:cNvSpPr txBox="1"/>
            <p:nvPr/>
          </p:nvSpPr>
          <p:spPr>
            <a:xfrm>
              <a:off x="2523212" y="3788991"/>
              <a:ext cx="6512983"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淬鍊計畫沒有申請補助經費之上限，請考量公司之研發人力、研發能量等因素，</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依照實際計畫執行需求編列計畫經費</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，補助比例最高不超過計畫總經費</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grpSp>
        <p:nvGrpSpPr>
          <p:cNvPr id="21" name="群組 20">
            <a:extLst>
              <a:ext uri="{FF2B5EF4-FFF2-40B4-BE49-F238E27FC236}">
                <a16:creationId xmlns:a16="http://schemas.microsoft.com/office/drawing/2014/main" id="{876A9816-5791-E018-30C5-AFA3C2A9BD90}"/>
              </a:ext>
            </a:extLst>
          </p:cNvPr>
          <p:cNvGrpSpPr/>
          <p:nvPr/>
        </p:nvGrpSpPr>
        <p:grpSpPr>
          <a:xfrm>
            <a:off x="1800607" y="5060776"/>
            <a:ext cx="5768593" cy="1406192"/>
            <a:chOff x="1578495" y="5191093"/>
            <a:chExt cx="5768593" cy="1406192"/>
          </a:xfrm>
        </p:grpSpPr>
        <p:grpSp>
          <p:nvGrpSpPr>
            <p:cNvPr id="22" name="群組 21">
              <a:extLst>
                <a:ext uri="{FF2B5EF4-FFF2-40B4-BE49-F238E27FC236}">
                  <a16:creationId xmlns:a16="http://schemas.microsoft.com/office/drawing/2014/main" id="{731B0ED2-B83C-D1BC-4D08-6637E952B7B2}"/>
                </a:ext>
              </a:extLst>
            </p:cNvPr>
            <p:cNvGrpSpPr/>
            <p:nvPr/>
          </p:nvGrpSpPr>
          <p:grpSpPr>
            <a:xfrm>
              <a:off x="1578495" y="5191093"/>
              <a:ext cx="5768593" cy="486000"/>
              <a:chOff x="1231171" y="1177210"/>
              <a:chExt cx="5768593" cy="486000"/>
            </a:xfrm>
          </p:grpSpPr>
          <p:sp>
            <p:nvSpPr>
              <p:cNvPr id="24" name="Rectangle 6">
                <a:extLst>
                  <a:ext uri="{FF2B5EF4-FFF2-40B4-BE49-F238E27FC236}">
                    <a16:creationId xmlns:a16="http://schemas.microsoft.com/office/drawing/2014/main" id="{0AF64BEF-954F-61C6-8258-F9B4D79251A7}"/>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5" name="群組 24">
                <a:extLst>
                  <a:ext uri="{FF2B5EF4-FFF2-40B4-BE49-F238E27FC236}">
                    <a16:creationId xmlns:a16="http://schemas.microsoft.com/office/drawing/2014/main" id="{8DA22779-B9E9-F246-FC49-2D392DF76C21}"/>
                  </a:ext>
                </a:extLst>
              </p:cNvPr>
              <p:cNvGrpSpPr/>
              <p:nvPr/>
            </p:nvGrpSpPr>
            <p:grpSpPr>
              <a:xfrm>
                <a:off x="1231171" y="1177210"/>
                <a:ext cx="498872" cy="486000"/>
                <a:chOff x="1231171" y="1133668"/>
                <a:chExt cx="498872" cy="486000"/>
              </a:xfrm>
            </p:grpSpPr>
            <p:sp>
              <p:nvSpPr>
                <p:cNvPr id="27" name="Oval 38">
                  <a:extLst>
                    <a:ext uri="{FF2B5EF4-FFF2-40B4-BE49-F238E27FC236}">
                      <a16:creationId xmlns:a16="http://schemas.microsoft.com/office/drawing/2014/main" id="{D1B2CC42-6312-359C-FEA9-2DD7049CBD32}"/>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8" name="TextBox 42">
                  <a:extLst>
                    <a:ext uri="{FF2B5EF4-FFF2-40B4-BE49-F238E27FC236}">
                      <a16:creationId xmlns:a16="http://schemas.microsoft.com/office/drawing/2014/main" id="{275BD484-7E8C-C8E1-B35A-2BAE1A968608}"/>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3</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26" name="TextBox 50">
                <a:extLst>
                  <a:ext uri="{FF2B5EF4-FFF2-40B4-BE49-F238E27FC236}">
                    <a16:creationId xmlns:a16="http://schemas.microsoft.com/office/drawing/2014/main" id="{CD9DE004-B55C-AB30-3456-6FBAE6F5370A}"/>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開發計畫標的是否為新進行之研發計畫</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23" name="文字方塊 22">
              <a:extLst>
                <a:ext uri="{FF2B5EF4-FFF2-40B4-BE49-F238E27FC236}">
                  <a16:creationId xmlns:a16="http://schemas.microsoft.com/office/drawing/2014/main" id="{5F064531-0EFC-4817-505C-7A2C2894AD32}"/>
                </a:ext>
              </a:extLst>
            </p:cNvPr>
            <p:cNvSpPr txBox="1"/>
            <p:nvPr/>
          </p:nvSpPr>
          <p:spPr>
            <a:xfrm>
              <a:off x="2291659" y="5772829"/>
              <a:ext cx="4853166" cy="824456"/>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是，若為已開發或生產之技術或產品者，</a:t>
              </a:r>
              <a:endPar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不符合本申請須知之規定。</a:t>
              </a:r>
            </a:p>
          </p:txBody>
        </p:sp>
      </p:grpSp>
    </p:spTree>
    <p:extLst>
      <p:ext uri="{BB962C8B-B14F-4D97-AF65-F5344CB8AC3E}">
        <p14:creationId xmlns:p14="http://schemas.microsoft.com/office/powerpoint/2010/main" val="2253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12</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23285F05-B794-00A9-3850-F922C5693FC0}"/>
              </a:ext>
            </a:extLst>
          </p:cNvPr>
          <p:cNvGrpSpPr/>
          <p:nvPr/>
        </p:nvGrpSpPr>
        <p:grpSpPr>
          <a:xfrm>
            <a:off x="538756" y="692021"/>
            <a:ext cx="7834128" cy="2558854"/>
            <a:chOff x="1344199" y="1171154"/>
            <a:chExt cx="5595023" cy="2558854"/>
          </a:xfrm>
        </p:grpSpPr>
        <p:grpSp>
          <p:nvGrpSpPr>
            <p:cNvPr id="3" name="群組 2">
              <a:extLst>
                <a:ext uri="{FF2B5EF4-FFF2-40B4-BE49-F238E27FC236}">
                  <a16:creationId xmlns:a16="http://schemas.microsoft.com/office/drawing/2014/main" id="{AF1FDD72-5C20-26D9-5E8D-09A065A3C003}"/>
                </a:ext>
              </a:extLst>
            </p:cNvPr>
            <p:cNvGrpSpPr/>
            <p:nvPr/>
          </p:nvGrpSpPr>
          <p:grpSpPr>
            <a:xfrm>
              <a:off x="1344199" y="1171154"/>
              <a:ext cx="4235527" cy="495166"/>
              <a:chOff x="1344199" y="1171154"/>
              <a:chExt cx="4235527" cy="495166"/>
            </a:xfrm>
          </p:grpSpPr>
          <p:sp>
            <p:nvSpPr>
              <p:cNvPr id="5" name="Rectangle 6">
                <a:extLst>
                  <a:ext uri="{FF2B5EF4-FFF2-40B4-BE49-F238E27FC236}">
                    <a16:creationId xmlns:a16="http://schemas.microsoft.com/office/drawing/2014/main" id="{3AE5AD2A-D800-867A-E463-F087ABE12F5F}"/>
                  </a:ext>
                </a:extLst>
              </p:cNvPr>
              <p:cNvSpPr>
                <a:spLocks noChangeArrowheads="1"/>
              </p:cNvSpPr>
              <p:nvPr/>
            </p:nvSpPr>
            <p:spPr bwMode="auto">
              <a:xfrm>
                <a:off x="1796806" y="1171154"/>
                <a:ext cx="2540670"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6" name="群組 5">
                <a:extLst>
                  <a:ext uri="{FF2B5EF4-FFF2-40B4-BE49-F238E27FC236}">
                    <a16:creationId xmlns:a16="http://schemas.microsoft.com/office/drawing/2014/main" id="{3BC80058-AC42-1A18-2AB1-2F454124A3BE}"/>
                  </a:ext>
                </a:extLst>
              </p:cNvPr>
              <p:cNvGrpSpPr/>
              <p:nvPr/>
            </p:nvGrpSpPr>
            <p:grpSpPr>
              <a:xfrm>
                <a:off x="1344199" y="1177210"/>
                <a:ext cx="356286" cy="489110"/>
                <a:chOff x="1344199" y="1133668"/>
                <a:chExt cx="356286" cy="489110"/>
              </a:xfrm>
            </p:grpSpPr>
            <p:sp>
              <p:nvSpPr>
                <p:cNvPr id="8" name="Oval 38">
                  <a:extLst>
                    <a:ext uri="{FF2B5EF4-FFF2-40B4-BE49-F238E27FC236}">
                      <a16:creationId xmlns:a16="http://schemas.microsoft.com/office/drawing/2014/main" id="{79E53680-F5CE-3FB0-43C3-161CBAB29A84}"/>
                    </a:ext>
                  </a:extLst>
                </p:cNvPr>
                <p:cNvSpPr>
                  <a:spLocks noChangeAspect="1"/>
                </p:cNvSpPr>
                <p:nvPr/>
              </p:nvSpPr>
              <p:spPr>
                <a:xfrm>
                  <a:off x="1358031" y="1133668"/>
                  <a:ext cx="342454"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9" name="TextBox 42">
                  <a:extLst>
                    <a:ext uri="{FF2B5EF4-FFF2-40B4-BE49-F238E27FC236}">
                      <a16:creationId xmlns:a16="http://schemas.microsoft.com/office/drawing/2014/main" id="{F1F8259A-6D6F-7BFA-89F6-45E2C03131B8}"/>
                    </a:ext>
                  </a:extLst>
                </p:cNvPr>
                <p:cNvSpPr txBox="1"/>
                <p:nvPr/>
              </p:nvSpPr>
              <p:spPr>
                <a:xfrm flipH="1">
                  <a:off x="1344199" y="1161113"/>
                  <a:ext cx="356286" cy="461665"/>
                </a:xfrm>
                <a:prstGeom prst="rect">
                  <a:avLst/>
                </a:prstGeom>
                <a:noFill/>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4</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 name="TextBox 50">
                <a:extLst>
                  <a:ext uri="{FF2B5EF4-FFF2-40B4-BE49-F238E27FC236}">
                    <a16:creationId xmlns:a16="http://schemas.microsoft.com/office/drawing/2014/main" id="{BAE1AED4-5F7A-7201-68EC-61DAD445981C}"/>
                  </a:ext>
                </a:extLst>
              </p:cNvPr>
              <p:cNvSpPr txBox="1"/>
              <p:nvPr/>
            </p:nvSpPr>
            <p:spPr>
              <a:xfrm>
                <a:off x="1925811" y="1190480"/>
                <a:ext cx="365391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有申請計畫總件數限制嗎</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4" name="文字方塊 3">
              <a:extLst>
                <a:ext uri="{FF2B5EF4-FFF2-40B4-BE49-F238E27FC236}">
                  <a16:creationId xmlns:a16="http://schemas.microsoft.com/office/drawing/2014/main" id="{0EF8883E-F038-D19D-DA23-46469193DB92}"/>
                </a:ext>
              </a:extLst>
            </p:cNvPr>
            <p:cNvSpPr txBox="1"/>
            <p:nvPr/>
          </p:nvSpPr>
          <p:spPr>
            <a:xfrm>
              <a:off x="1671319" y="1597501"/>
              <a:ext cx="5267903" cy="213250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有，前瞻型計畫同一公司</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或同一負責人</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於同一時期申請及執行之計畫總件數，以</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不得超過</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3</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件為原則</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457200" eaLnBrk="1" fontAlgn="auto" latinLnBrk="0" hangingPunct="1">
                <a:lnSpc>
                  <a:spcPts val="3000"/>
                </a:lnSpc>
                <a:spcBef>
                  <a:spcPts val="120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另提醒，若同一時期申請超過</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個以上政府相關補助計畫，應於</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審查時主動說明</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企業資源配置分工；若曾執行過政府相關補助計畫，應說明該計畫成果及產業效益。</a:t>
              </a:r>
            </a:p>
          </p:txBody>
        </p:sp>
      </p:grpSp>
      <p:grpSp>
        <p:nvGrpSpPr>
          <p:cNvPr id="10" name="群組 9">
            <a:extLst>
              <a:ext uri="{FF2B5EF4-FFF2-40B4-BE49-F238E27FC236}">
                <a16:creationId xmlns:a16="http://schemas.microsoft.com/office/drawing/2014/main" id="{942E782A-C13B-E7ED-D7B0-E7E538763B70}"/>
              </a:ext>
            </a:extLst>
          </p:cNvPr>
          <p:cNvGrpSpPr/>
          <p:nvPr/>
        </p:nvGrpSpPr>
        <p:grpSpPr>
          <a:xfrm>
            <a:off x="538756" y="3340738"/>
            <a:ext cx="6330122" cy="1723043"/>
            <a:chOff x="2097242" y="3216907"/>
            <a:chExt cx="6330122" cy="1723043"/>
          </a:xfrm>
        </p:grpSpPr>
        <p:grpSp>
          <p:nvGrpSpPr>
            <p:cNvPr id="11" name="群組 10">
              <a:extLst>
                <a:ext uri="{FF2B5EF4-FFF2-40B4-BE49-F238E27FC236}">
                  <a16:creationId xmlns:a16="http://schemas.microsoft.com/office/drawing/2014/main" id="{D23A2D16-2018-3ADD-136E-7A50ABC4567C}"/>
                </a:ext>
              </a:extLst>
            </p:cNvPr>
            <p:cNvGrpSpPr/>
            <p:nvPr/>
          </p:nvGrpSpPr>
          <p:grpSpPr>
            <a:xfrm>
              <a:off x="2097242" y="3216907"/>
              <a:ext cx="4327302" cy="811296"/>
              <a:chOff x="1220331" y="1177210"/>
              <a:chExt cx="4327302" cy="811296"/>
            </a:xfrm>
          </p:grpSpPr>
          <p:sp>
            <p:nvSpPr>
              <p:cNvPr id="13" name="Rectangle 6">
                <a:extLst>
                  <a:ext uri="{FF2B5EF4-FFF2-40B4-BE49-F238E27FC236}">
                    <a16:creationId xmlns:a16="http://schemas.microsoft.com/office/drawing/2014/main" id="{7143C452-9E0C-5E67-E72F-F8466B3A47AD}"/>
                  </a:ext>
                </a:extLst>
              </p:cNvPr>
              <p:cNvSpPr>
                <a:spLocks noChangeArrowheads="1"/>
              </p:cNvSpPr>
              <p:nvPr/>
            </p:nvSpPr>
            <p:spPr bwMode="auto">
              <a:xfrm>
                <a:off x="1867620" y="1203960"/>
                <a:ext cx="3680013"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群組 13">
                <a:extLst>
                  <a:ext uri="{FF2B5EF4-FFF2-40B4-BE49-F238E27FC236}">
                    <a16:creationId xmlns:a16="http://schemas.microsoft.com/office/drawing/2014/main" id="{E679BCA5-6751-C3C7-A9A8-85E4A1020C78}"/>
                  </a:ext>
                </a:extLst>
              </p:cNvPr>
              <p:cNvGrpSpPr/>
              <p:nvPr/>
            </p:nvGrpSpPr>
            <p:grpSpPr>
              <a:xfrm>
                <a:off x="1220331" y="1177210"/>
                <a:ext cx="502685" cy="486000"/>
                <a:chOff x="1220331" y="1133668"/>
                <a:chExt cx="502685" cy="486000"/>
              </a:xfrm>
            </p:grpSpPr>
            <p:sp>
              <p:nvSpPr>
                <p:cNvPr id="16" name="Oval 38">
                  <a:extLst>
                    <a:ext uri="{FF2B5EF4-FFF2-40B4-BE49-F238E27FC236}">
                      <a16:creationId xmlns:a16="http://schemas.microsoft.com/office/drawing/2014/main" id="{13546A30-B984-22B4-3472-F4472AD3105F}"/>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7" name="TextBox 42">
                  <a:extLst>
                    <a:ext uri="{FF2B5EF4-FFF2-40B4-BE49-F238E27FC236}">
                      <a16:creationId xmlns:a16="http://schemas.microsoft.com/office/drawing/2014/main" id="{B37EB2E7-6BC7-59EA-0FB0-121CFEA3BD45}"/>
                    </a:ext>
                  </a:extLst>
                </p:cNvPr>
                <p:cNvSpPr txBox="1"/>
                <p:nvPr/>
              </p:nvSpPr>
              <p:spPr>
                <a:xfrm flipH="1">
                  <a:off x="1220331" y="1136809"/>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5</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5" name="TextBox 50">
                <a:extLst>
                  <a:ext uri="{FF2B5EF4-FFF2-40B4-BE49-F238E27FC236}">
                    <a16:creationId xmlns:a16="http://schemas.microsoft.com/office/drawing/2014/main" id="{B31C4AC3-17C0-CF20-C78B-3C4A550194AD}"/>
                  </a:ext>
                </a:extLst>
              </p:cNvPr>
              <p:cNvSpPr txBox="1"/>
              <p:nvPr/>
            </p:nvSpPr>
            <p:spPr>
              <a:xfrm>
                <a:off x="2002489" y="1231889"/>
                <a:ext cx="3335556" cy="756617"/>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與數位發展部補助計畫差異</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685800" eaLnBrk="1" fontAlgn="auto" latinLnBrk="1" hangingPunct="1">
                  <a:lnSpc>
                    <a:spcPct val="100000"/>
                  </a:lnSpc>
                  <a:spcBef>
                    <a:spcPts val="0"/>
                  </a:spcBef>
                  <a:spcAft>
                    <a:spcPts val="450"/>
                  </a:spcAft>
                  <a:buClr>
                    <a:srgbClr val="008000"/>
                  </a:buClr>
                  <a:buSzTx/>
                  <a:buFontTx/>
                  <a:buNone/>
                  <a:tabLst/>
                  <a:defRPr/>
                </a:pPr>
                <a:endPar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2" name="文字方塊 11">
              <a:extLst>
                <a:ext uri="{FF2B5EF4-FFF2-40B4-BE49-F238E27FC236}">
                  <a16:creationId xmlns:a16="http://schemas.microsoft.com/office/drawing/2014/main" id="{F9D6C0DD-32D2-4ECA-868F-5D731EA0C862}"/>
                </a:ext>
              </a:extLst>
            </p:cNvPr>
            <p:cNvSpPr txBox="1"/>
            <p:nvPr/>
          </p:nvSpPr>
          <p:spPr>
            <a:xfrm>
              <a:off x="2512057" y="3730836"/>
              <a:ext cx="5915307" cy="1209114"/>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淬鍊計畫補助企業投入具潛力的前瞻產業技術開發，若開發技術內容屬</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資訊服務、</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AI</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、資安、應用軟體、內容軟體等領域</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，則屬數位發展部補助範疇。</a:t>
              </a:r>
            </a:p>
          </p:txBody>
        </p:sp>
      </p:grpSp>
      <p:pic>
        <p:nvPicPr>
          <p:cNvPr id="18" name="圖片 17">
            <a:extLst>
              <a:ext uri="{FF2B5EF4-FFF2-40B4-BE49-F238E27FC236}">
                <a16:creationId xmlns:a16="http://schemas.microsoft.com/office/drawing/2014/main" id="{5C7117FA-FF97-377E-C15F-BC9BF03FA059}"/>
              </a:ext>
            </a:extLst>
          </p:cNvPr>
          <p:cNvPicPr>
            <a:picLocks noChangeAspect="1"/>
          </p:cNvPicPr>
          <p:nvPr/>
        </p:nvPicPr>
        <p:blipFill>
          <a:blip r:embed="rId2"/>
          <a:stretch>
            <a:fillRect/>
          </a:stretch>
        </p:blipFill>
        <p:spPr>
          <a:xfrm>
            <a:off x="6897908" y="3576356"/>
            <a:ext cx="1333879" cy="2637443"/>
          </a:xfrm>
          <a:prstGeom prst="rect">
            <a:avLst/>
          </a:prstGeom>
        </p:spPr>
      </p:pic>
      <p:sp>
        <p:nvSpPr>
          <p:cNvPr id="19" name="標題 2">
            <a:extLst>
              <a:ext uri="{FF2B5EF4-FFF2-40B4-BE49-F238E27FC236}">
                <a16:creationId xmlns:a16="http://schemas.microsoft.com/office/drawing/2014/main" id="{1189D965-842C-2F10-5E10-2B5AEA490E0F}"/>
              </a:ext>
            </a:extLst>
          </p:cNvPr>
          <p:cNvSpPr>
            <a:spLocks noGrp="1"/>
          </p:cNvSpPr>
          <p:nvPr>
            <p:ph type="title"/>
          </p:nvPr>
        </p:nvSpPr>
        <p:spPr>
          <a:xfrm>
            <a:off x="6498336" y="489972"/>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20" name="圖片 19">
            <a:extLst>
              <a:ext uri="{FF2B5EF4-FFF2-40B4-BE49-F238E27FC236}">
                <a16:creationId xmlns:a16="http://schemas.microsoft.com/office/drawing/2014/main" id="{CCEDA1C8-4A6E-2083-40AC-B5C39F5F44E6}"/>
              </a:ext>
            </a:extLst>
          </p:cNvPr>
          <p:cNvPicPr>
            <a:picLocks noChangeAspect="1"/>
          </p:cNvPicPr>
          <p:nvPr/>
        </p:nvPicPr>
        <p:blipFill>
          <a:blip r:embed="rId3"/>
          <a:stretch>
            <a:fillRect/>
          </a:stretch>
        </p:blipFill>
        <p:spPr>
          <a:xfrm>
            <a:off x="5606201" y="489021"/>
            <a:ext cx="749873" cy="682811"/>
          </a:xfrm>
          <a:prstGeom prst="rect">
            <a:avLst/>
          </a:prstGeom>
        </p:spPr>
      </p:pic>
      <p:grpSp>
        <p:nvGrpSpPr>
          <p:cNvPr id="29" name="群組 28">
            <a:extLst>
              <a:ext uri="{FF2B5EF4-FFF2-40B4-BE49-F238E27FC236}">
                <a16:creationId xmlns:a16="http://schemas.microsoft.com/office/drawing/2014/main" id="{457EE129-DE54-076E-1943-A9B36AB8E9C2}"/>
              </a:ext>
            </a:extLst>
          </p:cNvPr>
          <p:cNvGrpSpPr/>
          <p:nvPr/>
        </p:nvGrpSpPr>
        <p:grpSpPr>
          <a:xfrm>
            <a:off x="538756" y="5190976"/>
            <a:ext cx="6527062" cy="1365072"/>
            <a:chOff x="1578495" y="5191093"/>
            <a:chExt cx="5768593" cy="1365072"/>
          </a:xfrm>
        </p:grpSpPr>
        <p:grpSp>
          <p:nvGrpSpPr>
            <p:cNvPr id="30" name="群組 29">
              <a:extLst>
                <a:ext uri="{FF2B5EF4-FFF2-40B4-BE49-F238E27FC236}">
                  <a16:creationId xmlns:a16="http://schemas.microsoft.com/office/drawing/2014/main" id="{1F418998-2BBF-36C1-898D-A251E4265806}"/>
                </a:ext>
              </a:extLst>
            </p:cNvPr>
            <p:cNvGrpSpPr/>
            <p:nvPr/>
          </p:nvGrpSpPr>
          <p:grpSpPr>
            <a:xfrm>
              <a:off x="1578495" y="5191093"/>
              <a:ext cx="5768593" cy="486000"/>
              <a:chOff x="1231171" y="1177210"/>
              <a:chExt cx="5768593" cy="486000"/>
            </a:xfrm>
          </p:grpSpPr>
          <p:sp>
            <p:nvSpPr>
              <p:cNvPr id="7168" name="Rectangle 6">
                <a:extLst>
                  <a:ext uri="{FF2B5EF4-FFF2-40B4-BE49-F238E27FC236}">
                    <a16:creationId xmlns:a16="http://schemas.microsoft.com/office/drawing/2014/main" id="{E2E62527-AED7-60BB-A4C4-60CD98FEB124}"/>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7169" name="群組 7168">
                <a:extLst>
                  <a:ext uri="{FF2B5EF4-FFF2-40B4-BE49-F238E27FC236}">
                    <a16:creationId xmlns:a16="http://schemas.microsoft.com/office/drawing/2014/main" id="{82DAB8EF-8DE2-711B-1A97-EFCF94B9E4FD}"/>
                  </a:ext>
                </a:extLst>
              </p:cNvPr>
              <p:cNvGrpSpPr/>
              <p:nvPr/>
            </p:nvGrpSpPr>
            <p:grpSpPr>
              <a:xfrm>
                <a:off x="1231171" y="1177210"/>
                <a:ext cx="498872" cy="486000"/>
                <a:chOff x="1231171" y="1133668"/>
                <a:chExt cx="498872" cy="486000"/>
              </a:xfrm>
            </p:grpSpPr>
            <p:sp>
              <p:nvSpPr>
                <p:cNvPr id="7171" name="Oval 38">
                  <a:extLst>
                    <a:ext uri="{FF2B5EF4-FFF2-40B4-BE49-F238E27FC236}">
                      <a16:creationId xmlns:a16="http://schemas.microsoft.com/office/drawing/2014/main" id="{AA0FF3BC-4ADF-F9C7-162E-CEB73705C3C7}"/>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7172" name="TextBox 42">
                  <a:extLst>
                    <a:ext uri="{FF2B5EF4-FFF2-40B4-BE49-F238E27FC236}">
                      <a16:creationId xmlns:a16="http://schemas.microsoft.com/office/drawing/2014/main" id="{804FFBA1-037C-4D14-92C0-C0EBC9858D0B}"/>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altLang="ko-KR" b="1" kern="0" dirty="0">
                      <a:solidFill>
                        <a:srgbClr val="FFFFFF"/>
                      </a:solidFill>
                      <a:effectLst>
                        <a:outerShdw blurRad="38100" dist="38100" dir="2700000" algn="tl">
                          <a:srgbClr val="C0C0C0"/>
                        </a:outerShdw>
                      </a:effectLst>
                      <a:ea typeface="微軟正黑體" panose="020B0604030504040204" pitchFamily="34" charset="-120"/>
                      <a:cs typeface="Arial" panose="020B0604020202020204" pitchFamily="34" charset="0"/>
                    </a:rPr>
                    <a:t>6</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170" name="TextBox 50">
                <a:extLst>
                  <a:ext uri="{FF2B5EF4-FFF2-40B4-BE49-F238E27FC236}">
                    <a16:creationId xmlns:a16="http://schemas.microsoft.com/office/drawing/2014/main" id="{53DF2FF9-E9E4-5BDD-F0E2-0F07E9DC433F}"/>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引進</a:t>
                </a:r>
                <a:r>
                  <a:rPr kumimoji="0" lang="zh-TW" altLang="en-US" sz="1950" b="1"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rPr>
                  <a:t>國際人才之執行</a:t>
                </a: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標準</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31" name="文字方塊 30">
              <a:extLst>
                <a:ext uri="{FF2B5EF4-FFF2-40B4-BE49-F238E27FC236}">
                  <a16:creationId xmlns:a16="http://schemas.microsoft.com/office/drawing/2014/main" id="{1C53384A-E777-8B25-881F-895C2AE8C59C}"/>
                </a:ext>
              </a:extLst>
            </p:cNvPr>
            <p:cNvSpPr txBox="1"/>
            <p:nvPr/>
          </p:nvSpPr>
          <p:spPr>
            <a:xfrm>
              <a:off x="1939847" y="5731772"/>
              <a:ext cx="5258842" cy="824393"/>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大型企業</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申請計畫前一年度年營業額</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200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億元以上</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執行計畫期間引進國際人才需達計畫人力</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以上。</a:t>
              </a:r>
            </a:p>
          </p:txBody>
        </p:sp>
      </p:grpSp>
    </p:spTree>
    <p:extLst>
      <p:ext uri="{BB962C8B-B14F-4D97-AF65-F5344CB8AC3E}">
        <p14:creationId xmlns:p14="http://schemas.microsoft.com/office/powerpoint/2010/main" val="37862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13</a:t>
            </a:fld>
            <a:endParaRPr lang="en-US" altLang="zh-TW" dirty="0">
              <a:solidFill>
                <a:schemeClr val="bg1"/>
              </a:solidFill>
              <a:ea typeface="微軟正黑體" panose="020B0604030504040204" pitchFamily="34" charset="-120"/>
            </a:endParaRPr>
          </a:p>
        </p:txBody>
      </p:sp>
      <p:grpSp>
        <p:nvGrpSpPr>
          <p:cNvPr id="16" name="群組 15">
            <a:extLst>
              <a:ext uri="{FF2B5EF4-FFF2-40B4-BE49-F238E27FC236}">
                <a16:creationId xmlns:a16="http://schemas.microsoft.com/office/drawing/2014/main" id="{B742A974-9A45-9D95-FAD2-6F081EBAE296}"/>
              </a:ext>
            </a:extLst>
          </p:cNvPr>
          <p:cNvGrpSpPr/>
          <p:nvPr/>
        </p:nvGrpSpPr>
        <p:grpSpPr>
          <a:xfrm>
            <a:off x="822266" y="2627946"/>
            <a:ext cx="5392332" cy="3506934"/>
            <a:chOff x="930335" y="2422236"/>
            <a:chExt cx="5392332" cy="3506934"/>
          </a:xfrm>
        </p:grpSpPr>
        <p:sp>
          <p:nvSpPr>
            <p:cNvPr id="17" name="矩形 16">
              <a:extLst>
                <a:ext uri="{FF2B5EF4-FFF2-40B4-BE49-F238E27FC236}">
                  <a16:creationId xmlns:a16="http://schemas.microsoft.com/office/drawing/2014/main" id="{1F708604-39D8-4977-89D4-69D612CEA09C}"/>
                </a:ext>
              </a:extLst>
            </p:cNvPr>
            <p:cNvSpPr/>
            <p:nvPr/>
          </p:nvSpPr>
          <p:spPr>
            <a:xfrm>
              <a:off x="990477" y="2977080"/>
              <a:ext cx="5332190" cy="2952090"/>
            </a:xfrm>
            <a:prstGeom prst="rect">
              <a:avLst/>
            </a:prstGeom>
          </p:spPr>
          <p:txBody>
            <a:bodyPr wrap="square">
              <a:spAutoFit/>
            </a:bodyPr>
            <a:lstStyle/>
            <a:p>
              <a:pPr defTabSz="685800" eaLnBrk="1" hangingPunct="1">
                <a:spcBef>
                  <a:spcPts val="75"/>
                </a:spcBef>
                <a:spcAft>
                  <a:spcPts val="75"/>
                </a:spcAft>
                <a:defRPr/>
              </a:pPr>
              <a:r>
                <a:rPr lang="en-US" altLang="zh-TW" sz="2000" dirty="0">
                  <a:solidFill>
                    <a:srgbClr val="154F8B"/>
                  </a:solidFill>
                  <a:latin typeface="+mj-ea"/>
                  <a:ea typeface="+mj-ea"/>
                  <a:cs typeface="Arial" panose="020B0604020202020204" pitchFamily="34" charset="0"/>
                </a:rPr>
                <a:t>A</a:t>
              </a:r>
              <a:r>
                <a:rPr lang="en-US" altLang="zh-TW" sz="2000" baseline="30000" dirty="0">
                  <a:solidFill>
                    <a:srgbClr val="154F8B"/>
                  </a:solidFill>
                  <a:latin typeface="+mj-ea"/>
                  <a:ea typeface="+mj-ea"/>
                  <a:cs typeface="Arial" panose="020B0604020202020204" pitchFamily="34" charset="0"/>
                </a:rPr>
                <a:t>+</a:t>
              </a:r>
              <a:r>
                <a:rPr lang="zh-TW" altLang="zh-TW" sz="2000" dirty="0">
                  <a:solidFill>
                    <a:srgbClr val="154F8B"/>
                  </a:solidFill>
                  <a:latin typeface="+mj-ea"/>
                  <a:ea typeface="+mj-ea"/>
                  <a:cs typeface="Arial" panose="020B0604020202020204" pitchFamily="34" charset="0"/>
                </a:rPr>
                <a:t>淬鍊計畫網址：</a:t>
              </a:r>
              <a:r>
                <a:rPr lang="en-US" altLang="zh-TW" sz="2000" dirty="0">
                  <a:solidFill>
                    <a:srgbClr val="154F8B"/>
                  </a:solidFill>
                  <a:latin typeface="+mj-ea"/>
                  <a:ea typeface="+mj-ea"/>
                  <a:cs typeface="Arial" panose="020B0604020202020204" pitchFamily="34" charset="0"/>
                </a:rPr>
                <a:t>http://aiip.tdp.org.tw/</a:t>
              </a:r>
            </a:p>
            <a:p>
              <a:pPr defTabSz="685800" eaLnBrk="1" hangingPunct="1">
                <a:spcBef>
                  <a:spcPts val="75"/>
                </a:spcBef>
                <a:spcAft>
                  <a:spcPts val="75"/>
                </a:spcAft>
                <a:defRPr/>
              </a:pPr>
              <a:r>
                <a:rPr lang="en-US" altLang="zh-TW" sz="2000" dirty="0">
                  <a:latin typeface="+mj-ea"/>
                  <a:ea typeface="+mj-ea"/>
                  <a:cs typeface="Arial" panose="020B0604020202020204" pitchFamily="34" charset="0"/>
                </a:rPr>
                <a:t>(</a:t>
              </a:r>
              <a:r>
                <a:rPr lang="zh-TW" altLang="en-US" sz="2000" dirty="0">
                  <a:latin typeface="+mj-ea"/>
                  <a:ea typeface="+mj-ea"/>
                  <a:cs typeface="Arial" panose="020B0604020202020204" pitchFamily="34" charset="0"/>
                </a:rPr>
                <a:t>申請須知等相關資料皆可由網站下載</a:t>
              </a:r>
              <a:r>
                <a:rPr lang="en-US" altLang="zh-TW" sz="2000" dirty="0">
                  <a:latin typeface="+mj-ea"/>
                  <a:ea typeface="+mj-ea"/>
                  <a:cs typeface="Arial" panose="020B0604020202020204" pitchFamily="34" charset="0"/>
                </a:rPr>
                <a:t>)</a:t>
              </a: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1200"/>
                </a:spcBef>
                <a:spcAft>
                  <a:spcPts val="225"/>
                </a:spcAft>
                <a:defRPr/>
              </a:pPr>
              <a:r>
                <a:rPr lang="zh-TW" altLang="zh-TW" sz="2000" dirty="0">
                  <a:latin typeface="+mj-ea"/>
                  <a:ea typeface="+mj-ea"/>
                  <a:cs typeface="Arial" panose="020B0604020202020204" pitchFamily="34" charset="0"/>
                </a:rPr>
                <a:t>聯絡電話：</a:t>
              </a:r>
              <a:r>
                <a:rPr lang="en-US" altLang="zh-TW" sz="2000" dirty="0">
                  <a:latin typeface="+mj-ea"/>
                  <a:ea typeface="+mj-ea"/>
                  <a:cs typeface="Arial" panose="020B0604020202020204" pitchFamily="34" charset="0"/>
                </a:rPr>
                <a:t>02-2341-2314</a:t>
              </a:r>
            </a:p>
            <a:p>
              <a:pPr algn="just" defTabSz="685800" latinLnBrk="1">
                <a:spcBef>
                  <a:spcPts val="120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225"/>
                </a:spcBef>
                <a:spcAft>
                  <a:spcPts val="225"/>
                </a:spcAft>
                <a:defRPr/>
              </a:pPr>
              <a:r>
                <a:rPr lang="zh-TW" altLang="en-US" sz="2000" dirty="0">
                  <a:latin typeface="+mj-ea"/>
                  <a:ea typeface="+mj-ea"/>
                  <a:cs typeface="Arial" panose="020B0604020202020204" pitchFamily="34" charset="0"/>
                </a:rPr>
                <a:t>地址：</a:t>
              </a:r>
              <a:r>
                <a:rPr lang="en-US" altLang="zh-TW" sz="2000" dirty="0">
                  <a:latin typeface="+mj-ea"/>
                  <a:ea typeface="+mj-ea"/>
                  <a:cs typeface="Arial" panose="020B0604020202020204" pitchFamily="34" charset="0"/>
                </a:rPr>
                <a:t>100</a:t>
              </a:r>
              <a:r>
                <a:rPr lang="zh-TW" altLang="zh-TW" sz="2000" dirty="0">
                  <a:latin typeface="+mj-ea"/>
                  <a:ea typeface="+mj-ea"/>
                  <a:cs typeface="Arial" panose="020B0604020202020204" pitchFamily="34" charset="0"/>
                </a:rPr>
                <a:t>台北市重慶南路二段</a:t>
              </a:r>
              <a:r>
                <a:rPr lang="en-US" altLang="zh-TW" sz="2000" dirty="0">
                  <a:latin typeface="+mj-ea"/>
                  <a:ea typeface="+mj-ea"/>
                  <a:cs typeface="Arial" panose="020B0604020202020204" pitchFamily="34" charset="0"/>
                </a:rPr>
                <a:t>51</a:t>
              </a:r>
              <a:r>
                <a:rPr lang="zh-TW" altLang="zh-TW" sz="2000" dirty="0">
                  <a:latin typeface="+mj-ea"/>
                  <a:ea typeface="+mj-ea"/>
                  <a:cs typeface="Arial" panose="020B0604020202020204" pitchFamily="34" charset="0"/>
                </a:rPr>
                <a:t>號</a:t>
              </a:r>
              <a:r>
                <a:rPr lang="en-US" altLang="zh-TW" sz="2000" dirty="0">
                  <a:latin typeface="+mj-ea"/>
                  <a:ea typeface="+mj-ea"/>
                  <a:cs typeface="Arial" panose="020B0604020202020204" pitchFamily="34" charset="0"/>
                </a:rPr>
                <a:t>7</a:t>
              </a:r>
              <a:r>
                <a:rPr lang="zh-TW" altLang="zh-TW" sz="2000" dirty="0">
                  <a:latin typeface="+mj-ea"/>
                  <a:ea typeface="+mj-ea"/>
                  <a:cs typeface="Arial" panose="020B0604020202020204" pitchFamily="34" charset="0"/>
                </a:rPr>
                <a:t>樓</a:t>
              </a:r>
              <a:endParaRPr lang="en-US" altLang="zh-TW" sz="2000" dirty="0">
                <a:latin typeface="+mj-ea"/>
                <a:ea typeface="+mj-ea"/>
                <a:cs typeface="Arial" panose="020B0604020202020204" pitchFamily="34" charset="0"/>
              </a:endParaRPr>
            </a:p>
          </p:txBody>
        </p:sp>
        <p:sp>
          <p:nvSpPr>
            <p:cNvPr id="18" name="MH_Other_4">
              <a:extLst>
                <a:ext uri="{FF2B5EF4-FFF2-40B4-BE49-F238E27FC236}">
                  <a16:creationId xmlns:a16="http://schemas.microsoft.com/office/drawing/2014/main" id="{09D3A4B0-6BFA-1EC3-63C0-B3D59ABB9355}"/>
                </a:ext>
              </a:extLst>
            </p:cNvPr>
            <p:cNvSpPr/>
            <p:nvPr>
              <p:custDataLst>
                <p:tags r:id="rId1"/>
              </p:custDataLst>
            </p:nvPr>
          </p:nvSpPr>
          <p:spPr>
            <a:xfrm flipH="1">
              <a:off x="930335" y="2422236"/>
              <a:ext cx="491963" cy="378154"/>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1</a:t>
              </a:r>
            </a:p>
          </p:txBody>
        </p:sp>
        <p:sp>
          <p:nvSpPr>
            <p:cNvPr id="19" name="MH_Other_5">
              <a:extLst>
                <a:ext uri="{FF2B5EF4-FFF2-40B4-BE49-F238E27FC236}">
                  <a16:creationId xmlns:a16="http://schemas.microsoft.com/office/drawing/2014/main" id="{AEE39640-144A-AE06-1B32-E54888FBCEEB}"/>
                </a:ext>
              </a:extLst>
            </p:cNvPr>
            <p:cNvSpPr/>
            <p:nvPr>
              <p:custDataLst>
                <p:tags r:id="rId2"/>
              </p:custDataLst>
            </p:nvPr>
          </p:nvSpPr>
          <p:spPr>
            <a:xfrm>
              <a:off x="1784798" y="3866435"/>
              <a:ext cx="494245" cy="424643"/>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2</a:t>
              </a:r>
            </a:p>
          </p:txBody>
        </p:sp>
        <p:sp>
          <p:nvSpPr>
            <p:cNvPr id="20" name="MH_Other_6">
              <a:extLst>
                <a:ext uri="{FF2B5EF4-FFF2-40B4-BE49-F238E27FC236}">
                  <a16:creationId xmlns:a16="http://schemas.microsoft.com/office/drawing/2014/main" id="{D52D3B31-DB95-3B42-0519-E9D45885F530}"/>
                </a:ext>
              </a:extLst>
            </p:cNvPr>
            <p:cNvSpPr/>
            <p:nvPr>
              <p:custDataLst>
                <p:tags r:id="rId3"/>
              </p:custDataLst>
            </p:nvPr>
          </p:nvSpPr>
          <p:spPr>
            <a:xfrm flipH="1">
              <a:off x="1176317" y="4923904"/>
              <a:ext cx="600177" cy="450422"/>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defTabSz="685800" eaLnBrk="1" fontAlgn="auto" hangingPunct="1">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3</a:t>
              </a:r>
            </a:p>
          </p:txBody>
        </p:sp>
      </p:grpSp>
      <p:grpSp>
        <p:nvGrpSpPr>
          <p:cNvPr id="21" name="群組 20">
            <a:extLst>
              <a:ext uri="{FF2B5EF4-FFF2-40B4-BE49-F238E27FC236}">
                <a16:creationId xmlns:a16="http://schemas.microsoft.com/office/drawing/2014/main" id="{E814BAA2-AA05-E0E6-63B2-C61AE0D11696}"/>
              </a:ext>
            </a:extLst>
          </p:cNvPr>
          <p:cNvGrpSpPr/>
          <p:nvPr/>
        </p:nvGrpSpPr>
        <p:grpSpPr>
          <a:xfrm>
            <a:off x="1668425" y="1037426"/>
            <a:ext cx="5140509" cy="1464253"/>
            <a:chOff x="1536819" y="1060704"/>
            <a:chExt cx="5140509" cy="1464253"/>
          </a:xfrm>
        </p:grpSpPr>
        <p:sp>
          <p:nvSpPr>
            <p:cNvPr id="22" name="矩形 6">
              <a:extLst>
                <a:ext uri="{FF2B5EF4-FFF2-40B4-BE49-F238E27FC236}">
                  <a16:creationId xmlns:a16="http://schemas.microsoft.com/office/drawing/2014/main" id="{2E095C69-E000-07BF-49B4-5EB822A6417F}"/>
                </a:ext>
              </a:extLst>
            </p:cNvPr>
            <p:cNvSpPr>
              <a:spLocks noChangeArrowheads="1"/>
            </p:cNvSpPr>
            <p:nvPr/>
          </p:nvSpPr>
          <p:spPr bwMode="auto">
            <a:xfrm>
              <a:off x="3228328" y="1925322"/>
              <a:ext cx="2351396" cy="523220"/>
            </a:xfrm>
            <a:prstGeom prst="rect">
              <a:avLst/>
            </a:prstGeom>
            <a:noFill/>
            <a:ln w="9525">
              <a:noFill/>
              <a:miter lim="800000"/>
              <a:headEnd/>
              <a:tailEnd/>
            </a:ln>
          </p:spPr>
          <p:txBody>
            <a:bodyPr wrap="square">
              <a:spAutoFit/>
            </a:bodyPr>
            <a:lstStyle/>
            <a:p>
              <a:pPr algn="just" defTabSz="685800" latinLnBrk="1">
                <a:spcBef>
                  <a:spcPts val="450"/>
                </a:spcBef>
                <a:spcAft>
                  <a:spcPts val="450"/>
                </a:spcAft>
                <a:defRPr/>
              </a:pPr>
              <a:r>
                <a:rPr kumimoji="0" lang="zh-TW" altLang="zh-TW" sz="2800" b="1" dirty="0">
                  <a:solidFill>
                    <a:srgbClr val="154F8B"/>
                  </a:solidFill>
                  <a:latin typeface="+mj-ea"/>
                  <a:ea typeface="+mj-ea"/>
                  <a:cs typeface="Arial" panose="020B0604020202020204" pitchFamily="34" charset="0"/>
                </a:rPr>
                <a:t>相關</a:t>
              </a:r>
              <a:r>
                <a:rPr kumimoji="0" lang="zh-TW" altLang="en-US" sz="2800" b="1" dirty="0">
                  <a:solidFill>
                    <a:srgbClr val="154F8B"/>
                  </a:solidFill>
                  <a:latin typeface="+mj-ea"/>
                  <a:ea typeface="+mj-ea"/>
                  <a:cs typeface="Arial" panose="020B0604020202020204" pitchFamily="34" charset="0"/>
                </a:rPr>
                <a:t>資訊：</a:t>
              </a:r>
              <a:endParaRPr kumimoji="0" lang="en-US" altLang="zh-TW" sz="2800" b="1" dirty="0">
                <a:solidFill>
                  <a:srgbClr val="154F8B"/>
                </a:solidFill>
                <a:latin typeface="+mj-ea"/>
                <a:ea typeface="+mj-ea"/>
                <a:cs typeface="Arial" panose="020B0604020202020204" pitchFamily="34" charset="0"/>
              </a:endParaRPr>
            </a:p>
          </p:txBody>
        </p:sp>
        <p:sp>
          <p:nvSpPr>
            <p:cNvPr id="23" name="Rectangle 8">
              <a:extLst>
                <a:ext uri="{FF2B5EF4-FFF2-40B4-BE49-F238E27FC236}">
                  <a16:creationId xmlns:a16="http://schemas.microsoft.com/office/drawing/2014/main" id="{1A71301A-5BA6-C2D8-6403-69701B75AC49}"/>
                </a:ext>
              </a:extLst>
            </p:cNvPr>
            <p:cNvSpPr txBox="1">
              <a:spLocks noChangeArrowheads="1"/>
            </p:cNvSpPr>
            <p:nvPr/>
          </p:nvSpPr>
          <p:spPr bwMode="auto">
            <a:xfrm>
              <a:off x="3216136" y="1215002"/>
              <a:ext cx="3461192"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algn="l" defTabSz="685800" eaLnBrk="1" hangingPunct="1">
                <a:spcBef>
                  <a:spcPts val="0"/>
                </a:spcBef>
                <a:spcAft>
                  <a:spcPts val="0"/>
                </a:spcAft>
                <a:defRPr/>
              </a:pPr>
              <a:r>
                <a:rPr lang="zh-TW" altLang="en-US" sz="2800" b="0" kern="0" dirty="0">
                  <a:solidFill>
                    <a:srgbClr val="000000"/>
                  </a:solidFill>
                  <a:effectLst/>
                  <a:latin typeface="+mj-ea"/>
                  <a:cs typeface="Arial" panose="020B0604020202020204" pitchFamily="34" charset="0"/>
                </a:rPr>
                <a:t>企業創新專案辦公室</a:t>
              </a:r>
            </a:p>
          </p:txBody>
        </p:sp>
        <p:pic>
          <p:nvPicPr>
            <p:cNvPr id="24" name="圖片 23">
              <a:extLst>
                <a:ext uri="{FF2B5EF4-FFF2-40B4-BE49-F238E27FC236}">
                  <a16:creationId xmlns:a16="http://schemas.microsoft.com/office/drawing/2014/main" id="{B898B7B6-35FA-2AB9-A694-570554BC9EAB}"/>
                </a:ext>
              </a:extLst>
            </p:cNvPr>
            <p:cNvPicPr>
              <a:picLocks noChangeAspect="1"/>
            </p:cNvPicPr>
            <p:nvPr/>
          </p:nvPicPr>
          <p:blipFill rotWithShape="1">
            <a:blip r:embed="rId5"/>
            <a:srcRect t="1457" b="1457"/>
            <a:stretch/>
          </p:blipFill>
          <p:spPr>
            <a:xfrm>
              <a:off x="1536819" y="1060704"/>
              <a:ext cx="1511181" cy="1464253"/>
            </a:xfrm>
            <a:prstGeom prst="ellipse">
              <a:avLst/>
            </a:prstGeom>
          </p:spPr>
        </p:pic>
      </p:grpSp>
      <p:grpSp>
        <p:nvGrpSpPr>
          <p:cNvPr id="25" name="群組 24">
            <a:extLst>
              <a:ext uri="{FF2B5EF4-FFF2-40B4-BE49-F238E27FC236}">
                <a16:creationId xmlns:a16="http://schemas.microsoft.com/office/drawing/2014/main" id="{B1B051BB-AC36-F060-6FC7-6B11589A3820}"/>
              </a:ext>
            </a:extLst>
          </p:cNvPr>
          <p:cNvGrpSpPr/>
          <p:nvPr/>
        </p:nvGrpSpPr>
        <p:grpSpPr>
          <a:xfrm>
            <a:off x="6299877" y="1769552"/>
            <a:ext cx="2351396" cy="4041909"/>
            <a:chOff x="6113510" y="1377118"/>
            <a:chExt cx="2351396" cy="4050000"/>
          </a:xfrm>
        </p:grpSpPr>
        <p:pic>
          <p:nvPicPr>
            <p:cNvPr id="26" name="图片 61">
              <a:extLst>
                <a:ext uri="{FF2B5EF4-FFF2-40B4-BE49-F238E27FC236}">
                  <a16:creationId xmlns:a16="http://schemas.microsoft.com/office/drawing/2014/main" id="{09FC2912-BEC4-5990-671F-4A6AFF234D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510" y="1377118"/>
              <a:ext cx="2351396" cy="40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a:extLst>
                <a:ext uri="{FF2B5EF4-FFF2-40B4-BE49-F238E27FC236}">
                  <a16:creationId xmlns:a16="http://schemas.microsoft.com/office/drawing/2014/main" id="{31480828-47F4-2BD4-53AF-17BCA46E0100}"/>
                </a:ext>
              </a:extLst>
            </p:cNvPr>
            <p:cNvSpPr txBox="1">
              <a:spLocks noChangeArrowheads="1"/>
            </p:cNvSpPr>
            <p:nvPr/>
          </p:nvSpPr>
          <p:spPr bwMode="auto">
            <a:xfrm>
              <a:off x="6956520" y="3475238"/>
              <a:ext cx="1063530"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defTabSz="685800" eaLnBrk="1" hangingPunct="1">
                <a:spcBef>
                  <a:spcPts val="0"/>
                </a:spcBef>
                <a:spcAft>
                  <a:spcPts val="0"/>
                </a:spcAft>
                <a:defRPr/>
              </a:pPr>
              <a:r>
                <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a:t>
              </a:r>
              <a:r>
                <a:rPr lang="en-US" altLang="zh-TW" sz="1200" kern="0" baseline="3000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企業創新</a:t>
              </a:r>
              <a:endPar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endParaRPr>
            </a:p>
            <a:p>
              <a:pPr defTabSz="685800" eaLnBrk="1" hangingPunct="1">
                <a:spcBef>
                  <a:spcPts val="0"/>
                </a:spcBef>
                <a:spcAft>
                  <a:spcPts val="0"/>
                </a:spcAft>
                <a:defRPr/>
              </a:pP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專案辦公室</a:t>
              </a:r>
            </a:p>
          </p:txBody>
        </p:sp>
        <p:pic>
          <p:nvPicPr>
            <p:cNvPr id="28" name="圖片 27">
              <a:extLst>
                <a:ext uri="{FF2B5EF4-FFF2-40B4-BE49-F238E27FC236}">
                  <a16:creationId xmlns:a16="http://schemas.microsoft.com/office/drawing/2014/main" id="{1CBEABB5-EED4-F6ED-3FBF-862641BAF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856" y="3624919"/>
              <a:ext cx="364598" cy="329925"/>
            </a:xfrm>
            <a:prstGeom prst="rect">
              <a:avLst/>
            </a:prstGeom>
          </p:spPr>
        </p:pic>
      </p:grpSp>
    </p:spTree>
    <p:extLst>
      <p:ext uri="{BB962C8B-B14F-4D97-AF65-F5344CB8AC3E}">
        <p14:creationId xmlns:p14="http://schemas.microsoft.com/office/powerpoint/2010/main" val="189421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2</a:t>
            </a:fld>
            <a:endParaRPr lang="en-US" altLang="zh-TW" dirty="0">
              <a:solidFill>
                <a:schemeClr val="bg1"/>
              </a:solidFill>
              <a:ea typeface="微軟正黑體" panose="020B0604030504040204" pitchFamily="34" charset="-120"/>
            </a:endParaRPr>
          </a:p>
        </p:txBody>
      </p:sp>
      <p:sp>
        <p:nvSpPr>
          <p:cNvPr id="2" name="內容版面配置區 5">
            <a:extLst>
              <a:ext uri="{FF2B5EF4-FFF2-40B4-BE49-F238E27FC236}">
                <a16:creationId xmlns:a16="http://schemas.microsoft.com/office/drawing/2014/main" id="{CD368FE2-03EA-74BF-C485-6E00ED34619E}"/>
              </a:ext>
            </a:extLst>
          </p:cNvPr>
          <p:cNvSpPr>
            <a:spLocks noGrp="1"/>
          </p:cNvSpPr>
          <p:nvPr>
            <p:ph idx="1"/>
          </p:nvPr>
        </p:nvSpPr>
        <p:spPr>
          <a:xfrm>
            <a:off x="457200" y="1658074"/>
            <a:ext cx="4948771" cy="3194481"/>
          </a:xfrm>
        </p:spPr>
        <p:txBody>
          <a:bodyPr/>
          <a:lstStyle/>
          <a:p>
            <a:pPr marL="0" marR="0" lvl="0" indent="0" algn="l" defTabSz="914400" rtl="0" eaLnBrk="1" fontAlgn="auto" latinLnBrk="0" hangingPunct="1">
              <a:lnSpc>
                <a:spcPct val="100000"/>
              </a:lnSpc>
              <a:spcBef>
                <a:spcPts val="1200"/>
              </a:spcBef>
              <a:spcAft>
                <a:spcPts val="1200"/>
              </a:spcAft>
              <a:buClr>
                <a:srgbClr val="FF9933"/>
              </a:buClr>
              <a:buSzTx/>
              <a:buFontTx/>
              <a:buNone/>
              <a:tabLst/>
              <a:defRPr/>
            </a:pPr>
            <a:r>
              <a:rPr kumimoji="0" lang="zh-TW" altLang="en-US"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推動目標與策略：</a:t>
            </a:r>
            <a:endParaRPr kumimoji="0" lang="en-US" altLang="zh-TW"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誘發企業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投入</a:t>
            </a:r>
            <a:r>
              <a:rPr kumimoji="0" lang="zh-TW" altLang="en-US" sz="2200" b="1" i="0" u="none" strike="noStrike" kern="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高階先進技術開發</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，促使我國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產生領導型技術或</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能</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大幅提升</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之附加價值與國際市場競爭力，並鼓勵在研發過程中積極配合淨零碳排趨勢，亦應同時考量節能與減碳，以達成永續發展之願景</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標題 4">
            <a:extLst>
              <a:ext uri="{FF2B5EF4-FFF2-40B4-BE49-F238E27FC236}">
                <a16:creationId xmlns:a16="http://schemas.microsoft.com/office/drawing/2014/main" id="{5B9236EB-224C-5E72-54E2-04FCB71AFAC1}"/>
              </a:ext>
            </a:extLst>
          </p:cNvPr>
          <p:cNvSpPr>
            <a:spLocks noGrp="1"/>
          </p:cNvSpPr>
          <p:nvPr>
            <p:ph type="title"/>
          </p:nvPr>
        </p:nvSpPr>
        <p:spPr>
          <a:xfrm>
            <a:off x="1984664" y="705127"/>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計畫說明 </a:t>
            </a:r>
          </a:p>
        </p:txBody>
      </p:sp>
      <p:pic>
        <p:nvPicPr>
          <p:cNvPr id="6" name="圖片 5">
            <a:extLst>
              <a:ext uri="{FF2B5EF4-FFF2-40B4-BE49-F238E27FC236}">
                <a16:creationId xmlns:a16="http://schemas.microsoft.com/office/drawing/2014/main" id="{3C735370-73FC-29BC-937D-1017030F8BB3}"/>
              </a:ext>
            </a:extLst>
          </p:cNvPr>
          <p:cNvPicPr>
            <a:picLocks noChangeAspect="1"/>
          </p:cNvPicPr>
          <p:nvPr/>
        </p:nvPicPr>
        <p:blipFill>
          <a:blip r:embed="rId2"/>
          <a:stretch>
            <a:fillRect/>
          </a:stretch>
        </p:blipFill>
        <p:spPr>
          <a:xfrm>
            <a:off x="1095161" y="704176"/>
            <a:ext cx="749873" cy="682811"/>
          </a:xfrm>
          <a:prstGeom prst="rect">
            <a:avLst/>
          </a:prstGeom>
        </p:spPr>
      </p:pic>
      <p:grpSp>
        <p:nvGrpSpPr>
          <p:cNvPr id="7" name="群組 6">
            <a:extLst>
              <a:ext uri="{FF2B5EF4-FFF2-40B4-BE49-F238E27FC236}">
                <a16:creationId xmlns:a16="http://schemas.microsoft.com/office/drawing/2014/main" id="{0E528F1C-BECA-B048-A42B-1D9B2C58EF5E}"/>
              </a:ext>
            </a:extLst>
          </p:cNvPr>
          <p:cNvGrpSpPr/>
          <p:nvPr/>
        </p:nvGrpSpPr>
        <p:grpSpPr>
          <a:xfrm rot="21256514">
            <a:off x="5518371" y="1354023"/>
            <a:ext cx="3218342" cy="2597730"/>
            <a:chOff x="4393778" y="1796913"/>
            <a:chExt cx="4303483" cy="3514003"/>
          </a:xfrm>
        </p:grpSpPr>
        <p:grpSp>
          <p:nvGrpSpPr>
            <p:cNvPr id="8" name="Group 7">
              <a:extLst>
                <a:ext uri="{FF2B5EF4-FFF2-40B4-BE49-F238E27FC236}">
                  <a16:creationId xmlns:a16="http://schemas.microsoft.com/office/drawing/2014/main" id="{D522F025-8CFA-DA2F-A1E3-F9437F3E41FA}"/>
                </a:ext>
              </a:extLst>
            </p:cNvPr>
            <p:cNvGrpSpPr>
              <a:grpSpLocks/>
            </p:cNvGrpSpPr>
            <p:nvPr/>
          </p:nvGrpSpPr>
          <p:grpSpPr bwMode="auto">
            <a:xfrm>
              <a:off x="4393778" y="1796913"/>
              <a:ext cx="4303483" cy="3514003"/>
              <a:chOff x="1046815" y="704139"/>
              <a:chExt cx="7169309" cy="5688899"/>
            </a:xfrm>
          </p:grpSpPr>
          <p:sp>
            <p:nvSpPr>
              <p:cNvPr id="22" name="Freeform 10">
                <a:extLst>
                  <a:ext uri="{FF2B5EF4-FFF2-40B4-BE49-F238E27FC236}">
                    <a16:creationId xmlns:a16="http://schemas.microsoft.com/office/drawing/2014/main" id="{F5781C23-3870-254E-B104-E87D29E10897}"/>
                  </a:ext>
                </a:extLst>
              </p:cNvPr>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3" name="Freeform 9">
                <a:extLst>
                  <a:ext uri="{FF2B5EF4-FFF2-40B4-BE49-F238E27FC236}">
                    <a16:creationId xmlns:a16="http://schemas.microsoft.com/office/drawing/2014/main" id="{C4026216-281B-F465-B617-F548EC52E9F9}"/>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4" name="Freeform 10">
                <a:extLst>
                  <a:ext uri="{FF2B5EF4-FFF2-40B4-BE49-F238E27FC236}">
                    <a16:creationId xmlns:a16="http://schemas.microsoft.com/office/drawing/2014/main" id="{BA790150-D6C5-D3DF-2870-7BA0553755CD}"/>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5" name="Freeform 11">
                <a:extLst>
                  <a:ext uri="{FF2B5EF4-FFF2-40B4-BE49-F238E27FC236}">
                    <a16:creationId xmlns:a16="http://schemas.microsoft.com/office/drawing/2014/main" id="{7EEE7B52-9552-7C31-FE13-787790FC2C51}"/>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6" name="Freeform 12">
                <a:extLst>
                  <a:ext uri="{FF2B5EF4-FFF2-40B4-BE49-F238E27FC236}">
                    <a16:creationId xmlns:a16="http://schemas.microsoft.com/office/drawing/2014/main" id="{78CD8A88-E83E-D60A-9668-C12F870EAF5F}"/>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7" name="Freeform 13">
                <a:extLst>
                  <a:ext uri="{FF2B5EF4-FFF2-40B4-BE49-F238E27FC236}">
                    <a16:creationId xmlns:a16="http://schemas.microsoft.com/office/drawing/2014/main" id="{08847B60-09CF-E287-381A-0B75CA55E123}"/>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8" name="Freeform 14">
                <a:extLst>
                  <a:ext uri="{FF2B5EF4-FFF2-40B4-BE49-F238E27FC236}">
                    <a16:creationId xmlns:a16="http://schemas.microsoft.com/office/drawing/2014/main" id="{68513AC4-6615-A011-69AD-BE374F474292}"/>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9" name="Freeform 17">
                <a:extLst>
                  <a:ext uri="{FF2B5EF4-FFF2-40B4-BE49-F238E27FC236}">
                    <a16:creationId xmlns:a16="http://schemas.microsoft.com/office/drawing/2014/main" id="{A9E7D70A-084B-68B0-A3F8-F0374B0F691E}"/>
                  </a:ext>
                </a:extLst>
              </p:cNvPr>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0" name="Freeform 18">
                <a:extLst>
                  <a:ext uri="{FF2B5EF4-FFF2-40B4-BE49-F238E27FC236}">
                    <a16:creationId xmlns:a16="http://schemas.microsoft.com/office/drawing/2014/main" id="{667B8A42-72F1-B17C-12A4-E2B0FFF3856E}"/>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1" name="Freeform 19">
                <a:extLst>
                  <a:ext uri="{FF2B5EF4-FFF2-40B4-BE49-F238E27FC236}">
                    <a16:creationId xmlns:a16="http://schemas.microsoft.com/office/drawing/2014/main" id="{EFB540B2-D2F4-F26A-0B19-985A1DE81091}"/>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8" name="Freeform 20">
                <a:extLst>
                  <a:ext uri="{FF2B5EF4-FFF2-40B4-BE49-F238E27FC236}">
                    <a16:creationId xmlns:a16="http://schemas.microsoft.com/office/drawing/2014/main" id="{8A489113-6215-ECA8-AA10-8DC583248B52}"/>
                  </a:ext>
                </a:extLst>
              </p:cNvPr>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9" name="Freeform 21">
                <a:extLst>
                  <a:ext uri="{FF2B5EF4-FFF2-40B4-BE49-F238E27FC236}">
                    <a16:creationId xmlns:a16="http://schemas.microsoft.com/office/drawing/2014/main" id="{D7408780-E273-A711-D107-235595F99792}"/>
                  </a:ext>
                </a:extLst>
              </p:cNvPr>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0" name="Freeform 22">
                <a:extLst>
                  <a:ext uri="{FF2B5EF4-FFF2-40B4-BE49-F238E27FC236}">
                    <a16:creationId xmlns:a16="http://schemas.microsoft.com/office/drawing/2014/main" id="{5618AE51-F10E-BC3C-7F1C-9BCD6ADA4B37}"/>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1" name="Freeform 23">
                <a:extLst>
                  <a:ext uri="{FF2B5EF4-FFF2-40B4-BE49-F238E27FC236}">
                    <a16:creationId xmlns:a16="http://schemas.microsoft.com/office/drawing/2014/main" id="{C76229D6-AD2B-789E-797F-2D0ADA86D1E0}"/>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2" name="Freeform 24">
                <a:extLst>
                  <a:ext uri="{FF2B5EF4-FFF2-40B4-BE49-F238E27FC236}">
                    <a16:creationId xmlns:a16="http://schemas.microsoft.com/office/drawing/2014/main" id="{F7691F00-C5E4-C9DF-3E87-5E00D495EAF0}"/>
                  </a:ext>
                </a:extLst>
              </p:cNvPr>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74" name="Freeform 25">
                <a:extLst>
                  <a:ext uri="{FF2B5EF4-FFF2-40B4-BE49-F238E27FC236}">
                    <a16:creationId xmlns:a16="http://schemas.microsoft.com/office/drawing/2014/main" id="{EEC50161-65C6-B8D2-6675-F2FC01BBEAC7}"/>
                  </a:ext>
                </a:extLst>
              </p:cNvPr>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5" name="Freeform 26">
                <a:extLst>
                  <a:ext uri="{FF2B5EF4-FFF2-40B4-BE49-F238E27FC236}">
                    <a16:creationId xmlns:a16="http://schemas.microsoft.com/office/drawing/2014/main" id="{DC89CD56-B46D-5E27-73D6-9B9DA6B85F09}"/>
                  </a:ext>
                </a:extLst>
              </p:cNvPr>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6" name="Freeform 27">
                <a:extLst>
                  <a:ext uri="{FF2B5EF4-FFF2-40B4-BE49-F238E27FC236}">
                    <a16:creationId xmlns:a16="http://schemas.microsoft.com/office/drawing/2014/main" id="{ECDAF850-F977-DE56-A531-688F276929D3}"/>
                  </a:ext>
                </a:extLst>
              </p:cNvPr>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7" name="Freeform 28">
                <a:extLst>
                  <a:ext uri="{FF2B5EF4-FFF2-40B4-BE49-F238E27FC236}">
                    <a16:creationId xmlns:a16="http://schemas.microsoft.com/office/drawing/2014/main" id="{0506CC2D-090A-2976-2DF4-A9C2D2039E3E}"/>
                  </a:ext>
                </a:extLst>
              </p:cNvPr>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8" name="Freeform 29">
                <a:extLst>
                  <a:ext uri="{FF2B5EF4-FFF2-40B4-BE49-F238E27FC236}">
                    <a16:creationId xmlns:a16="http://schemas.microsoft.com/office/drawing/2014/main" id="{A3A56FAF-929E-B7AF-06C6-8FB667E60955}"/>
                  </a:ext>
                </a:extLst>
              </p:cNvPr>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9" name="Freeform 30">
                <a:extLst>
                  <a:ext uri="{FF2B5EF4-FFF2-40B4-BE49-F238E27FC236}">
                    <a16:creationId xmlns:a16="http://schemas.microsoft.com/office/drawing/2014/main" id="{7BB2787F-E1BE-0928-C99E-0288EF56040E}"/>
                  </a:ext>
                </a:extLst>
              </p:cNvPr>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0" name="Freeform 31">
                <a:extLst>
                  <a:ext uri="{FF2B5EF4-FFF2-40B4-BE49-F238E27FC236}">
                    <a16:creationId xmlns:a16="http://schemas.microsoft.com/office/drawing/2014/main" id="{336CEC6A-D7D5-C3DC-099A-15F11CBC05CB}"/>
                  </a:ext>
                </a:extLst>
              </p:cNvPr>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1" name="Freeform 32">
                <a:extLst>
                  <a:ext uri="{FF2B5EF4-FFF2-40B4-BE49-F238E27FC236}">
                    <a16:creationId xmlns:a16="http://schemas.microsoft.com/office/drawing/2014/main" id="{01BBCD3A-2EC6-9876-D6A6-5B465C887761}"/>
                  </a:ext>
                </a:extLst>
              </p:cNvPr>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2" name="Freeform 33">
                <a:extLst>
                  <a:ext uri="{FF2B5EF4-FFF2-40B4-BE49-F238E27FC236}">
                    <a16:creationId xmlns:a16="http://schemas.microsoft.com/office/drawing/2014/main" id="{8D53AEEF-2DB4-7433-9E2E-3437C31A78AA}"/>
                  </a:ext>
                </a:extLst>
              </p:cNvPr>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3" name="Freeform 34">
                <a:extLst>
                  <a:ext uri="{FF2B5EF4-FFF2-40B4-BE49-F238E27FC236}">
                    <a16:creationId xmlns:a16="http://schemas.microsoft.com/office/drawing/2014/main" id="{71E76C0E-24E0-7386-BE8C-AAB83EE7F5E7}"/>
                  </a:ext>
                </a:extLst>
              </p:cNvPr>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4" name="Freeform 35">
                <a:extLst>
                  <a:ext uri="{FF2B5EF4-FFF2-40B4-BE49-F238E27FC236}">
                    <a16:creationId xmlns:a16="http://schemas.microsoft.com/office/drawing/2014/main" id="{5053F562-7394-1830-78E6-2A05742BE25D}"/>
                  </a:ext>
                </a:extLst>
              </p:cNvPr>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5" name="Rectangle 36">
                <a:extLst>
                  <a:ext uri="{FF2B5EF4-FFF2-40B4-BE49-F238E27FC236}">
                    <a16:creationId xmlns:a16="http://schemas.microsoft.com/office/drawing/2014/main" id="{86F1DABD-7346-CE68-AC91-498C6CD3AA73}"/>
                  </a:ext>
                </a:extLst>
              </p:cNvPr>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6" name="Freeform 37">
                <a:extLst>
                  <a:ext uri="{FF2B5EF4-FFF2-40B4-BE49-F238E27FC236}">
                    <a16:creationId xmlns:a16="http://schemas.microsoft.com/office/drawing/2014/main" id="{F228ED94-2E94-82DD-8C86-66A01B9E0C04}"/>
                  </a:ext>
                </a:extLst>
              </p:cNvPr>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87" name="Freeform 38">
                <a:extLst>
                  <a:ext uri="{FF2B5EF4-FFF2-40B4-BE49-F238E27FC236}">
                    <a16:creationId xmlns:a16="http://schemas.microsoft.com/office/drawing/2014/main" id="{0DE50AA1-DDCB-6795-28DB-F2E7890F7ABE}"/>
                  </a:ext>
                </a:extLst>
              </p:cNvPr>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8" name="Freeform 39">
                <a:extLst>
                  <a:ext uri="{FF2B5EF4-FFF2-40B4-BE49-F238E27FC236}">
                    <a16:creationId xmlns:a16="http://schemas.microsoft.com/office/drawing/2014/main" id="{AE1E42C0-5E46-C52C-8D9C-5B6FA06468A2}"/>
                  </a:ext>
                </a:extLst>
              </p:cNvPr>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9" name="Freeform 40">
                <a:extLst>
                  <a:ext uri="{FF2B5EF4-FFF2-40B4-BE49-F238E27FC236}">
                    <a16:creationId xmlns:a16="http://schemas.microsoft.com/office/drawing/2014/main" id="{626290CF-C175-E411-5E15-EB01EE769E33}"/>
                  </a:ext>
                </a:extLst>
              </p:cNvPr>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0" name="Freeform 41">
                <a:extLst>
                  <a:ext uri="{FF2B5EF4-FFF2-40B4-BE49-F238E27FC236}">
                    <a16:creationId xmlns:a16="http://schemas.microsoft.com/office/drawing/2014/main" id="{7210DD8C-FE37-CBF1-BC89-A4241F656D04}"/>
                  </a:ext>
                </a:extLst>
              </p:cNvPr>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1" name="Freeform 42">
                <a:extLst>
                  <a:ext uri="{FF2B5EF4-FFF2-40B4-BE49-F238E27FC236}">
                    <a16:creationId xmlns:a16="http://schemas.microsoft.com/office/drawing/2014/main" id="{C6B63268-5377-6822-35F2-49DC7376B8A9}"/>
                  </a:ext>
                </a:extLst>
              </p:cNvPr>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2" name="Freeform 43">
                <a:extLst>
                  <a:ext uri="{FF2B5EF4-FFF2-40B4-BE49-F238E27FC236}">
                    <a16:creationId xmlns:a16="http://schemas.microsoft.com/office/drawing/2014/main" id="{384B0B57-1F63-9C20-0DE8-2F850844FD8A}"/>
                  </a:ext>
                </a:extLst>
              </p:cNvPr>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3" name="Oval 44">
                <a:extLst>
                  <a:ext uri="{FF2B5EF4-FFF2-40B4-BE49-F238E27FC236}">
                    <a16:creationId xmlns:a16="http://schemas.microsoft.com/office/drawing/2014/main" id="{96311FAA-C60F-8640-1C1C-4DBE692A73F6}"/>
                  </a:ext>
                </a:extLst>
              </p:cNvPr>
              <p:cNvSpPr>
                <a:spLocks noChangeAspect="1" noChangeArrowheads="1"/>
              </p:cNvSpPr>
              <p:nvPr/>
            </p:nvSpPr>
            <p:spPr bwMode="auto">
              <a:xfrm>
                <a:off x="4476289" y="5153510"/>
                <a:ext cx="721728" cy="719744"/>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4" name="Oval 50">
                <a:extLst>
                  <a:ext uri="{FF2B5EF4-FFF2-40B4-BE49-F238E27FC236}">
                    <a16:creationId xmlns:a16="http://schemas.microsoft.com/office/drawing/2014/main" id="{B1BCAE8B-016B-B2ED-2911-0EF769F5AAEB}"/>
                  </a:ext>
                </a:extLst>
              </p:cNvPr>
              <p:cNvSpPr>
                <a:spLocks noChangeAspect="1" noChangeArrowheads="1"/>
              </p:cNvSpPr>
              <p:nvPr/>
            </p:nvSpPr>
            <p:spPr bwMode="auto">
              <a:xfrm>
                <a:off x="5819120" y="3830403"/>
                <a:ext cx="1298801" cy="130453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5" name="Freeform 51">
                <a:extLst>
                  <a:ext uri="{FF2B5EF4-FFF2-40B4-BE49-F238E27FC236}">
                    <a16:creationId xmlns:a16="http://schemas.microsoft.com/office/drawing/2014/main" id="{34999A5E-057A-78B5-1584-F93509FCD174}"/>
                  </a:ext>
                </a:extLst>
              </p:cNvPr>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6" name="Freeform 52">
                <a:extLst>
                  <a:ext uri="{FF2B5EF4-FFF2-40B4-BE49-F238E27FC236}">
                    <a16:creationId xmlns:a16="http://schemas.microsoft.com/office/drawing/2014/main" id="{1F19E4C3-2920-D963-F8AF-706412C49958}"/>
                  </a:ext>
                </a:extLst>
              </p:cNvPr>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7" name="Freeform 53">
                <a:extLst>
                  <a:ext uri="{FF2B5EF4-FFF2-40B4-BE49-F238E27FC236}">
                    <a16:creationId xmlns:a16="http://schemas.microsoft.com/office/drawing/2014/main" id="{E0270090-F220-9F05-D3FA-9FA66368580C}"/>
                  </a:ext>
                </a:extLst>
              </p:cNvPr>
              <p:cNvSpPr>
                <a:spLocks noChangeAspect="1"/>
              </p:cNvSpPr>
              <p:nvPr/>
            </p:nvSpPr>
            <p:spPr bwMode="auto">
              <a:xfrm>
                <a:off x="6063176" y="4737683"/>
                <a:ext cx="899603" cy="43842"/>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8" name="Rectangle 54">
                <a:extLst>
                  <a:ext uri="{FF2B5EF4-FFF2-40B4-BE49-F238E27FC236}">
                    <a16:creationId xmlns:a16="http://schemas.microsoft.com/office/drawing/2014/main" id="{66C21E9B-DE81-7123-B317-BDB76D5D15FD}"/>
                  </a:ext>
                </a:extLst>
              </p:cNvPr>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99" name="Rectangle 55">
                <a:extLst>
                  <a:ext uri="{FF2B5EF4-FFF2-40B4-BE49-F238E27FC236}">
                    <a16:creationId xmlns:a16="http://schemas.microsoft.com/office/drawing/2014/main" id="{33A71DCD-CD74-F750-D142-E6FD2A69A409}"/>
                  </a:ext>
                </a:extLst>
              </p:cNvPr>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00" name="Freeform 56">
                <a:extLst>
                  <a:ext uri="{FF2B5EF4-FFF2-40B4-BE49-F238E27FC236}">
                    <a16:creationId xmlns:a16="http://schemas.microsoft.com/office/drawing/2014/main" id="{99582219-148C-1DD4-4BC5-F569F52E41FB}"/>
                  </a:ext>
                </a:extLst>
              </p:cNvPr>
              <p:cNvSpPr>
                <a:spLocks noChangeAspect="1"/>
              </p:cNvSpPr>
              <p:nvPr/>
            </p:nvSpPr>
            <p:spPr bwMode="auto">
              <a:xfrm>
                <a:off x="6173764" y="4292005"/>
                <a:ext cx="702078" cy="449840"/>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1" name="Freeform 57">
                <a:extLst>
                  <a:ext uri="{FF2B5EF4-FFF2-40B4-BE49-F238E27FC236}">
                    <a16:creationId xmlns:a16="http://schemas.microsoft.com/office/drawing/2014/main" id="{544B1D4F-7D8A-943C-873E-7A24FB26AE1E}"/>
                  </a:ext>
                </a:extLst>
              </p:cNvPr>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2" name="Oval 58">
                <a:extLst>
                  <a:ext uri="{FF2B5EF4-FFF2-40B4-BE49-F238E27FC236}">
                    <a16:creationId xmlns:a16="http://schemas.microsoft.com/office/drawing/2014/main" id="{A588DC11-1A3C-5B63-B8FD-1EF35F43F524}"/>
                  </a:ext>
                </a:extLst>
              </p:cNvPr>
              <p:cNvSpPr>
                <a:spLocks noChangeAspect="1" noChangeArrowheads="1"/>
              </p:cNvSpPr>
              <p:nvPr/>
            </p:nvSpPr>
            <p:spPr bwMode="auto">
              <a:xfrm>
                <a:off x="5953995" y="1882439"/>
                <a:ext cx="1120489" cy="1124600"/>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grpSp>
            <p:nvGrpSpPr>
              <p:cNvPr id="7203" name="Group 59">
                <a:extLst>
                  <a:ext uri="{FF2B5EF4-FFF2-40B4-BE49-F238E27FC236}">
                    <a16:creationId xmlns:a16="http://schemas.microsoft.com/office/drawing/2014/main" id="{DB3C39E2-60CA-D51C-9C0F-32567BC0B5DB}"/>
                  </a:ext>
                </a:extLst>
              </p:cNvPr>
              <p:cNvGrpSpPr>
                <a:grpSpLocks/>
              </p:cNvGrpSpPr>
              <p:nvPr/>
            </p:nvGrpSpPr>
            <p:grpSpPr bwMode="auto">
              <a:xfrm>
                <a:off x="6113066" y="1956359"/>
                <a:ext cx="788250" cy="829823"/>
                <a:chOff x="6113066" y="1956359"/>
                <a:chExt cx="788250" cy="829823"/>
              </a:xfrm>
            </p:grpSpPr>
            <p:sp>
              <p:nvSpPr>
                <p:cNvPr id="7248" name="Freeform 8">
                  <a:extLst>
                    <a:ext uri="{FF2B5EF4-FFF2-40B4-BE49-F238E27FC236}">
                      <a16:creationId xmlns:a16="http://schemas.microsoft.com/office/drawing/2014/main" id="{EB780AF9-CD17-7D77-E25D-28BCDEF2039B}"/>
                    </a:ext>
                  </a:extLst>
                </p:cNvPr>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9" name="Freeform 59">
                  <a:extLst>
                    <a:ext uri="{FF2B5EF4-FFF2-40B4-BE49-F238E27FC236}">
                      <a16:creationId xmlns:a16="http://schemas.microsoft.com/office/drawing/2014/main" id="{61DBCB56-E468-36E9-B1B1-91669C020BB1}"/>
                    </a:ext>
                  </a:extLst>
                </p:cNvPr>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0" name="Freeform 60">
                  <a:extLst>
                    <a:ext uri="{FF2B5EF4-FFF2-40B4-BE49-F238E27FC236}">
                      <a16:creationId xmlns:a16="http://schemas.microsoft.com/office/drawing/2014/main" id="{F4BAAF51-8F38-D70F-8A65-EE235B8D96FF}"/>
                    </a:ext>
                  </a:extLst>
                </p:cNvPr>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dirty="0">
                    <a:solidFill>
                      <a:prstClr val="black"/>
                    </a:solidFill>
                    <a:ea typeface="微軟正黑體" panose="020B0604030504040204" pitchFamily="34" charset="-120"/>
                    <a:cs typeface="Arial" panose="020B0604020202020204" pitchFamily="34" charset="0"/>
                  </a:endParaRPr>
                </a:p>
              </p:txBody>
            </p:sp>
            <p:sp>
              <p:nvSpPr>
                <p:cNvPr id="7251" name="Freeform 61">
                  <a:extLst>
                    <a:ext uri="{FF2B5EF4-FFF2-40B4-BE49-F238E27FC236}">
                      <a16:creationId xmlns:a16="http://schemas.microsoft.com/office/drawing/2014/main" id="{DDE9E8F5-9057-8893-F46A-21ED5C0BCA3D}"/>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2" name="Freeform 62">
                  <a:extLst>
                    <a:ext uri="{FF2B5EF4-FFF2-40B4-BE49-F238E27FC236}">
                      <a16:creationId xmlns:a16="http://schemas.microsoft.com/office/drawing/2014/main" id="{BB5F774C-ACB2-7A7A-F7A6-469F7358DBBD}"/>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3" name="Freeform 63">
                  <a:extLst>
                    <a:ext uri="{FF2B5EF4-FFF2-40B4-BE49-F238E27FC236}">
                      <a16:creationId xmlns:a16="http://schemas.microsoft.com/office/drawing/2014/main" id="{F8EF72A7-F091-E253-5ADA-F554530CD7D3}"/>
                    </a:ext>
                  </a:extLst>
                </p:cNvPr>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4" name="Freeform 64">
                  <a:extLst>
                    <a:ext uri="{FF2B5EF4-FFF2-40B4-BE49-F238E27FC236}">
                      <a16:creationId xmlns:a16="http://schemas.microsoft.com/office/drawing/2014/main" id="{342981CA-68ED-07E3-CBA1-0EBDC37F2D46}"/>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5" name="Freeform 65">
                  <a:extLst>
                    <a:ext uri="{FF2B5EF4-FFF2-40B4-BE49-F238E27FC236}">
                      <a16:creationId xmlns:a16="http://schemas.microsoft.com/office/drawing/2014/main" id="{57622F46-A805-F925-46E6-66A68A3801D5}"/>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6" name="Freeform 66">
                  <a:extLst>
                    <a:ext uri="{FF2B5EF4-FFF2-40B4-BE49-F238E27FC236}">
                      <a16:creationId xmlns:a16="http://schemas.microsoft.com/office/drawing/2014/main" id="{AF41366B-AF23-B460-C7BC-D286105750D8}"/>
                    </a:ext>
                  </a:extLst>
                </p:cNvPr>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7" name="Freeform 67">
                  <a:extLst>
                    <a:ext uri="{FF2B5EF4-FFF2-40B4-BE49-F238E27FC236}">
                      <a16:creationId xmlns:a16="http://schemas.microsoft.com/office/drawing/2014/main" id="{C42DDE4C-06A5-26D4-642F-B28FB37D0089}"/>
                    </a:ext>
                  </a:extLst>
                </p:cNvPr>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8" name="Freeform 68">
                  <a:extLst>
                    <a:ext uri="{FF2B5EF4-FFF2-40B4-BE49-F238E27FC236}">
                      <a16:creationId xmlns:a16="http://schemas.microsoft.com/office/drawing/2014/main" id="{372BD9E3-F2F0-A1E3-9D9D-8389D111FD2E}"/>
                    </a:ext>
                  </a:extLst>
                </p:cNvPr>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9" name="Freeform 69">
                  <a:extLst>
                    <a:ext uri="{FF2B5EF4-FFF2-40B4-BE49-F238E27FC236}">
                      <a16:creationId xmlns:a16="http://schemas.microsoft.com/office/drawing/2014/main" id="{6820DD4D-5EBE-6E15-639C-4AAE0096067F}"/>
                    </a:ext>
                  </a:extLst>
                </p:cNvPr>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60" name="Freeform 70">
                  <a:extLst>
                    <a:ext uri="{FF2B5EF4-FFF2-40B4-BE49-F238E27FC236}">
                      <a16:creationId xmlns:a16="http://schemas.microsoft.com/office/drawing/2014/main" id="{8E8CDD40-4BFF-1AAD-C094-2F3D26CCD4CB}"/>
                    </a:ext>
                  </a:extLst>
                </p:cNvPr>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nvGrpSpPr>
              <p:cNvPr id="7204" name="Group 60">
                <a:extLst>
                  <a:ext uri="{FF2B5EF4-FFF2-40B4-BE49-F238E27FC236}">
                    <a16:creationId xmlns:a16="http://schemas.microsoft.com/office/drawing/2014/main" id="{DA724101-307D-4FB7-2AAC-93BEFE337E8F}"/>
                  </a:ext>
                </a:extLst>
              </p:cNvPr>
              <p:cNvGrpSpPr>
                <a:grpSpLocks/>
              </p:cNvGrpSpPr>
              <p:nvPr/>
            </p:nvGrpSpPr>
            <p:grpSpPr bwMode="auto">
              <a:xfrm>
                <a:off x="5391335" y="5117672"/>
                <a:ext cx="740855" cy="540467"/>
                <a:chOff x="5391335" y="5117672"/>
                <a:chExt cx="740855" cy="540467"/>
              </a:xfrm>
            </p:grpSpPr>
            <p:sp>
              <p:nvSpPr>
                <p:cNvPr id="7245" name="Freeform 71">
                  <a:extLst>
                    <a:ext uri="{FF2B5EF4-FFF2-40B4-BE49-F238E27FC236}">
                      <a16:creationId xmlns:a16="http://schemas.microsoft.com/office/drawing/2014/main" id="{D9347F12-1A6D-7C8F-F7D2-77C5B7B1C770}"/>
                    </a:ext>
                  </a:extLst>
                </p:cNvPr>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6" name="Freeform 72">
                  <a:extLst>
                    <a:ext uri="{FF2B5EF4-FFF2-40B4-BE49-F238E27FC236}">
                      <a16:creationId xmlns:a16="http://schemas.microsoft.com/office/drawing/2014/main" id="{1A55ECE9-FE7C-755F-8DA4-69ECE7D537B4}"/>
                    </a:ext>
                  </a:extLst>
                </p:cNvPr>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7" name="Freeform 73">
                  <a:extLst>
                    <a:ext uri="{FF2B5EF4-FFF2-40B4-BE49-F238E27FC236}">
                      <a16:creationId xmlns:a16="http://schemas.microsoft.com/office/drawing/2014/main" id="{A3A29230-2B5F-CBC8-5CAA-5CBE40783818}"/>
                    </a:ext>
                  </a:extLst>
                </p:cNvPr>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sp>
            <p:nvSpPr>
              <p:cNvPr id="7205" name="Freeform 74">
                <a:extLst>
                  <a:ext uri="{FF2B5EF4-FFF2-40B4-BE49-F238E27FC236}">
                    <a16:creationId xmlns:a16="http://schemas.microsoft.com/office/drawing/2014/main" id="{88A162A8-641C-1CD6-F538-A0E7DD011138}"/>
                  </a:ext>
                </a:extLst>
              </p:cNvPr>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6" name="Freeform 75">
                <a:extLst>
                  <a:ext uri="{FF2B5EF4-FFF2-40B4-BE49-F238E27FC236}">
                    <a16:creationId xmlns:a16="http://schemas.microsoft.com/office/drawing/2014/main" id="{A87999CE-C589-892C-A13F-89264E631150}"/>
                  </a:ext>
                </a:extLst>
              </p:cNvPr>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7" name="Freeform 76">
                <a:extLst>
                  <a:ext uri="{FF2B5EF4-FFF2-40B4-BE49-F238E27FC236}">
                    <a16:creationId xmlns:a16="http://schemas.microsoft.com/office/drawing/2014/main" id="{BFC126DB-68C9-8C3F-8008-49DCC5B5F365}"/>
                  </a:ext>
                </a:extLst>
              </p:cNvPr>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8" name="Oval 77">
                <a:extLst>
                  <a:ext uri="{FF2B5EF4-FFF2-40B4-BE49-F238E27FC236}">
                    <a16:creationId xmlns:a16="http://schemas.microsoft.com/office/drawing/2014/main" id="{AEA1305D-B995-109B-8617-BD463894B937}"/>
                  </a:ext>
                </a:extLst>
              </p:cNvPr>
              <p:cNvSpPr>
                <a:spLocks noChangeAspect="1" noChangeArrowheads="1"/>
              </p:cNvSpPr>
              <p:nvPr/>
            </p:nvSpPr>
            <p:spPr bwMode="auto">
              <a:xfrm>
                <a:off x="4865055" y="1198072"/>
                <a:ext cx="807640" cy="80971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09" name="Oval 78">
                <a:extLst>
                  <a:ext uri="{FF2B5EF4-FFF2-40B4-BE49-F238E27FC236}">
                    <a16:creationId xmlns:a16="http://schemas.microsoft.com/office/drawing/2014/main" id="{80437E76-640A-8398-50F2-27D9DE943E61}"/>
                  </a:ext>
                </a:extLst>
              </p:cNvPr>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0" name="Oval 79">
                <a:extLst>
                  <a:ext uri="{FF2B5EF4-FFF2-40B4-BE49-F238E27FC236}">
                    <a16:creationId xmlns:a16="http://schemas.microsoft.com/office/drawing/2014/main" id="{1F607A2A-B32A-FFDB-C216-DAFA43D16463}"/>
                  </a:ext>
                </a:extLst>
              </p:cNvPr>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1" name="Freeform 80">
                <a:extLst>
                  <a:ext uri="{FF2B5EF4-FFF2-40B4-BE49-F238E27FC236}">
                    <a16:creationId xmlns:a16="http://schemas.microsoft.com/office/drawing/2014/main" id="{C8FC0795-1D7E-7518-EA3B-E34C87E80179}"/>
                  </a:ext>
                </a:extLst>
              </p:cNvPr>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2" name="Freeform 81">
                <a:extLst>
                  <a:ext uri="{FF2B5EF4-FFF2-40B4-BE49-F238E27FC236}">
                    <a16:creationId xmlns:a16="http://schemas.microsoft.com/office/drawing/2014/main" id="{4924A874-AC9C-C7A1-1094-6910A1CD6E0E}"/>
                  </a:ext>
                </a:extLst>
              </p:cNvPr>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3" name="Freeform 82">
                <a:extLst>
                  <a:ext uri="{FF2B5EF4-FFF2-40B4-BE49-F238E27FC236}">
                    <a16:creationId xmlns:a16="http://schemas.microsoft.com/office/drawing/2014/main" id="{F863224D-9BF6-BFC2-578C-984E503EB094}"/>
                  </a:ext>
                </a:extLst>
              </p:cNvPr>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4" name="Freeform 83">
                <a:extLst>
                  <a:ext uri="{FF2B5EF4-FFF2-40B4-BE49-F238E27FC236}">
                    <a16:creationId xmlns:a16="http://schemas.microsoft.com/office/drawing/2014/main" id="{6EF733CC-09DD-51A6-23BF-C4B37FFF77FD}"/>
                  </a:ext>
                </a:extLst>
              </p:cNvPr>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5" name="Freeform 84">
                <a:extLst>
                  <a:ext uri="{FF2B5EF4-FFF2-40B4-BE49-F238E27FC236}">
                    <a16:creationId xmlns:a16="http://schemas.microsoft.com/office/drawing/2014/main" id="{5535921B-654D-ED28-D43D-10507ED5E002}"/>
                  </a:ext>
                </a:extLst>
              </p:cNvPr>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6" name="Freeform 85">
                <a:extLst>
                  <a:ext uri="{FF2B5EF4-FFF2-40B4-BE49-F238E27FC236}">
                    <a16:creationId xmlns:a16="http://schemas.microsoft.com/office/drawing/2014/main" id="{35BD4018-31DC-EEE1-1B87-C766747088A7}"/>
                  </a:ext>
                </a:extLst>
              </p:cNvPr>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7" name="Freeform 86">
                <a:extLst>
                  <a:ext uri="{FF2B5EF4-FFF2-40B4-BE49-F238E27FC236}">
                    <a16:creationId xmlns:a16="http://schemas.microsoft.com/office/drawing/2014/main" id="{E73908EE-DE79-0044-3F8A-C8788E160B89}"/>
                  </a:ext>
                </a:extLst>
              </p:cNvPr>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8" name="Freeform 87">
                <a:extLst>
                  <a:ext uri="{FF2B5EF4-FFF2-40B4-BE49-F238E27FC236}">
                    <a16:creationId xmlns:a16="http://schemas.microsoft.com/office/drawing/2014/main" id="{1F3E5C22-452A-1ED4-1F07-8352B7A20204}"/>
                  </a:ext>
                </a:extLst>
              </p:cNvPr>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9" name="Freeform 88">
                <a:extLst>
                  <a:ext uri="{FF2B5EF4-FFF2-40B4-BE49-F238E27FC236}">
                    <a16:creationId xmlns:a16="http://schemas.microsoft.com/office/drawing/2014/main" id="{445283D5-CE28-02AE-BEF3-8C4B42753345}"/>
                  </a:ext>
                </a:extLst>
              </p:cNvPr>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0" name="Freeform 89">
                <a:extLst>
                  <a:ext uri="{FF2B5EF4-FFF2-40B4-BE49-F238E27FC236}">
                    <a16:creationId xmlns:a16="http://schemas.microsoft.com/office/drawing/2014/main" id="{C8807C76-898E-51DB-8DDA-2E213EA586F7}"/>
                  </a:ext>
                </a:extLst>
              </p:cNvPr>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1" name="Freeform 90">
                <a:extLst>
                  <a:ext uri="{FF2B5EF4-FFF2-40B4-BE49-F238E27FC236}">
                    <a16:creationId xmlns:a16="http://schemas.microsoft.com/office/drawing/2014/main" id="{5A431AE7-DCB3-E233-E991-CD20219F2D04}"/>
                  </a:ext>
                </a:extLst>
              </p:cNvPr>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2" name="Freeform 91">
                <a:extLst>
                  <a:ext uri="{FF2B5EF4-FFF2-40B4-BE49-F238E27FC236}">
                    <a16:creationId xmlns:a16="http://schemas.microsoft.com/office/drawing/2014/main" id="{3817F95D-7368-84DC-A2DB-43A601983604}"/>
                  </a:ext>
                </a:extLst>
              </p:cNvPr>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3" name="Freeform 92">
                <a:extLst>
                  <a:ext uri="{FF2B5EF4-FFF2-40B4-BE49-F238E27FC236}">
                    <a16:creationId xmlns:a16="http://schemas.microsoft.com/office/drawing/2014/main" id="{64FCFFB0-492A-27F1-9DB1-134DBA45C119}"/>
                  </a:ext>
                </a:extLst>
              </p:cNvPr>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4" name="Freeform 93">
                <a:extLst>
                  <a:ext uri="{FF2B5EF4-FFF2-40B4-BE49-F238E27FC236}">
                    <a16:creationId xmlns:a16="http://schemas.microsoft.com/office/drawing/2014/main" id="{2D9F0488-6C50-45B7-E8F4-3F7559841A9A}"/>
                  </a:ext>
                </a:extLst>
              </p:cNvPr>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5" name="Freeform 94">
                <a:extLst>
                  <a:ext uri="{FF2B5EF4-FFF2-40B4-BE49-F238E27FC236}">
                    <a16:creationId xmlns:a16="http://schemas.microsoft.com/office/drawing/2014/main" id="{E1099DA2-8AC5-CBD9-E336-266C71F69FB5}"/>
                  </a:ext>
                </a:extLst>
              </p:cNvPr>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6" name="Freeform 95">
                <a:extLst>
                  <a:ext uri="{FF2B5EF4-FFF2-40B4-BE49-F238E27FC236}">
                    <a16:creationId xmlns:a16="http://schemas.microsoft.com/office/drawing/2014/main" id="{44A980FD-77FC-30C9-EDEA-3ECE5DE3AEEC}"/>
                  </a:ext>
                </a:extLst>
              </p:cNvPr>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7" name="Freeform 96">
                <a:extLst>
                  <a:ext uri="{FF2B5EF4-FFF2-40B4-BE49-F238E27FC236}">
                    <a16:creationId xmlns:a16="http://schemas.microsoft.com/office/drawing/2014/main" id="{B454FA13-908E-35E4-9A40-EA46792A01C3}"/>
                  </a:ext>
                </a:extLst>
              </p:cNvPr>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8" name="Freeform 97">
                <a:extLst>
                  <a:ext uri="{FF2B5EF4-FFF2-40B4-BE49-F238E27FC236}">
                    <a16:creationId xmlns:a16="http://schemas.microsoft.com/office/drawing/2014/main" id="{C90D9A14-4855-7134-E6CE-5AFD4CD31323}"/>
                  </a:ext>
                </a:extLst>
              </p:cNvPr>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9" name="Freeform 98">
                <a:extLst>
                  <a:ext uri="{FF2B5EF4-FFF2-40B4-BE49-F238E27FC236}">
                    <a16:creationId xmlns:a16="http://schemas.microsoft.com/office/drawing/2014/main" id="{A2591279-4B24-A2ED-BBF5-5F4C16BD40BF}"/>
                  </a:ext>
                </a:extLst>
              </p:cNvPr>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0" name="Rectangle 99">
                <a:extLst>
                  <a:ext uri="{FF2B5EF4-FFF2-40B4-BE49-F238E27FC236}">
                    <a16:creationId xmlns:a16="http://schemas.microsoft.com/office/drawing/2014/main" id="{03A26889-CF7F-1E3B-3B8E-64A1E93D0ADF}"/>
                  </a:ext>
                </a:extLst>
              </p:cNvPr>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1" name="Oval 100">
                <a:extLst>
                  <a:ext uri="{FF2B5EF4-FFF2-40B4-BE49-F238E27FC236}">
                    <a16:creationId xmlns:a16="http://schemas.microsoft.com/office/drawing/2014/main" id="{01A2BB28-FA02-8994-9586-BFB0D6FB0816}"/>
                  </a:ext>
                </a:extLst>
              </p:cNvPr>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2" name="Freeform 101">
                <a:extLst>
                  <a:ext uri="{FF2B5EF4-FFF2-40B4-BE49-F238E27FC236}">
                    <a16:creationId xmlns:a16="http://schemas.microsoft.com/office/drawing/2014/main" id="{5DBA5FB2-0C49-F80F-9698-66FBB7FB22A6}"/>
                  </a:ext>
                </a:extLst>
              </p:cNvPr>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3" name="Oval 102">
                <a:extLst>
                  <a:ext uri="{FF2B5EF4-FFF2-40B4-BE49-F238E27FC236}">
                    <a16:creationId xmlns:a16="http://schemas.microsoft.com/office/drawing/2014/main" id="{3375852B-B0E2-1F60-750E-E5AD9EF2CEBA}"/>
                  </a:ext>
                </a:extLst>
              </p:cNvPr>
              <p:cNvSpPr>
                <a:spLocks noChangeAspect="1" noChangeArrowheads="1"/>
              </p:cNvSpPr>
              <p:nvPr/>
            </p:nvSpPr>
            <p:spPr bwMode="auto">
              <a:xfrm>
                <a:off x="6600619" y="866799"/>
                <a:ext cx="896903" cy="899680"/>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4" name="Oval 103">
                <a:extLst>
                  <a:ext uri="{FF2B5EF4-FFF2-40B4-BE49-F238E27FC236}">
                    <a16:creationId xmlns:a16="http://schemas.microsoft.com/office/drawing/2014/main" id="{9056EB3C-9EAC-9AE0-DCBF-A17F28F393FB}"/>
                  </a:ext>
                </a:extLst>
              </p:cNvPr>
              <p:cNvSpPr>
                <a:spLocks noChangeAspect="1" noChangeArrowheads="1"/>
              </p:cNvSpPr>
              <p:nvPr/>
            </p:nvSpPr>
            <p:spPr bwMode="auto">
              <a:xfrm>
                <a:off x="7409881" y="2572755"/>
                <a:ext cx="806243"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5" name="Oval 104">
                <a:extLst>
                  <a:ext uri="{FF2B5EF4-FFF2-40B4-BE49-F238E27FC236}">
                    <a16:creationId xmlns:a16="http://schemas.microsoft.com/office/drawing/2014/main" id="{F2EB444F-887B-36A4-88E6-0746DB114ECF}"/>
                  </a:ext>
                </a:extLst>
              </p:cNvPr>
              <p:cNvSpPr>
                <a:spLocks noChangeArrowheads="1"/>
              </p:cNvSpPr>
              <p:nvPr/>
            </p:nvSpPr>
            <p:spPr bwMode="auto">
              <a:xfrm>
                <a:off x="6245571" y="5538342"/>
                <a:ext cx="846955" cy="85469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6" name="Oval 105">
                <a:extLst>
                  <a:ext uri="{FF2B5EF4-FFF2-40B4-BE49-F238E27FC236}">
                    <a16:creationId xmlns:a16="http://schemas.microsoft.com/office/drawing/2014/main" id="{70392484-CC7F-A5DB-23B6-BF0D6D842524}"/>
                  </a:ext>
                </a:extLst>
              </p:cNvPr>
              <p:cNvSpPr>
                <a:spLocks noChangeAspect="1" noChangeArrowheads="1"/>
              </p:cNvSpPr>
              <p:nvPr/>
            </p:nvSpPr>
            <p:spPr bwMode="auto">
              <a:xfrm>
                <a:off x="3589658" y="704139"/>
                <a:ext cx="805487"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ea typeface="微軟正黑體" panose="020B0604030504040204" pitchFamily="34" charset="-120"/>
                  <a:cs typeface="Arial" panose="020B0604020202020204" pitchFamily="34" charset="0"/>
                </a:endParaRPr>
              </a:p>
            </p:txBody>
          </p:sp>
          <p:sp>
            <p:nvSpPr>
              <p:cNvPr id="7237" name="Oval 106">
                <a:extLst>
                  <a:ext uri="{FF2B5EF4-FFF2-40B4-BE49-F238E27FC236}">
                    <a16:creationId xmlns:a16="http://schemas.microsoft.com/office/drawing/2014/main" id="{A219FE1A-8119-A70F-77A1-594BD7FD1FFD}"/>
                  </a:ext>
                </a:extLst>
              </p:cNvPr>
              <p:cNvSpPr>
                <a:spLocks noChangeAspect="1" noChangeArrowheads="1"/>
              </p:cNvSpPr>
              <p:nvPr/>
            </p:nvSpPr>
            <p:spPr bwMode="auto">
              <a:xfrm>
                <a:off x="3056102" y="1495621"/>
                <a:ext cx="805491"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8" name="Freeform 125">
                <a:extLst>
                  <a:ext uri="{FF2B5EF4-FFF2-40B4-BE49-F238E27FC236}">
                    <a16:creationId xmlns:a16="http://schemas.microsoft.com/office/drawing/2014/main" id="{E133E921-C4DB-4229-E99B-86394C72D86C}"/>
                  </a:ext>
                </a:extLst>
              </p:cNvPr>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9" name="Freeform 126">
                <a:extLst>
                  <a:ext uri="{FF2B5EF4-FFF2-40B4-BE49-F238E27FC236}">
                    <a16:creationId xmlns:a16="http://schemas.microsoft.com/office/drawing/2014/main" id="{886DB2B2-9DF8-5978-4557-F94450AAD9F5}"/>
                  </a:ext>
                </a:extLst>
              </p:cNvPr>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0" name="Freeform 127">
                <a:extLst>
                  <a:ext uri="{FF2B5EF4-FFF2-40B4-BE49-F238E27FC236}">
                    <a16:creationId xmlns:a16="http://schemas.microsoft.com/office/drawing/2014/main" id="{AB37D8A2-33B7-4131-24D3-0BE16E796502}"/>
                  </a:ext>
                </a:extLst>
              </p:cNvPr>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nvGrpSpPr>
              <p:cNvPr id="7241" name="Group 97">
                <a:extLst>
                  <a:ext uri="{FF2B5EF4-FFF2-40B4-BE49-F238E27FC236}">
                    <a16:creationId xmlns:a16="http://schemas.microsoft.com/office/drawing/2014/main" id="{0E2A89A0-6186-B765-554F-ABEF01EBAC0B}"/>
                  </a:ext>
                </a:extLst>
              </p:cNvPr>
              <p:cNvGrpSpPr>
                <a:grpSpLocks/>
              </p:cNvGrpSpPr>
              <p:nvPr/>
            </p:nvGrpSpPr>
            <p:grpSpPr bwMode="auto">
              <a:xfrm>
                <a:off x="6694275" y="3078866"/>
                <a:ext cx="433205" cy="432373"/>
                <a:chOff x="6694275" y="3078866"/>
                <a:chExt cx="433205" cy="432373"/>
              </a:xfrm>
            </p:grpSpPr>
            <p:sp>
              <p:nvSpPr>
                <p:cNvPr id="7242" name="Freeform 128">
                  <a:extLst>
                    <a:ext uri="{FF2B5EF4-FFF2-40B4-BE49-F238E27FC236}">
                      <a16:creationId xmlns:a16="http://schemas.microsoft.com/office/drawing/2014/main" id="{9234B2A1-58E8-0D31-3A03-0A0D48E3E30E}"/>
                    </a:ext>
                  </a:extLst>
                </p:cNvPr>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3" name="Freeform 129">
                  <a:extLst>
                    <a:ext uri="{FF2B5EF4-FFF2-40B4-BE49-F238E27FC236}">
                      <a16:creationId xmlns:a16="http://schemas.microsoft.com/office/drawing/2014/main" id="{FB7A23D9-2111-E1C8-06A6-FD4E4D3568A3}"/>
                    </a:ext>
                  </a:extLst>
                </p:cNvPr>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4" name="Freeform 130">
                  <a:extLst>
                    <a:ext uri="{FF2B5EF4-FFF2-40B4-BE49-F238E27FC236}">
                      <a16:creationId xmlns:a16="http://schemas.microsoft.com/office/drawing/2014/main" id="{68B96C50-D7C6-4A5C-A267-A3D7C5A831B5}"/>
                    </a:ext>
                  </a:extLst>
                </p:cNvPr>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grpSp>
          <p:nvGrpSpPr>
            <p:cNvPr id="9" name="Group 41155">
              <a:extLst>
                <a:ext uri="{FF2B5EF4-FFF2-40B4-BE49-F238E27FC236}">
                  <a16:creationId xmlns:a16="http://schemas.microsoft.com/office/drawing/2014/main" id="{1F6C725D-525C-8776-8D24-B0531F4B9AE6}"/>
                </a:ext>
              </a:extLst>
            </p:cNvPr>
            <p:cNvGrpSpPr>
              <a:grpSpLocks noChangeAspect="1"/>
            </p:cNvGrpSpPr>
            <p:nvPr/>
          </p:nvGrpSpPr>
          <p:grpSpPr bwMode="auto">
            <a:xfrm>
              <a:off x="7463419" y="2069635"/>
              <a:ext cx="469295" cy="432000"/>
              <a:chOff x="3060" y="1712"/>
              <a:chExt cx="388" cy="353"/>
            </a:xfrm>
          </p:grpSpPr>
          <p:sp>
            <p:nvSpPr>
              <p:cNvPr id="15" name="Freeform 41110">
                <a:extLst>
                  <a:ext uri="{FF2B5EF4-FFF2-40B4-BE49-F238E27FC236}">
                    <a16:creationId xmlns:a16="http://schemas.microsoft.com/office/drawing/2014/main" id="{317747A7-11C8-B7C7-64B4-B0982653ED91}"/>
                  </a:ext>
                </a:extLst>
              </p:cNvPr>
              <p:cNvSpPr>
                <a:spLocks/>
              </p:cNvSpPr>
              <p:nvPr/>
            </p:nvSpPr>
            <p:spPr bwMode="auto">
              <a:xfrm>
                <a:off x="3163" y="1712"/>
                <a:ext cx="155" cy="139"/>
              </a:xfrm>
              <a:custGeom>
                <a:avLst/>
                <a:gdLst>
                  <a:gd name="T0" fmla="*/ 113 w 89"/>
                  <a:gd name="T1" fmla="*/ 130 h 80"/>
                  <a:gd name="T2" fmla="*/ 42 w 89"/>
                  <a:gd name="T3" fmla="*/ 139 h 80"/>
                  <a:gd name="T4" fmla="*/ 5 w 89"/>
                  <a:gd name="T5" fmla="*/ 36 h 80"/>
                  <a:gd name="T6" fmla="*/ 33 w 89"/>
                  <a:gd name="T7" fmla="*/ 19 h 80"/>
                  <a:gd name="T8" fmla="*/ 24 w 89"/>
                  <a:gd name="T9" fmla="*/ 45 h 80"/>
                  <a:gd name="T10" fmla="*/ 52 w 89"/>
                  <a:gd name="T11" fmla="*/ 14 h 80"/>
                  <a:gd name="T12" fmla="*/ 117 w 89"/>
                  <a:gd name="T13" fmla="*/ 5 h 80"/>
                  <a:gd name="T14" fmla="*/ 150 w 89"/>
                  <a:gd name="T15" fmla="*/ 47 h 80"/>
                  <a:gd name="T16" fmla="*/ 113 w 89"/>
                  <a:gd name="T17" fmla="*/ 1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80">
                    <a:moveTo>
                      <a:pt x="65" y="75"/>
                    </a:moveTo>
                    <a:cubicBezTo>
                      <a:pt x="51" y="79"/>
                      <a:pt x="38" y="74"/>
                      <a:pt x="24" y="80"/>
                    </a:cubicBezTo>
                    <a:cubicBezTo>
                      <a:pt x="24" y="61"/>
                      <a:pt x="12" y="41"/>
                      <a:pt x="3" y="21"/>
                    </a:cubicBezTo>
                    <a:cubicBezTo>
                      <a:pt x="0" y="20"/>
                      <a:pt x="7" y="11"/>
                      <a:pt x="19" y="11"/>
                    </a:cubicBezTo>
                    <a:cubicBezTo>
                      <a:pt x="20" y="12"/>
                      <a:pt x="14" y="26"/>
                      <a:pt x="14" y="26"/>
                    </a:cubicBezTo>
                    <a:cubicBezTo>
                      <a:pt x="14" y="26"/>
                      <a:pt x="29" y="8"/>
                      <a:pt x="30" y="8"/>
                    </a:cubicBezTo>
                    <a:cubicBezTo>
                      <a:pt x="44" y="0"/>
                      <a:pt x="53" y="0"/>
                      <a:pt x="67" y="3"/>
                    </a:cubicBezTo>
                    <a:cubicBezTo>
                      <a:pt x="80" y="6"/>
                      <a:pt x="89" y="18"/>
                      <a:pt x="86" y="27"/>
                    </a:cubicBezTo>
                    <a:cubicBezTo>
                      <a:pt x="77" y="40"/>
                      <a:pt x="65" y="61"/>
                      <a:pt x="65" y="75"/>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6" name="Freeform 41111">
                <a:extLst>
                  <a:ext uri="{FF2B5EF4-FFF2-40B4-BE49-F238E27FC236}">
                    <a16:creationId xmlns:a16="http://schemas.microsoft.com/office/drawing/2014/main" id="{E8B87DB1-EFA4-B13E-4BA3-A5D719455F03}"/>
                  </a:ext>
                </a:extLst>
              </p:cNvPr>
              <p:cNvSpPr>
                <a:spLocks/>
              </p:cNvSpPr>
              <p:nvPr/>
            </p:nvSpPr>
            <p:spPr bwMode="auto">
              <a:xfrm>
                <a:off x="3063" y="1894"/>
                <a:ext cx="385" cy="171"/>
              </a:xfrm>
              <a:custGeom>
                <a:avLst/>
                <a:gdLst>
                  <a:gd name="T0" fmla="*/ 0 w 221"/>
                  <a:gd name="T1" fmla="*/ 72 h 98"/>
                  <a:gd name="T2" fmla="*/ 82 w 221"/>
                  <a:gd name="T3" fmla="*/ 171 h 98"/>
                  <a:gd name="T4" fmla="*/ 279 w 221"/>
                  <a:gd name="T5" fmla="*/ 171 h 98"/>
                  <a:gd name="T6" fmla="*/ 347 w 221"/>
                  <a:gd name="T7" fmla="*/ 0 h 98"/>
                  <a:gd name="T8" fmla="*/ 103 w 221"/>
                  <a:gd name="T9" fmla="*/ 86 h 98"/>
                  <a:gd name="T10" fmla="*/ 0 w 221"/>
                  <a:gd name="T11" fmla="*/ 72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8">
                    <a:moveTo>
                      <a:pt x="0" y="41"/>
                    </a:moveTo>
                    <a:cubicBezTo>
                      <a:pt x="3" y="69"/>
                      <a:pt x="21" y="98"/>
                      <a:pt x="47" y="98"/>
                    </a:cubicBezTo>
                    <a:cubicBezTo>
                      <a:pt x="160" y="98"/>
                      <a:pt x="160" y="98"/>
                      <a:pt x="160" y="98"/>
                    </a:cubicBezTo>
                    <a:cubicBezTo>
                      <a:pt x="199" y="98"/>
                      <a:pt x="221" y="32"/>
                      <a:pt x="199" y="0"/>
                    </a:cubicBezTo>
                    <a:cubicBezTo>
                      <a:pt x="160" y="30"/>
                      <a:pt x="112" y="49"/>
                      <a:pt x="59" y="49"/>
                    </a:cubicBezTo>
                    <a:cubicBezTo>
                      <a:pt x="39" y="49"/>
                      <a:pt x="19" y="46"/>
                      <a:pt x="0" y="4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7" name="Freeform 41112">
                <a:extLst>
                  <a:ext uri="{FF2B5EF4-FFF2-40B4-BE49-F238E27FC236}">
                    <a16:creationId xmlns:a16="http://schemas.microsoft.com/office/drawing/2014/main" id="{6553DF1F-7292-B2B8-FC48-2D0A31ACF952}"/>
                  </a:ext>
                </a:extLst>
              </p:cNvPr>
              <p:cNvSpPr>
                <a:spLocks/>
              </p:cNvSpPr>
              <p:nvPr/>
            </p:nvSpPr>
            <p:spPr bwMode="auto">
              <a:xfrm>
                <a:off x="3060" y="1793"/>
                <a:ext cx="348" cy="185"/>
              </a:xfrm>
              <a:custGeom>
                <a:avLst/>
                <a:gdLst>
                  <a:gd name="T0" fmla="*/ 183 w 200"/>
                  <a:gd name="T1" fmla="*/ 0 h 106"/>
                  <a:gd name="T2" fmla="*/ 21 w 200"/>
                  <a:gd name="T3" fmla="*/ 98 h 106"/>
                  <a:gd name="T4" fmla="*/ 3 w 200"/>
                  <a:gd name="T5" fmla="*/ 169 h 106"/>
                  <a:gd name="T6" fmla="*/ 106 w 200"/>
                  <a:gd name="T7" fmla="*/ 185 h 106"/>
                  <a:gd name="T8" fmla="*/ 348 w 200"/>
                  <a:gd name="T9" fmla="*/ 99 h 106"/>
                  <a:gd name="T10" fmla="*/ 346 w 200"/>
                  <a:gd name="T11" fmla="*/ 98 h 106"/>
                  <a:gd name="T12" fmla="*/ 183 w 200"/>
                  <a:gd name="T13" fmla="*/ 0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06">
                    <a:moveTo>
                      <a:pt x="105" y="0"/>
                    </a:moveTo>
                    <a:cubicBezTo>
                      <a:pt x="68" y="0"/>
                      <a:pt x="34" y="29"/>
                      <a:pt x="12" y="56"/>
                    </a:cubicBezTo>
                    <a:cubicBezTo>
                      <a:pt x="3" y="66"/>
                      <a:pt x="0" y="82"/>
                      <a:pt x="2" y="97"/>
                    </a:cubicBezTo>
                    <a:cubicBezTo>
                      <a:pt x="21" y="103"/>
                      <a:pt x="41" y="106"/>
                      <a:pt x="61" y="106"/>
                    </a:cubicBezTo>
                    <a:cubicBezTo>
                      <a:pt x="114" y="106"/>
                      <a:pt x="162" y="87"/>
                      <a:pt x="200" y="57"/>
                    </a:cubicBezTo>
                    <a:cubicBezTo>
                      <a:pt x="200" y="57"/>
                      <a:pt x="199" y="56"/>
                      <a:pt x="199" y="56"/>
                    </a:cubicBezTo>
                    <a:cubicBezTo>
                      <a:pt x="177" y="29"/>
                      <a:pt x="143" y="0"/>
                      <a:pt x="105" y="0"/>
                    </a:cubicBezTo>
                    <a:close/>
                  </a:path>
                </a:pathLst>
              </a:custGeom>
              <a:solidFill>
                <a:srgbClr val="63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8" name="Freeform 41113">
                <a:extLst>
                  <a:ext uri="{FF2B5EF4-FFF2-40B4-BE49-F238E27FC236}">
                    <a16:creationId xmlns:a16="http://schemas.microsoft.com/office/drawing/2014/main" id="{D01DFD55-0C71-A430-9853-6D27EF506CEE}"/>
                  </a:ext>
                </a:extLst>
              </p:cNvPr>
              <p:cNvSpPr>
                <a:spLocks/>
              </p:cNvSpPr>
              <p:nvPr/>
            </p:nvSpPr>
            <p:spPr bwMode="auto">
              <a:xfrm>
                <a:off x="3063" y="1894"/>
                <a:ext cx="347" cy="86"/>
              </a:xfrm>
              <a:custGeom>
                <a:avLst/>
                <a:gdLst>
                  <a:gd name="T0" fmla="*/ 103 w 199"/>
                  <a:gd name="T1" fmla="*/ 84 h 49"/>
                  <a:gd name="T2" fmla="*/ 0 w 199"/>
                  <a:gd name="T3" fmla="*/ 70 h 49"/>
                  <a:gd name="T4" fmla="*/ 0 w 199"/>
                  <a:gd name="T5" fmla="*/ 72 h 49"/>
                  <a:gd name="T6" fmla="*/ 103 w 199"/>
                  <a:gd name="T7" fmla="*/ 86 h 49"/>
                  <a:gd name="T8" fmla="*/ 347 w 199"/>
                  <a:gd name="T9" fmla="*/ 0 h 49"/>
                  <a:gd name="T10" fmla="*/ 345 w 199"/>
                  <a:gd name="T11" fmla="*/ 0 h 49"/>
                  <a:gd name="T12" fmla="*/ 103 w 199"/>
                  <a:gd name="T13" fmla="*/ 8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9">
                    <a:moveTo>
                      <a:pt x="59" y="48"/>
                    </a:moveTo>
                    <a:cubicBezTo>
                      <a:pt x="39" y="48"/>
                      <a:pt x="19" y="45"/>
                      <a:pt x="0" y="40"/>
                    </a:cubicBezTo>
                    <a:cubicBezTo>
                      <a:pt x="0" y="41"/>
                      <a:pt x="0" y="41"/>
                      <a:pt x="0" y="41"/>
                    </a:cubicBezTo>
                    <a:cubicBezTo>
                      <a:pt x="19" y="46"/>
                      <a:pt x="39" y="49"/>
                      <a:pt x="59" y="49"/>
                    </a:cubicBezTo>
                    <a:cubicBezTo>
                      <a:pt x="112" y="49"/>
                      <a:pt x="160" y="30"/>
                      <a:pt x="199" y="0"/>
                    </a:cubicBezTo>
                    <a:cubicBezTo>
                      <a:pt x="198" y="0"/>
                      <a:pt x="198" y="0"/>
                      <a:pt x="198" y="0"/>
                    </a:cubicBezTo>
                    <a:cubicBezTo>
                      <a:pt x="160" y="30"/>
                      <a:pt x="112" y="48"/>
                      <a:pt x="59" y="48"/>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9" name="Freeform 41114">
                <a:extLst>
                  <a:ext uri="{FF2B5EF4-FFF2-40B4-BE49-F238E27FC236}">
                    <a16:creationId xmlns:a16="http://schemas.microsoft.com/office/drawing/2014/main" id="{8B109C84-2B1B-95C5-1735-1DCD1F9F3F43}"/>
                  </a:ext>
                </a:extLst>
              </p:cNvPr>
              <p:cNvSpPr>
                <a:spLocks/>
              </p:cNvSpPr>
              <p:nvPr/>
            </p:nvSpPr>
            <p:spPr bwMode="auto">
              <a:xfrm>
                <a:off x="3063" y="1893"/>
                <a:ext cx="345" cy="85"/>
              </a:xfrm>
              <a:custGeom>
                <a:avLst/>
                <a:gdLst>
                  <a:gd name="T0" fmla="*/ 345 w 198"/>
                  <a:gd name="T1" fmla="*/ 2 h 49"/>
                  <a:gd name="T2" fmla="*/ 345 w 198"/>
                  <a:gd name="T3" fmla="*/ 0 h 49"/>
                  <a:gd name="T4" fmla="*/ 103 w 198"/>
                  <a:gd name="T5" fmla="*/ 85 h 49"/>
                  <a:gd name="T6" fmla="*/ 0 w 198"/>
                  <a:gd name="T7" fmla="*/ 69 h 49"/>
                  <a:gd name="T8" fmla="*/ 0 w 198"/>
                  <a:gd name="T9" fmla="*/ 71 h 49"/>
                  <a:gd name="T10" fmla="*/ 103 w 198"/>
                  <a:gd name="T11" fmla="*/ 85 h 49"/>
                  <a:gd name="T12" fmla="*/ 345 w 198"/>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49">
                    <a:moveTo>
                      <a:pt x="198" y="1"/>
                    </a:moveTo>
                    <a:cubicBezTo>
                      <a:pt x="198" y="0"/>
                      <a:pt x="198" y="0"/>
                      <a:pt x="198" y="0"/>
                    </a:cubicBezTo>
                    <a:cubicBezTo>
                      <a:pt x="160" y="30"/>
                      <a:pt x="112" y="49"/>
                      <a:pt x="59" y="49"/>
                    </a:cubicBezTo>
                    <a:cubicBezTo>
                      <a:pt x="39" y="49"/>
                      <a:pt x="19" y="46"/>
                      <a:pt x="0" y="40"/>
                    </a:cubicBezTo>
                    <a:cubicBezTo>
                      <a:pt x="0" y="41"/>
                      <a:pt x="0" y="41"/>
                      <a:pt x="0" y="41"/>
                    </a:cubicBezTo>
                    <a:cubicBezTo>
                      <a:pt x="19" y="46"/>
                      <a:pt x="39" y="49"/>
                      <a:pt x="59" y="49"/>
                    </a:cubicBezTo>
                    <a:cubicBezTo>
                      <a:pt x="112" y="49"/>
                      <a:pt x="160" y="31"/>
                      <a:pt x="198" y="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0" name="Freeform 41115">
                <a:extLst>
                  <a:ext uri="{FF2B5EF4-FFF2-40B4-BE49-F238E27FC236}">
                    <a16:creationId xmlns:a16="http://schemas.microsoft.com/office/drawing/2014/main" id="{5F95BE2E-FEF6-D46F-F66B-FE7A4ABE2C50}"/>
                  </a:ext>
                </a:extLst>
              </p:cNvPr>
              <p:cNvSpPr>
                <a:spLocks/>
              </p:cNvSpPr>
              <p:nvPr/>
            </p:nvSpPr>
            <p:spPr bwMode="auto">
              <a:xfrm>
                <a:off x="3213" y="1868"/>
                <a:ext cx="61" cy="120"/>
              </a:xfrm>
              <a:custGeom>
                <a:avLst/>
                <a:gdLst>
                  <a:gd name="T0" fmla="*/ 26 w 35"/>
                  <a:gd name="T1" fmla="*/ 106 h 69"/>
                  <a:gd name="T2" fmla="*/ 26 w 35"/>
                  <a:gd name="T3" fmla="*/ 106 h 69"/>
                  <a:gd name="T4" fmla="*/ 17 w 35"/>
                  <a:gd name="T5" fmla="*/ 106 h 69"/>
                  <a:gd name="T6" fmla="*/ 12 w 35"/>
                  <a:gd name="T7" fmla="*/ 104 h 69"/>
                  <a:gd name="T8" fmla="*/ 7 w 35"/>
                  <a:gd name="T9" fmla="*/ 104 h 69"/>
                  <a:gd name="T10" fmla="*/ 0 w 35"/>
                  <a:gd name="T11" fmla="*/ 101 h 69"/>
                  <a:gd name="T12" fmla="*/ 2 w 35"/>
                  <a:gd name="T13" fmla="*/ 94 h 69"/>
                  <a:gd name="T14" fmla="*/ 3 w 35"/>
                  <a:gd name="T15" fmla="*/ 87 h 69"/>
                  <a:gd name="T16" fmla="*/ 14 w 35"/>
                  <a:gd name="T17" fmla="*/ 89 h 69"/>
                  <a:gd name="T18" fmla="*/ 24 w 35"/>
                  <a:gd name="T19" fmla="*/ 90 h 69"/>
                  <a:gd name="T20" fmla="*/ 37 w 35"/>
                  <a:gd name="T21" fmla="*/ 87 h 69"/>
                  <a:gd name="T22" fmla="*/ 40 w 35"/>
                  <a:gd name="T23" fmla="*/ 78 h 69"/>
                  <a:gd name="T24" fmla="*/ 38 w 35"/>
                  <a:gd name="T25" fmla="*/ 75 h 69"/>
                  <a:gd name="T26" fmla="*/ 37 w 35"/>
                  <a:gd name="T27" fmla="*/ 71 h 69"/>
                  <a:gd name="T28" fmla="*/ 31 w 35"/>
                  <a:gd name="T29" fmla="*/ 68 h 69"/>
                  <a:gd name="T30" fmla="*/ 28 w 35"/>
                  <a:gd name="T31" fmla="*/ 66 h 69"/>
                  <a:gd name="T32" fmla="*/ 21 w 35"/>
                  <a:gd name="T33" fmla="*/ 64 h 69"/>
                  <a:gd name="T34" fmla="*/ 14 w 35"/>
                  <a:gd name="T35" fmla="*/ 61 h 69"/>
                  <a:gd name="T36" fmla="*/ 7 w 35"/>
                  <a:gd name="T37" fmla="*/ 56 h 69"/>
                  <a:gd name="T38" fmla="*/ 3 w 35"/>
                  <a:gd name="T39" fmla="*/ 49 h 69"/>
                  <a:gd name="T40" fmla="*/ 2 w 35"/>
                  <a:gd name="T41" fmla="*/ 40 h 69"/>
                  <a:gd name="T42" fmla="*/ 9 w 35"/>
                  <a:gd name="T43" fmla="*/ 23 h 69"/>
                  <a:gd name="T44" fmla="*/ 26 w 35"/>
                  <a:gd name="T45" fmla="*/ 14 h 69"/>
                  <a:gd name="T46" fmla="*/ 26 w 35"/>
                  <a:gd name="T47" fmla="*/ 2 h 69"/>
                  <a:gd name="T48" fmla="*/ 31 w 35"/>
                  <a:gd name="T49" fmla="*/ 0 h 69"/>
                  <a:gd name="T50" fmla="*/ 38 w 35"/>
                  <a:gd name="T51" fmla="*/ 2 h 69"/>
                  <a:gd name="T52" fmla="*/ 38 w 35"/>
                  <a:gd name="T53" fmla="*/ 14 h 69"/>
                  <a:gd name="T54" fmla="*/ 47 w 35"/>
                  <a:gd name="T55" fmla="*/ 16 h 69"/>
                  <a:gd name="T56" fmla="*/ 58 w 35"/>
                  <a:gd name="T57" fmla="*/ 19 h 69"/>
                  <a:gd name="T58" fmla="*/ 52 w 35"/>
                  <a:gd name="T59" fmla="*/ 33 h 69"/>
                  <a:gd name="T60" fmla="*/ 49 w 35"/>
                  <a:gd name="T61" fmla="*/ 31 h 69"/>
                  <a:gd name="T62" fmla="*/ 45 w 35"/>
                  <a:gd name="T63" fmla="*/ 30 h 69"/>
                  <a:gd name="T64" fmla="*/ 40 w 35"/>
                  <a:gd name="T65" fmla="*/ 30 h 69"/>
                  <a:gd name="T66" fmla="*/ 33 w 35"/>
                  <a:gd name="T67" fmla="*/ 30 h 69"/>
                  <a:gd name="T68" fmla="*/ 30 w 35"/>
                  <a:gd name="T69" fmla="*/ 30 h 69"/>
                  <a:gd name="T70" fmla="*/ 26 w 35"/>
                  <a:gd name="T71" fmla="*/ 31 h 69"/>
                  <a:gd name="T72" fmla="*/ 23 w 35"/>
                  <a:gd name="T73" fmla="*/ 33 h 69"/>
                  <a:gd name="T74" fmla="*/ 21 w 35"/>
                  <a:gd name="T75" fmla="*/ 38 h 69"/>
                  <a:gd name="T76" fmla="*/ 23 w 35"/>
                  <a:gd name="T77" fmla="*/ 42 h 69"/>
                  <a:gd name="T78" fmla="*/ 24 w 35"/>
                  <a:gd name="T79" fmla="*/ 45 h 69"/>
                  <a:gd name="T80" fmla="*/ 28 w 35"/>
                  <a:gd name="T81" fmla="*/ 47 h 69"/>
                  <a:gd name="T82" fmla="*/ 31 w 35"/>
                  <a:gd name="T83" fmla="*/ 49 h 69"/>
                  <a:gd name="T84" fmla="*/ 40 w 35"/>
                  <a:gd name="T85" fmla="*/ 52 h 69"/>
                  <a:gd name="T86" fmla="*/ 49 w 35"/>
                  <a:gd name="T87" fmla="*/ 56 h 69"/>
                  <a:gd name="T88" fmla="*/ 54 w 35"/>
                  <a:gd name="T89" fmla="*/ 61 h 69"/>
                  <a:gd name="T90" fmla="*/ 59 w 35"/>
                  <a:gd name="T91" fmla="*/ 68 h 69"/>
                  <a:gd name="T92" fmla="*/ 61 w 35"/>
                  <a:gd name="T93" fmla="*/ 78 h 69"/>
                  <a:gd name="T94" fmla="*/ 54 w 35"/>
                  <a:gd name="T95" fmla="*/ 96 h 69"/>
                  <a:gd name="T96" fmla="*/ 38 w 35"/>
                  <a:gd name="T97" fmla="*/ 104 h 69"/>
                  <a:gd name="T98" fmla="*/ 38 w 35"/>
                  <a:gd name="T99" fmla="*/ 120 h 69"/>
                  <a:gd name="T100" fmla="*/ 31 w 35"/>
                  <a:gd name="T101" fmla="*/ 120 h 69"/>
                  <a:gd name="T102" fmla="*/ 26 w 35"/>
                  <a:gd name="T103" fmla="*/ 120 h 69"/>
                  <a:gd name="T104" fmla="*/ 26 w 35"/>
                  <a:gd name="T105" fmla="*/ 106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 h="69">
                    <a:moveTo>
                      <a:pt x="15" y="61"/>
                    </a:moveTo>
                    <a:cubicBezTo>
                      <a:pt x="15" y="61"/>
                      <a:pt x="15" y="61"/>
                      <a:pt x="15" y="61"/>
                    </a:cubicBezTo>
                    <a:cubicBezTo>
                      <a:pt x="13" y="61"/>
                      <a:pt x="12" y="61"/>
                      <a:pt x="10" y="61"/>
                    </a:cubicBezTo>
                    <a:cubicBezTo>
                      <a:pt x="9" y="61"/>
                      <a:pt x="8" y="61"/>
                      <a:pt x="7" y="60"/>
                    </a:cubicBezTo>
                    <a:cubicBezTo>
                      <a:pt x="6" y="60"/>
                      <a:pt x="5" y="60"/>
                      <a:pt x="4" y="60"/>
                    </a:cubicBezTo>
                    <a:cubicBezTo>
                      <a:pt x="2" y="59"/>
                      <a:pt x="1" y="59"/>
                      <a:pt x="0" y="58"/>
                    </a:cubicBezTo>
                    <a:cubicBezTo>
                      <a:pt x="0" y="57"/>
                      <a:pt x="0" y="56"/>
                      <a:pt x="1" y="54"/>
                    </a:cubicBezTo>
                    <a:cubicBezTo>
                      <a:pt x="1" y="53"/>
                      <a:pt x="2" y="51"/>
                      <a:pt x="2" y="50"/>
                    </a:cubicBezTo>
                    <a:cubicBezTo>
                      <a:pt x="4" y="51"/>
                      <a:pt x="6" y="51"/>
                      <a:pt x="8" y="51"/>
                    </a:cubicBezTo>
                    <a:cubicBezTo>
                      <a:pt x="10" y="52"/>
                      <a:pt x="12" y="52"/>
                      <a:pt x="14" y="52"/>
                    </a:cubicBezTo>
                    <a:cubicBezTo>
                      <a:pt x="17" y="52"/>
                      <a:pt x="19" y="51"/>
                      <a:pt x="21" y="50"/>
                    </a:cubicBezTo>
                    <a:cubicBezTo>
                      <a:pt x="22" y="49"/>
                      <a:pt x="23" y="48"/>
                      <a:pt x="23" y="45"/>
                    </a:cubicBezTo>
                    <a:cubicBezTo>
                      <a:pt x="23" y="44"/>
                      <a:pt x="23" y="43"/>
                      <a:pt x="22" y="43"/>
                    </a:cubicBezTo>
                    <a:cubicBezTo>
                      <a:pt x="22" y="42"/>
                      <a:pt x="21" y="41"/>
                      <a:pt x="21" y="41"/>
                    </a:cubicBezTo>
                    <a:cubicBezTo>
                      <a:pt x="20" y="40"/>
                      <a:pt x="19" y="40"/>
                      <a:pt x="18" y="39"/>
                    </a:cubicBezTo>
                    <a:cubicBezTo>
                      <a:pt x="17" y="39"/>
                      <a:pt x="17" y="39"/>
                      <a:pt x="16" y="38"/>
                    </a:cubicBezTo>
                    <a:cubicBezTo>
                      <a:pt x="12" y="37"/>
                      <a:pt x="12" y="37"/>
                      <a:pt x="12" y="37"/>
                    </a:cubicBezTo>
                    <a:cubicBezTo>
                      <a:pt x="10" y="36"/>
                      <a:pt x="9" y="35"/>
                      <a:pt x="8" y="35"/>
                    </a:cubicBezTo>
                    <a:cubicBezTo>
                      <a:pt x="6" y="34"/>
                      <a:pt x="5" y="33"/>
                      <a:pt x="4" y="32"/>
                    </a:cubicBezTo>
                    <a:cubicBezTo>
                      <a:pt x="3" y="31"/>
                      <a:pt x="3" y="30"/>
                      <a:pt x="2" y="28"/>
                    </a:cubicBezTo>
                    <a:cubicBezTo>
                      <a:pt x="2" y="27"/>
                      <a:pt x="1" y="25"/>
                      <a:pt x="1" y="23"/>
                    </a:cubicBezTo>
                    <a:cubicBezTo>
                      <a:pt x="1" y="19"/>
                      <a:pt x="3" y="15"/>
                      <a:pt x="5" y="13"/>
                    </a:cubicBezTo>
                    <a:cubicBezTo>
                      <a:pt x="8" y="10"/>
                      <a:pt x="11" y="9"/>
                      <a:pt x="15" y="8"/>
                    </a:cubicBezTo>
                    <a:cubicBezTo>
                      <a:pt x="15" y="1"/>
                      <a:pt x="15" y="1"/>
                      <a:pt x="15" y="1"/>
                    </a:cubicBezTo>
                    <a:cubicBezTo>
                      <a:pt x="16" y="0"/>
                      <a:pt x="17" y="0"/>
                      <a:pt x="18" y="0"/>
                    </a:cubicBezTo>
                    <a:cubicBezTo>
                      <a:pt x="19" y="0"/>
                      <a:pt x="20" y="0"/>
                      <a:pt x="22" y="1"/>
                    </a:cubicBezTo>
                    <a:cubicBezTo>
                      <a:pt x="22" y="8"/>
                      <a:pt x="22" y="8"/>
                      <a:pt x="22" y="8"/>
                    </a:cubicBezTo>
                    <a:cubicBezTo>
                      <a:pt x="23" y="8"/>
                      <a:pt x="25" y="9"/>
                      <a:pt x="27" y="9"/>
                    </a:cubicBezTo>
                    <a:cubicBezTo>
                      <a:pt x="29" y="9"/>
                      <a:pt x="31" y="10"/>
                      <a:pt x="33" y="11"/>
                    </a:cubicBezTo>
                    <a:cubicBezTo>
                      <a:pt x="32" y="13"/>
                      <a:pt x="32" y="16"/>
                      <a:pt x="30" y="19"/>
                    </a:cubicBezTo>
                    <a:cubicBezTo>
                      <a:pt x="30" y="19"/>
                      <a:pt x="29" y="18"/>
                      <a:pt x="28" y="18"/>
                    </a:cubicBezTo>
                    <a:cubicBezTo>
                      <a:pt x="27" y="18"/>
                      <a:pt x="27" y="17"/>
                      <a:pt x="26" y="17"/>
                    </a:cubicBezTo>
                    <a:cubicBezTo>
                      <a:pt x="25" y="17"/>
                      <a:pt x="24" y="17"/>
                      <a:pt x="23" y="17"/>
                    </a:cubicBezTo>
                    <a:cubicBezTo>
                      <a:pt x="22" y="17"/>
                      <a:pt x="21" y="17"/>
                      <a:pt x="19" y="17"/>
                    </a:cubicBezTo>
                    <a:cubicBezTo>
                      <a:pt x="19" y="17"/>
                      <a:pt x="18" y="17"/>
                      <a:pt x="17" y="17"/>
                    </a:cubicBezTo>
                    <a:cubicBezTo>
                      <a:pt x="16" y="17"/>
                      <a:pt x="15" y="17"/>
                      <a:pt x="15" y="18"/>
                    </a:cubicBezTo>
                    <a:cubicBezTo>
                      <a:pt x="14" y="18"/>
                      <a:pt x="13" y="18"/>
                      <a:pt x="13" y="19"/>
                    </a:cubicBezTo>
                    <a:cubicBezTo>
                      <a:pt x="13" y="20"/>
                      <a:pt x="12" y="21"/>
                      <a:pt x="12" y="22"/>
                    </a:cubicBezTo>
                    <a:cubicBezTo>
                      <a:pt x="12" y="23"/>
                      <a:pt x="12" y="24"/>
                      <a:pt x="13" y="24"/>
                    </a:cubicBezTo>
                    <a:cubicBezTo>
                      <a:pt x="13" y="25"/>
                      <a:pt x="14" y="26"/>
                      <a:pt x="14" y="26"/>
                    </a:cubicBezTo>
                    <a:cubicBezTo>
                      <a:pt x="15" y="26"/>
                      <a:pt x="15" y="27"/>
                      <a:pt x="16" y="27"/>
                    </a:cubicBezTo>
                    <a:cubicBezTo>
                      <a:pt x="17" y="28"/>
                      <a:pt x="18" y="28"/>
                      <a:pt x="18" y="28"/>
                    </a:cubicBezTo>
                    <a:cubicBezTo>
                      <a:pt x="23" y="30"/>
                      <a:pt x="23" y="30"/>
                      <a:pt x="23" y="30"/>
                    </a:cubicBezTo>
                    <a:cubicBezTo>
                      <a:pt x="24" y="31"/>
                      <a:pt x="26" y="31"/>
                      <a:pt x="28" y="32"/>
                    </a:cubicBezTo>
                    <a:cubicBezTo>
                      <a:pt x="29" y="33"/>
                      <a:pt x="30" y="34"/>
                      <a:pt x="31" y="35"/>
                    </a:cubicBezTo>
                    <a:cubicBezTo>
                      <a:pt x="32" y="36"/>
                      <a:pt x="33" y="37"/>
                      <a:pt x="34" y="39"/>
                    </a:cubicBezTo>
                    <a:cubicBezTo>
                      <a:pt x="34" y="41"/>
                      <a:pt x="35" y="42"/>
                      <a:pt x="35" y="45"/>
                    </a:cubicBezTo>
                    <a:cubicBezTo>
                      <a:pt x="35" y="49"/>
                      <a:pt x="34" y="52"/>
                      <a:pt x="31" y="55"/>
                    </a:cubicBezTo>
                    <a:cubicBezTo>
                      <a:pt x="29" y="58"/>
                      <a:pt x="26" y="59"/>
                      <a:pt x="22" y="60"/>
                    </a:cubicBezTo>
                    <a:cubicBezTo>
                      <a:pt x="22" y="69"/>
                      <a:pt x="22" y="69"/>
                      <a:pt x="22" y="69"/>
                    </a:cubicBezTo>
                    <a:cubicBezTo>
                      <a:pt x="21" y="69"/>
                      <a:pt x="19" y="69"/>
                      <a:pt x="18" y="69"/>
                    </a:cubicBezTo>
                    <a:cubicBezTo>
                      <a:pt x="17" y="69"/>
                      <a:pt x="16" y="69"/>
                      <a:pt x="15" y="69"/>
                    </a:cubicBezTo>
                    <a:lnTo>
                      <a:pt x="1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1" name="Freeform 41116">
                <a:extLst>
                  <a:ext uri="{FF2B5EF4-FFF2-40B4-BE49-F238E27FC236}">
                    <a16:creationId xmlns:a16="http://schemas.microsoft.com/office/drawing/2014/main" id="{53F9BD9E-B35D-83C0-80BA-DA7DE2C83227}"/>
                  </a:ext>
                </a:extLst>
              </p:cNvPr>
              <p:cNvSpPr>
                <a:spLocks/>
              </p:cNvSpPr>
              <p:nvPr/>
            </p:nvSpPr>
            <p:spPr bwMode="auto">
              <a:xfrm>
                <a:off x="3187" y="1778"/>
                <a:ext cx="106" cy="24"/>
              </a:xfrm>
              <a:custGeom>
                <a:avLst/>
                <a:gdLst>
                  <a:gd name="T0" fmla="*/ 7 w 61"/>
                  <a:gd name="T1" fmla="*/ 24 h 14"/>
                  <a:gd name="T2" fmla="*/ 2 w 61"/>
                  <a:gd name="T3" fmla="*/ 21 h 14"/>
                  <a:gd name="T4" fmla="*/ 5 w 61"/>
                  <a:gd name="T5" fmla="*/ 14 h 14"/>
                  <a:gd name="T6" fmla="*/ 101 w 61"/>
                  <a:gd name="T7" fmla="*/ 12 h 14"/>
                  <a:gd name="T8" fmla="*/ 106 w 61"/>
                  <a:gd name="T9" fmla="*/ 19 h 14"/>
                  <a:gd name="T10" fmla="*/ 99 w 61"/>
                  <a:gd name="T11" fmla="*/ 22 h 14"/>
                  <a:gd name="T12" fmla="*/ 9 w 61"/>
                  <a:gd name="T13" fmla="*/ 24 h 14"/>
                  <a:gd name="T14" fmla="*/ 7 w 61"/>
                  <a:gd name="T15" fmla="*/ 24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4">
                    <a:moveTo>
                      <a:pt x="4" y="14"/>
                    </a:moveTo>
                    <a:cubicBezTo>
                      <a:pt x="2" y="14"/>
                      <a:pt x="1" y="13"/>
                      <a:pt x="1" y="12"/>
                    </a:cubicBezTo>
                    <a:cubicBezTo>
                      <a:pt x="0" y="11"/>
                      <a:pt x="1" y="9"/>
                      <a:pt x="3" y="8"/>
                    </a:cubicBezTo>
                    <a:cubicBezTo>
                      <a:pt x="4" y="8"/>
                      <a:pt x="27" y="0"/>
                      <a:pt x="58" y="7"/>
                    </a:cubicBezTo>
                    <a:cubicBezTo>
                      <a:pt x="60" y="7"/>
                      <a:pt x="61" y="9"/>
                      <a:pt x="61" y="11"/>
                    </a:cubicBezTo>
                    <a:cubicBezTo>
                      <a:pt x="60" y="12"/>
                      <a:pt x="59" y="13"/>
                      <a:pt x="57" y="13"/>
                    </a:cubicBezTo>
                    <a:cubicBezTo>
                      <a:pt x="28" y="6"/>
                      <a:pt x="5" y="14"/>
                      <a:pt x="5" y="14"/>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grpSp>
        <p:sp>
          <p:nvSpPr>
            <p:cNvPr id="10" name="Freeform: Shape 77">
              <a:extLst>
                <a:ext uri="{FF2B5EF4-FFF2-40B4-BE49-F238E27FC236}">
                  <a16:creationId xmlns:a16="http://schemas.microsoft.com/office/drawing/2014/main" id="{8A36225D-50FF-4015-ADB1-3373E6646EA5}"/>
                </a:ext>
              </a:extLst>
            </p:cNvPr>
            <p:cNvSpPr>
              <a:spLocks noChangeAspect="1"/>
            </p:cNvSpPr>
            <p:nvPr/>
          </p:nvSpPr>
          <p:spPr bwMode="auto">
            <a:xfrm>
              <a:off x="5706573" y="2115587"/>
              <a:ext cx="409031" cy="3780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C000"/>
            </a:solidFill>
            <a:ln w="9525">
              <a:solidFill>
                <a:srgbClr val="FFFFFF"/>
              </a:solidFill>
              <a:round/>
              <a:headEnd/>
              <a:tailEnd/>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1" name="Freeform: Shape 21">
              <a:extLst>
                <a:ext uri="{FF2B5EF4-FFF2-40B4-BE49-F238E27FC236}">
                  <a16:creationId xmlns:a16="http://schemas.microsoft.com/office/drawing/2014/main" id="{1579F753-2FE1-7ABA-A1F1-A6DFA7A7F601}"/>
                </a:ext>
              </a:extLst>
            </p:cNvPr>
            <p:cNvSpPr>
              <a:spLocks noChangeAspect="1"/>
            </p:cNvSpPr>
            <p:nvPr/>
          </p:nvSpPr>
          <p:spPr bwMode="auto">
            <a:xfrm>
              <a:off x="5339756" y="2468107"/>
              <a:ext cx="342948" cy="312431"/>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rgbClr val="FF3399"/>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2" name="Freeform: Shape 24">
              <a:extLst>
                <a:ext uri="{FF2B5EF4-FFF2-40B4-BE49-F238E27FC236}">
                  <a16:creationId xmlns:a16="http://schemas.microsoft.com/office/drawing/2014/main" id="{031BB56A-2F59-B785-5C39-78A0C468C29E}"/>
                </a:ext>
              </a:extLst>
            </p:cNvPr>
            <p:cNvSpPr>
              <a:spLocks noChangeAspect="1"/>
            </p:cNvSpPr>
            <p:nvPr/>
          </p:nvSpPr>
          <p:spPr bwMode="auto">
            <a:xfrm>
              <a:off x="7973549" y="3139519"/>
              <a:ext cx="342948" cy="339668"/>
            </a:xfrm>
            <a:custGeom>
              <a:avLst/>
              <a:gdLst>
                <a:gd name="connsiteX0" fmla="*/ 279400 w 331787"/>
                <a:gd name="connsiteY0" fmla="*/ 307975 h 328613"/>
                <a:gd name="connsiteX1" fmla="*/ 300038 w 331787"/>
                <a:gd name="connsiteY1" fmla="*/ 307975 h 328613"/>
                <a:gd name="connsiteX2" fmla="*/ 300038 w 331787"/>
                <a:gd name="connsiteY2" fmla="*/ 328613 h 328613"/>
                <a:gd name="connsiteX3" fmla="*/ 279400 w 331787"/>
                <a:gd name="connsiteY3" fmla="*/ 328613 h 328613"/>
                <a:gd name="connsiteX4" fmla="*/ 234950 w 331787"/>
                <a:gd name="connsiteY4" fmla="*/ 307975 h 328613"/>
                <a:gd name="connsiteX5" fmla="*/ 257175 w 331787"/>
                <a:gd name="connsiteY5" fmla="*/ 307975 h 328613"/>
                <a:gd name="connsiteX6" fmla="*/ 257175 w 331787"/>
                <a:gd name="connsiteY6" fmla="*/ 328613 h 328613"/>
                <a:gd name="connsiteX7" fmla="*/ 234950 w 331787"/>
                <a:gd name="connsiteY7" fmla="*/ 328613 h 328613"/>
                <a:gd name="connsiteX8" fmla="*/ 188912 w 331787"/>
                <a:gd name="connsiteY8" fmla="*/ 307975 h 328613"/>
                <a:gd name="connsiteX9" fmla="*/ 211137 w 331787"/>
                <a:gd name="connsiteY9" fmla="*/ 307975 h 328613"/>
                <a:gd name="connsiteX10" fmla="*/ 211137 w 331787"/>
                <a:gd name="connsiteY10" fmla="*/ 328613 h 328613"/>
                <a:gd name="connsiteX11" fmla="*/ 188912 w 331787"/>
                <a:gd name="connsiteY11" fmla="*/ 328613 h 328613"/>
                <a:gd name="connsiteX12" fmla="*/ 144462 w 331787"/>
                <a:gd name="connsiteY12" fmla="*/ 307975 h 328613"/>
                <a:gd name="connsiteX13" fmla="*/ 166687 w 331787"/>
                <a:gd name="connsiteY13" fmla="*/ 307975 h 328613"/>
                <a:gd name="connsiteX14" fmla="*/ 166687 w 331787"/>
                <a:gd name="connsiteY14" fmla="*/ 328613 h 328613"/>
                <a:gd name="connsiteX15" fmla="*/ 144462 w 331787"/>
                <a:gd name="connsiteY15" fmla="*/ 328613 h 328613"/>
                <a:gd name="connsiteX16" fmla="*/ 100012 w 331787"/>
                <a:gd name="connsiteY16" fmla="*/ 307975 h 328613"/>
                <a:gd name="connsiteX17" fmla="*/ 122237 w 331787"/>
                <a:gd name="connsiteY17" fmla="*/ 307975 h 328613"/>
                <a:gd name="connsiteX18" fmla="*/ 122237 w 331787"/>
                <a:gd name="connsiteY18" fmla="*/ 328613 h 328613"/>
                <a:gd name="connsiteX19" fmla="*/ 100012 w 331787"/>
                <a:gd name="connsiteY19" fmla="*/ 328613 h 328613"/>
                <a:gd name="connsiteX20" fmla="*/ 0 w 331787"/>
                <a:gd name="connsiteY20" fmla="*/ 209550 h 328613"/>
                <a:gd name="connsiteX21" fmla="*/ 22225 w 331787"/>
                <a:gd name="connsiteY21" fmla="*/ 209550 h 328613"/>
                <a:gd name="connsiteX22" fmla="*/ 22225 w 331787"/>
                <a:gd name="connsiteY22" fmla="*/ 231775 h 328613"/>
                <a:gd name="connsiteX23" fmla="*/ 0 w 331787"/>
                <a:gd name="connsiteY23" fmla="*/ 231775 h 328613"/>
                <a:gd name="connsiteX24" fmla="*/ 0 w 331787"/>
                <a:gd name="connsiteY24" fmla="*/ 165100 h 328613"/>
                <a:gd name="connsiteX25" fmla="*/ 22225 w 331787"/>
                <a:gd name="connsiteY25" fmla="*/ 165100 h 328613"/>
                <a:gd name="connsiteX26" fmla="*/ 22225 w 331787"/>
                <a:gd name="connsiteY26" fmla="*/ 185738 h 328613"/>
                <a:gd name="connsiteX27" fmla="*/ 0 w 331787"/>
                <a:gd name="connsiteY27" fmla="*/ 185738 h 328613"/>
                <a:gd name="connsiteX28" fmla="*/ 0 w 331787"/>
                <a:gd name="connsiteY28" fmla="*/ 120650 h 328613"/>
                <a:gd name="connsiteX29" fmla="*/ 22225 w 331787"/>
                <a:gd name="connsiteY29" fmla="*/ 120650 h 328613"/>
                <a:gd name="connsiteX30" fmla="*/ 22225 w 331787"/>
                <a:gd name="connsiteY30" fmla="*/ 142875 h 328613"/>
                <a:gd name="connsiteX31" fmla="*/ 0 w 331787"/>
                <a:gd name="connsiteY31" fmla="*/ 142875 h 328613"/>
                <a:gd name="connsiteX32" fmla="*/ 0 w 331787"/>
                <a:gd name="connsiteY32" fmla="*/ 74612 h 328613"/>
                <a:gd name="connsiteX33" fmla="*/ 22225 w 331787"/>
                <a:gd name="connsiteY33" fmla="*/ 74612 h 328613"/>
                <a:gd name="connsiteX34" fmla="*/ 22225 w 331787"/>
                <a:gd name="connsiteY34" fmla="*/ 96837 h 328613"/>
                <a:gd name="connsiteX35" fmla="*/ 0 w 331787"/>
                <a:gd name="connsiteY35" fmla="*/ 96837 h 328613"/>
                <a:gd name="connsiteX36" fmla="*/ 306388 w 331787"/>
                <a:gd name="connsiteY36" fmla="*/ 66675 h 328613"/>
                <a:gd name="connsiteX37" fmla="*/ 327025 w 331787"/>
                <a:gd name="connsiteY37" fmla="*/ 77788 h 328613"/>
                <a:gd name="connsiteX38" fmla="*/ 277813 w 331787"/>
                <a:gd name="connsiteY38" fmla="*/ 163513 h 328613"/>
                <a:gd name="connsiteX39" fmla="*/ 227013 w 331787"/>
                <a:gd name="connsiteY39" fmla="*/ 141288 h 328613"/>
                <a:gd name="connsiteX40" fmla="*/ 195263 w 331787"/>
                <a:gd name="connsiteY40" fmla="*/ 204788 h 328613"/>
                <a:gd name="connsiteX41" fmla="*/ 138113 w 331787"/>
                <a:gd name="connsiteY41" fmla="*/ 177801 h 328613"/>
                <a:gd name="connsiteX42" fmla="*/ 95250 w 331787"/>
                <a:gd name="connsiteY42" fmla="*/ 249238 h 328613"/>
                <a:gd name="connsiteX43" fmla="*/ 76200 w 331787"/>
                <a:gd name="connsiteY43" fmla="*/ 238126 h 328613"/>
                <a:gd name="connsiteX44" fmla="*/ 128588 w 331787"/>
                <a:gd name="connsiteY44" fmla="*/ 149225 h 328613"/>
                <a:gd name="connsiteX45" fmla="*/ 185738 w 331787"/>
                <a:gd name="connsiteY45" fmla="*/ 176213 h 328613"/>
                <a:gd name="connsiteX46" fmla="*/ 217488 w 331787"/>
                <a:gd name="connsiteY46" fmla="*/ 112713 h 328613"/>
                <a:gd name="connsiteX47" fmla="*/ 268288 w 331787"/>
                <a:gd name="connsiteY47" fmla="*/ 136525 h 328613"/>
                <a:gd name="connsiteX48" fmla="*/ 0 w 331787"/>
                <a:gd name="connsiteY48" fmla="*/ 30162 h 328613"/>
                <a:gd name="connsiteX49" fmla="*/ 22225 w 331787"/>
                <a:gd name="connsiteY49" fmla="*/ 30162 h 328613"/>
                <a:gd name="connsiteX50" fmla="*/ 22225 w 331787"/>
                <a:gd name="connsiteY50" fmla="*/ 52387 h 328613"/>
                <a:gd name="connsiteX51" fmla="*/ 0 w 331787"/>
                <a:gd name="connsiteY51" fmla="*/ 52387 h 328613"/>
                <a:gd name="connsiteX52" fmla="*/ 36512 w 331787"/>
                <a:gd name="connsiteY52" fmla="*/ 0 h 328613"/>
                <a:gd name="connsiteX53" fmla="*/ 68262 w 331787"/>
                <a:gd name="connsiteY53" fmla="*/ 0 h 328613"/>
                <a:gd name="connsiteX54" fmla="*/ 68262 w 331787"/>
                <a:gd name="connsiteY54" fmla="*/ 261938 h 328613"/>
                <a:gd name="connsiteX55" fmla="*/ 331787 w 331787"/>
                <a:gd name="connsiteY55" fmla="*/ 261938 h 328613"/>
                <a:gd name="connsiteX56" fmla="*/ 331787 w 331787"/>
                <a:gd name="connsiteY56" fmla="*/ 293688 h 328613"/>
                <a:gd name="connsiteX57" fmla="*/ 36512 w 331787"/>
                <a:gd name="connsiteY57" fmla="*/ 293688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787" h="328613">
                  <a:moveTo>
                    <a:pt x="279400" y="307975"/>
                  </a:moveTo>
                  <a:lnTo>
                    <a:pt x="300038" y="307975"/>
                  </a:lnTo>
                  <a:lnTo>
                    <a:pt x="300038" y="328613"/>
                  </a:lnTo>
                  <a:lnTo>
                    <a:pt x="279400" y="328613"/>
                  </a:lnTo>
                  <a:close/>
                  <a:moveTo>
                    <a:pt x="234950" y="307975"/>
                  </a:moveTo>
                  <a:lnTo>
                    <a:pt x="257175" y="307975"/>
                  </a:lnTo>
                  <a:lnTo>
                    <a:pt x="257175" y="328613"/>
                  </a:lnTo>
                  <a:lnTo>
                    <a:pt x="234950" y="328613"/>
                  </a:lnTo>
                  <a:close/>
                  <a:moveTo>
                    <a:pt x="188912" y="307975"/>
                  </a:moveTo>
                  <a:lnTo>
                    <a:pt x="211137" y="307975"/>
                  </a:lnTo>
                  <a:lnTo>
                    <a:pt x="211137" y="328613"/>
                  </a:lnTo>
                  <a:lnTo>
                    <a:pt x="188912" y="328613"/>
                  </a:lnTo>
                  <a:close/>
                  <a:moveTo>
                    <a:pt x="144462" y="307975"/>
                  </a:moveTo>
                  <a:lnTo>
                    <a:pt x="166687" y="307975"/>
                  </a:lnTo>
                  <a:lnTo>
                    <a:pt x="166687" y="328613"/>
                  </a:lnTo>
                  <a:lnTo>
                    <a:pt x="144462" y="328613"/>
                  </a:lnTo>
                  <a:close/>
                  <a:moveTo>
                    <a:pt x="100012" y="307975"/>
                  </a:moveTo>
                  <a:lnTo>
                    <a:pt x="122237" y="307975"/>
                  </a:lnTo>
                  <a:lnTo>
                    <a:pt x="122237" y="328613"/>
                  </a:lnTo>
                  <a:lnTo>
                    <a:pt x="100012" y="328613"/>
                  </a:lnTo>
                  <a:close/>
                  <a:moveTo>
                    <a:pt x="0" y="209550"/>
                  </a:moveTo>
                  <a:lnTo>
                    <a:pt x="22225" y="209550"/>
                  </a:lnTo>
                  <a:lnTo>
                    <a:pt x="22225" y="231775"/>
                  </a:lnTo>
                  <a:lnTo>
                    <a:pt x="0" y="231775"/>
                  </a:lnTo>
                  <a:close/>
                  <a:moveTo>
                    <a:pt x="0" y="165100"/>
                  </a:moveTo>
                  <a:lnTo>
                    <a:pt x="22225" y="165100"/>
                  </a:lnTo>
                  <a:lnTo>
                    <a:pt x="22225" y="185738"/>
                  </a:lnTo>
                  <a:lnTo>
                    <a:pt x="0" y="185738"/>
                  </a:lnTo>
                  <a:close/>
                  <a:moveTo>
                    <a:pt x="0" y="120650"/>
                  </a:moveTo>
                  <a:lnTo>
                    <a:pt x="22225" y="120650"/>
                  </a:lnTo>
                  <a:lnTo>
                    <a:pt x="22225" y="142875"/>
                  </a:lnTo>
                  <a:lnTo>
                    <a:pt x="0" y="142875"/>
                  </a:lnTo>
                  <a:close/>
                  <a:moveTo>
                    <a:pt x="0" y="74612"/>
                  </a:moveTo>
                  <a:lnTo>
                    <a:pt x="22225" y="74612"/>
                  </a:lnTo>
                  <a:lnTo>
                    <a:pt x="22225" y="96837"/>
                  </a:lnTo>
                  <a:lnTo>
                    <a:pt x="0" y="96837"/>
                  </a:lnTo>
                  <a:close/>
                  <a:moveTo>
                    <a:pt x="306388" y="66675"/>
                  </a:moveTo>
                  <a:lnTo>
                    <a:pt x="327025" y="77788"/>
                  </a:lnTo>
                  <a:lnTo>
                    <a:pt x="277813" y="163513"/>
                  </a:lnTo>
                  <a:lnTo>
                    <a:pt x="227013" y="141288"/>
                  </a:lnTo>
                  <a:lnTo>
                    <a:pt x="195263" y="204788"/>
                  </a:lnTo>
                  <a:lnTo>
                    <a:pt x="138113" y="177801"/>
                  </a:lnTo>
                  <a:lnTo>
                    <a:pt x="95250" y="249238"/>
                  </a:lnTo>
                  <a:lnTo>
                    <a:pt x="76200" y="238126"/>
                  </a:lnTo>
                  <a:lnTo>
                    <a:pt x="128588" y="149225"/>
                  </a:lnTo>
                  <a:lnTo>
                    <a:pt x="185738" y="176213"/>
                  </a:lnTo>
                  <a:lnTo>
                    <a:pt x="217488" y="112713"/>
                  </a:lnTo>
                  <a:lnTo>
                    <a:pt x="268288" y="136525"/>
                  </a:lnTo>
                  <a:close/>
                  <a:moveTo>
                    <a:pt x="0" y="30162"/>
                  </a:moveTo>
                  <a:lnTo>
                    <a:pt x="22225" y="30162"/>
                  </a:lnTo>
                  <a:lnTo>
                    <a:pt x="22225" y="52387"/>
                  </a:lnTo>
                  <a:lnTo>
                    <a:pt x="0" y="52387"/>
                  </a:lnTo>
                  <a:close/>
                  <a:moveTo>
                    <a:pt x="36512" y="0"/>
                  </a:moveTo>
                  <a:lnTo>
                    <a:pt x="68262" y="0"/>
                  </a:lnTo>
                  <a:lnTo>
                    <a:pt x="68262" y="261938"/>
                  </a:lnTo>
                  <a:lnTo>
                    <a:pt x="331787" y="261938"/>
                  </a:lnTo>
                  <a:lnTo>
                    <a:pt x="331787" y="293688"/>
                  </a:lnTo>
                  <a:lnTo>
                    <a:pt x="36512" y="293688"/>
                  </a:lnTo>
                  <a:close/>
                </a:path>
              </a:pathLst>
            </a:custGeom>
            <a:solidFill>
              <a:srgbClr val="FF6600"/>
            </a:solidFill>
            <a:ln>
              <a:noFill/>
            </a:ln>
          </p:spPr>
          <p:txBody>
            <a:bodyPr anchor="ctr"/>
            <a:lstStyle/>
            <a:p>
              <a:pPr algn="ctr" defTabSz="685800">
                <a:defRPr/>
              </a:pPr>
              <a:endParaRPr sz="1350" kern="0">
                <a:solidFill>
                  <a:srgbClr val="000000"/>
                </a:solidFill>
                <a:ea typeface="微軟正黑體" panose="020B0604030504040204" pitchFamily="34" charset="-120"/>
                <a:cs typeface="Arial" panose="020B0604020202020204" pitchFamily="34" charset="0"/>
              </a:endParaRPr>
            </a:p>
          </p:txBody>
        </p:sp>
        <p:sp>
          <p:nvSpPr>
            <p:cNvPr id="13" name="Freeform 28">
              <a:extLst>
                <a:ext uri="{FF2B5EF4-FFF2-40B4-BE49-F238E27FC236}">
                  <a16:creationId xmlns:a16="http://schemas.microsoft.com/office/drawing/2014/main" id="{7EF369C3-FD53-A44E-78E3-1F7DA5DEB442}"/>
                </a:ext>
              </a:extLst>
            </p:cNvPr>
            <p:cNvSpPr>
              <a:spLocks noChangeAspect="1" noEditPoints="1"/>
            </p:cNvSpPr>
            <p:nvPr/>
          </p:nvSpPr>
          <p:spPr bwMode="auto">
            <a:xfrm>
              <a:off x="6164800" y="4648977"/>
              <a:ext cx="380720" cy="32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solidFill>
              <a:srgbClr val="FF0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a:solidFill>
                  <a:srgbClr val="000000"/>
                </a:solidFill>
                <a:ea typeface="微軟正黑體" panose="020B0604030504040204" pitchFamily="34" charset="-120"/>
                <a:cs typeface="Arial" panose="020B0604020202020204" pitchFamily="34" charset="0"/>
              </a:endParaRPr>
            </a:p>
          </p:txBody>
        </p:sp>
        <p:sp>
          <p:nvSpPr>
            <p:cNvPr id="14" name="Freeform 32">
              <a:extLst>
                <a:ext uri="{FF2B5EF4-FFF2-40B4-BE49-F238E27FC236}">
                  <a16:creationId xmlns:a16="http://schemas.microsoft.com/office/drawing/2014/main" id="{4E0E38F1-24D4-58EB-FF83-2C75F17986FB}"/>
                </a:ext>
              </a:extLst>
            </p:cNvPr>
            <p:cNvSpPr>
              <a:spLocks noChangeAspect="1"/>
            </p:cNvSpPr>
            <p:nvPr/>
          </p:nvSpPr>
          <p:spPr bwMode="auto">
            <a:xfrm>
              <a:off x="7249320" y="4929741"/>
              <a:ext cx="382412" cy="378000"/>
            </a:xfrm>
            <a:custGeom>
              <a:avLst/>
              <a:gdLst>
                <a:gd name="T0" fmla="*/ 216 w 220"/>
                <a:gd name="T1" fmla="*/ 4 h 217"/>
                <a:gd name="T2" fmla="*/ 216 w 220"/>
                <a:gd name="T3" fmla="*/ 1 h 217"/>
                <a:gd name="T4" fmla="*/ 213 w 220"/>
                <a:gd name="T5" fmla="*/ 1 h 217"/>
                <a:gd name="T6" fmla="*/ 203 w 220"/>
                <a:gd name="T7" fmla="*/ 0 h 217"/>
                <a:gd name="T8" fmla="*/ 183 w 220"/>
                <a:gd name="T9" fmla="*/ 7 h 217"/>
                <a:gd name="T10" fmla="*/ 146 w 220"/>
                <a:gd name="T11" fmla="*/ 44 h 217"/>
                <a:gd name="T12" fmla="*/ 41 w 220"/>
                <a:gd name="T13" fmla="*/ 25 h 217"/>
                <a:gd name="T14" fmla="*/ 21 w 220"/>
                <a:gd name="T15" fmla="*/ 46 h 217"/>
                <a:gd name="T16" fmla="*/ 103 w 220"/>
                <a:gd name="T17" fmla="*/ 86 h 217"/>
                <a:gd name="T18" fmla="*/ 63 w 220"/>
                <a:gd name="T19" fmla="*/ 126 h 217"/>
                <a:gd name="T20" fmla="*/ 53 w 220"/>
                <a:gd name="T21" fmla="*/ 138 h 217"/>
                <a:gd name="T22" fmla="*/ 10 w 220"/>
                <a:gd name="T23" fmla="*/ 141 h 217"/>
                <a:gd name="T24" fmla="*/ 0 w 220"/>
                <a:gd name="T25" fmla="*/ 159 h 217"/>
                <a:gd name="T26" fmla="*/ 47 w 220"/>
                <a:gd name="T27" fmla="*/ 170 h 217"/>
                <a:gd name="T28" fmla="*/ 57 w 220"/>
                <a:gd name="T29" fmla="*/ 217 h 217"/>
                <a:gd name="T30" fmla="*/ 76 w 220"/>
                <a:gd name="T31" fmla="*/ 207 h 217"/>
                <a:gd name="T32" fmla="*/ 79 w 220"/>
                <a:gd name="T33" fmla="*/ 166 h 217"/>
                <a:gd name="T34" fmla="*/ 94 w 220"/>
                <a:gd name="T35" fmla="*/ 152 h 217"/>
                <a:gd name="T36" fmla="*/ 131 w 220"/>
                <a:gd name="T37" fmla="*/ 115 h 217"/>
                <a:gd name="T38" fmla="*/ 172 w 220"/>
                <a:gd name="T39" fmla="*/ 197 h 217"/>
                <a:gd name="T40" fmla="*/ 192 w 220"/>
                <a:gd name="T41" fmla="*/ 176 h 217"/>
                <a:gd name="T42" fmla="*/ 174 w 220"/>
                <a:gd name="T43" fmla="*/ 72 h 217"/>
                <a:gd name="T44" fmla="*/ 211 w 220"/>
                <a:gd name="T45" fmla="*/ 35 h 217"/>
                <a:gd name="T46" fmla="*/ 216 w 220"/>
                <a:gd name="T4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7">
                  <a:moveTo>
                    <a:pt x="216" y="4"/>
                  </a:moveTo>
                  <a:cubicBezTo>
                    <a:pt x="216" y="1"/>
                    <a:pt x="216" y="1"/>
                    <a:pt x="216" y="1"/>
                  </a:cubicBezTo>
                  <a:cubicBezTo>
                    <a:pt x="213" y="1"/>
                    <a:pt x="213" y="1"/>
                    <a:pt x="213" y="1"/>
                  </a:cubicBezTo>
                  <a:cubicBezTo>
                    <a:pt x="213" y="1"/>
                    <a:pt x="209" y="0"/>
                    <a:pt x="203" y="0"/>
                  </a:cubicBezTo>
                  <a:cubicBezTo>
                    <a:pt x="194" y="0"/>
                    <a:pt x="187" y="2"/>
                    <a:pt x="183" y="7"/>
                  </a:cubicBezTo>
                  <a:cubicBezTo>
                    <a:pt x="146" y="44"/>
                    <a:pt x="146" y="44"/>
                    <a:pt x="146" y="44"/>
                  </a:cubicBezTo>
                  <a:cubicBezTo>
                    <a:pt x="41" y="25"/>
                    <a:pt x="41" y="25"/>
                    <a:pt x="41" y="25"/>
                  </a:cubicBezTo>
                  <a:cubicBezTo>
                    <a:pt x="21" y="46"/>
                    <a:pt x="21" y="46"/>
                    <a:pt x="21" y="46"/>
                  </a:cubicBezTo>
                  <a:cubicBezTo>
                    <a:pt x="103" y="86"/>
                    <a:pt x="103" y="86"/>
                    <a:pt x="103" y="86"/>
                  </a:cubicBezTo>
                  <a:cubicBezTo>
                    <a:pt x="63" y="126"/>
                    <a:pt x="63" y="126"/>
                    <a:pt x="63" y="126"/>
                  </a:cubicBezTo>
                  <a:cubicBezTo>
                    <a:pt x="60" y="129"/>
                    <a:pt x="55" y="135"/>
                    <a:pt x="53" y="138"/>
                  </a:cubicBezTo>
                  <a:cubicBezTo>
                    <a:pt x="10" y="141"/>
                    <a:pt x="10" y="141"/>
                    <a:pt x="10" y="141"/>
                  </a:cubicBezTo>
                  <a:cubicBezTo>
                    <a:pt x="0" y="159"/>
                    <a:pt x="0" y="159"/>
                    <a:pt x="0" y="159"/>
                  </a:cubicBezTo>
                  <a:cubicBezTo>
                    <a:pt x="47" y="170"/>
                    <a:pt x="47" y="170"/>
                    <a:pt x="47" y="170"/>
                  </a:cubicBezTo>
                  <a:cubicBezTo>
                    <a:pt x="57" y="217"/>
                    <a:pt x="57" y="217"/>
                    <a:pt x="57" y="217"/>
                  </a:cubicBezTo>
                  <a:cubicBezTo>
                    <a:pt x="76" y="207"/>
                    <a:pt x="76" y="207"/>
                    <a:pt x="76" y="207"/>
                  </a:cubicBezTo>
                  <a:cubicBezTo>
                    <a:pt x="79" y="166"/>
                    <a:pt x="79" y="166"/>
                    <a:pt x="79" y="166"/>
                  </a:cubicBezTo>
                  <a:cubicBezTo>
                    <a:pt x="82" y="163"/>
                    <a:pt x="90" y="156"/>
                    <a:pt x="94" y="152"/>
                  </a:cubicBezTo>
                  <a:cubicBezTo>
                    <a:pt x="131" y="115"/>
                    <a:pt x="131" y="115"/>
                    <a:pt x="131" y="115"/>
                  </a:cubicBezTo>
                  <a:cubicBezTo>
                    <a:pt x="172" y="197"/>
                    <a:pt x="172" y="197"/>
                    <a:pt x="172" y="197"/>
                  </a:cubicBezTo>
                  <a:cubicBezTo>
                    <a:pt x="192" y="176"/>
                    <a:pt x="192" y="176"/>
                    <a:pt x="192" y="176"/>
                  </a:cubicBezTo>
                  <a:cubicBezTo>
                    <a:pt x="174" y="72"/>
                    <a:pt x="174" y="72"/>
                    <a:pt x="174" y="72"/>
                  </a:cubicBezTo>
                  <a:cubicBezTo>
                    <a:pt x="211" y="35"/>
                    <a:pt x="211" y="35"/>
                    <a:pt x="211" y="35"/>
                  </a:cubicBezTo>
                  <a:cubicBezTo>
                    <a:pt x="218" y="28"/>
                    <a:pt x="220" y="15"/>
                    <a:pt x="216" y="4"/>
                  </a:cubicBezTo>
                  <a:close/>
                </a:path>
              </a:pathLst>
            </a:custGeom>
            <a:solidFill>
              <a:srgbClr val="008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dirty="0">
                <a:solidFill>
                  <a:srgbClr val="000000"/>
                </a:solidFill>
                <a:ea typeface="微軟正黑體" panose="020B0604030504040204" pitchFamily="34" charset="-120"/>
                <a:cs typeface="Arial" panose="020B0604020202020204" pitchFamily="34" charset="0"/>
              </a:endParaRPr>
            </a:p>
          </p:txBody>
        </p:sp>
      </p:grpSp>
      <p:sp>
        <p:nvSpPr>
          <p:cNvPr id="7261" name="內容版面配置區 5">
            <a:extLst>
              <a:ext uri="{FF2B5EF4-FFF2-40B4-BE49-F238E27FC236}">
                <a16:creationId xmlns:a16="http://schemas.microsoft.com/office/drawing/2014/main" id="{675BA70C-54DD-8236-AF74-FA5528BF3FCE}"/>
              </a:ext>
            </a:extLst>
          </p:cNvPr>
          <p:cNvSpPr txBox="1">
            <a:spLocks/>
          </p:cNvSpPr>
          <p:nvPr/>
        </p:nvSpPr>
        <p:spPr bwMode="auto">
          <a:xfrm>
            <a:off x="457200" y="5015205"/>
            <a:ext cx="8263922" cy="9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為擴大研發外溢效果，鼓勵</a:t>
            </a:r>
            <a:r>
              <a:rPr kumimoji="0" lang="zh-TW" altLang="en-US" sz="2200" b="1" i="0" u="none" strike="noStrike" kern="0" cap="none" spc="0" normalizeH="0" baseline="0" noProof="0" dirty="0">
                <a:ln>
                  <a:noFill/>
                </a:ln>
                <a:solidFill>
                  <a:srgbClr val="154F8B"/>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新創企業、中小企業</a:t>
            </a: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共同申請，創造產業鏈價值，使產業能藉創新成果發揮更高的效益。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3</a:t>
            </a:fld>
            <a:endParaRPr lang="en-US" altLang="zh-TW" dirty="0">
              <a:solidFill>
                <a:schemeClr val="bg1"/>
              </a:solidFill>
              <a:ea typeface="微軟正黑體" panose="020B0604030504040204" pitchFamily="34" charset="-120"/>
            </a:endParaRPr>
          </a:p>
        </p:txBody>
      </p:sp>
      <p:grpSp>
        <p:nvGrpSpPr>
          <p:cNvPr id="25" name="群組 24">
            <a:extLst>
              <a:ext uri="{FF2B5EF4-FFF2-40B4-BE49-F238E27FC236}">
                <a16:creationId xmlns:a16="http://schemas.microsoft.com/office/drawing/2014/main" id="{1036BE16-6254-316F-1514-F7090D6C6C66}"/>
              </a:ext>
            </a:extLst>
          </p:cNvPr>
          <p:cNvGrpSpPr/>
          <p:nvPr/>
        </p:nvGrpSpPr>
        <p:grpSpPr>
          <a:xfrm>
            <a:off x="501007" y="2373041"/>
            <a:ext cx="8071493" cy="980978"/>
            <a:chOff x="1047107" y="4914326"/>
            <a:chExt cx="8071493" cy="980978"/>
          </a:xfrm>
        </p:grpSpPr>
        <p:grpSp>
          <p:nvGrpSpPr>
            <p:cNvPr id="26" name="群組 25">
              <a:extLst>
                <a:ext uri="{FF2B5EF4-FFF2-40B4-BE49-F238E27FC236}">
                  <a16:creationId xmlns:a16="http://schemas.microsoft.com/office/drawing/2014/main" id="{A269C199-B302-7E4F-7CDD-A914A0A74184}"/>
                </a:ext>
              </a:extLst>
            </p:cNvPr>
            <p:cNvGrpSpPr/>
            <p:nvPr/>
          </p:nvGrpSpPr>
          <p:grpSpPr>
            <a:xfrm>
              <a:off x="1194040" y="4985524"/>
              <a:ext cx="7417642" cy="875240"/>
              <a:chOff x="1326669" y="3576374"/>
              <a:chExt cx="7417642" cy="875240"/>
            </a:xfrm>
          </p:grpSpPr>
          <p:sp>
            <p:nvSpPr>
              <p:cNvPr id="28" name="文字方塊 27">
                <a:extLst>
                  <a:ext uri="{FF2B5EF4-FFF2-40B4-BE49-F238E27FC236}">
                    <a16:creationId xmlns:a16="http://schemas.microsoft.com/office/drawing/2014/main" id="{8D227D22-D9DA-3FF0-B2B1-C6B5F4EB0CA5}"/>
                  </a:ext>
                </a:extLst>
              </p:cNvPr>
              <p:cNvSpPr txBox="1"/>
              <p:nvPr/>
            </p:nvSpPr>
            <p:spPr>
              <a:xfrm>
                <a:off x="2405294" y="3576374"/>
                <a:ext cx="6339017"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國內外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尚未具體成熟之技術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，可在未來產業發展中，產生策略性之產品、服務或產業。</a:t>
                </a:r>
              </a:p>
            </p:txBody>
          </p:sp>
          <p:grpSp>
            <p:nvGrpSpPr>
              <p:cNvPr id="29" name="群組 28">
                <a:extLst>
                  <a:ext uri="{FF2B5EF4-FFF2-40B4-BE49-F238E27FC236}">
                    <a16:creationId xmlns:a16="http://schemas.microsoft.com/office/drawing/2014/main" id="{62463E62-EDC5-6B45-8010-662CED76FD4C}"/>
                  </a:ext>
                </a:extLst>
              </p:cNvPr>
              <p:cNvGrpSpPr/>
              <p:nvPr/>
            </p:nvGrpSpPr>
            <p:grpSpPr>
              <a:xfrm>
                <a:off x="1326669" y="3660051"/>
                <a:ext cx="927198" cy="707886"/>
                <a:chOff x="943640" y="2582447"/>
                <a:chExt cx="927198" cy="707886"/>
              </a:xfrm>
            </p:grpSpPr>
            <p:sp>
              <p:nvSpPr>
                <p:cNvPr id="30" name="文字方塊 29">
                  <a:extLst>
                    <a:ext uri="{FF2B5EF4-FFF2-40B4-BE49-F238E27FC236}">
                      <a16:creationId xmlns:a16="http://schemas.microsoft.com/office/drawing/2014/main" id="{24EBF9E4-48D8-1897-A44B-E8A6DEB7623E}"/>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01</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31" name="直線接點 30">
                  <a:extLst>
                    <a:ext uri="{FF2B5EF4-FFF2-40B4-BE49-F238E27FC236}">
                      <a16:creationId xmlns:a16="http://schemas.microsoft.com/office/drawing/2014/main" id="{4F3132CE-68E5-A728-B3D6-B46A0AD39E54}"/>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27" name="矩形: 圓角 26">
              <a:extLst>
                <a:ext uri="{FF2B5EF4-FFF2-40B4-BE49-F238E27FC236}">
                  <a16:creationId xmlns:a16="http://schemas.microsoft.com/office/drawing/2014/main" id="{B39DEBAC-6C69-BA23-B142-314808D5DD46}"/>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68" name="群組 7167">
            <a:extLst>
              <a:ext uri="{FF2B5EF4-FFF2-40B4-BE49-F238E27FC236}">
                <a16:creationId xmlns:a16="http://schemas.microsoft.com/office/drawing/2014/main" id="{F344439E-AF8F-A100-73B2-C1C94E6DD4E6}"/>
              </a:ext>
            </a:extLst>
          </p:cNvPr>
          <p:cNvGrpSpPr/>
          <p:nvPr/>
        </p:nvGrpSpPr>
        <p:grpSpPr>
          <a:xfrm>
            <a:off x="501007" y="4844665"/>
            <a:ext cx="8071493" cy="980978"/>
            <a:chOff x="1047107" y="4914326"/>
            <a:chExt cx="8071493" cy="980978"/>
          </a:xfrm>
        </p:grpSpPr>
        <p:grpSp>
          <p:nvGrpSpPr>
            <p:cNvPr id="7169" name="群組 7168">
              <a:extLst>
                <a:ext uri="{FF2B5EF4-FFF2-40B4-BE49-F238E27FC236}">
                  <a16:creationId xmlns:a16="http://schemas.microsoft.com/office/drawing/2014/main" id="{B0587733-61A3-4F8E-63FF-CFC6986C6FCB}"/>
                </a:ext>
              </a:extLst>
            </p:cNvPr>
            <p:cNvGrpSpPr/>
            <p:nvPr/>
          </p:nvGrpSpPr>
          <p:grpSpPr>
            <a:xfrm>
              <a:off x="1194040" y="4985524"/>
              <a:ext cx="7702298" cy="875240"/>
              <a:chOff x="1326669" y="3576374"/>
              <a:chExt cx="7702298" cy="875240"/>
            </a:xfrm>
          </p:grpSpPr>
          <p:sp>
            <p:nvSpPr>
              <p:cNvPr id="7171" name="文字方塊 7170">
                <a:extLst>
                  <a:ext uri="{FF2B5EF4-FFF2-40B4-BE49-F238E27FC236}">
                    <a16:creationId xmlns:a16="http://schemas.microsoft.com/office/drawing/2014/main" id="{F3D6CA30-FD59-7AB9-5ABA-7BD0F6855BA4}"/>
                  </a:ext>
                </a:extLst>
              </p:cNvPr>
              <p:cNvSpPr txBox="1"/>
              <p:nvPr/>
            </p:nvSpPr>
            <p:spPr>
              <a:xfrm>
                <a:off x="2405294" y="3576374"/>
                <a:ext cx="662367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計畫若有涉及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製程開發</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，應具有</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節能或低碳排</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之特性，以符合</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2050</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年淨零碳排的目標。</a:t>
                </a:r>
              </a:p>
            </p:txBody>
          </p:sp>
          <p:grpSp>
            <p:nvGrpSpPr>
              <p:cNvPr id="7172" name="群組 7171">
                <a:extLst>
                  <a:ext uri="{FF2B5EF4-FFF2-40B4-BE49-F238E27FC236}">
                    <a16:creationId xmlns:a16="http://schemas.microsoft.com/office/drawing/2014/main" id="{35B6A181-5D34-DD5E-EAC7-787D54E43F04}"/>
                  </a:ext>
                </a:extLst>
              </p:cNvPr>
              <p:cNvGrpSpPr/>
              <p:nvPr/>
            </p:nvGrpSpPr>
            <p:grpSpPr>
              <a:xfrm>
                <a:off x="1326669" y="3660051"/>
                <a:ext cx="927198" cy="707886"/>
                <a:chOff x="943640" y="2582447"/>
                <a:chExt cx="927198" cy="707886"/>
              </a:xfrm>
            </p:grpSpPr>
            <p:sp>
              <p:nvSpPr>
                <p:cNvPr id="7174" name="文字方塊 7173">
                  <a:extLst>
                    <a:ext uri="{FF2B5EF4-FFF2-40B4-BE49-F238E27FC236}">
                      <a16:creationId xmlns:a16="http://schemas.microsoft.com/office/drawing/2014/main" id="{D3AA84E0-5B62-58A6-490F-07F46A84C73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03</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5" name="直線接點 7174">
                  <a:extLst>
                    <a:ext uri="{FF2B5EF4-FFF2-40B4-BE49-F238E27FC236}">
                      <a16:creationId xmlns:a16="http://schemas.microsoft.com/office/drawing/2014/main" id="{37AF5269-7C61-4FFB-0A4D-A2772103D4C5}"/>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7170" name="矩形: 圓角 7169">
              <a:extLst>
                <a:ext uri="{FF2B5EF4-FFF2-40B4-BE49-F238E27FC236}">
                  <a16:creationId xmlns:a16="http://schemas.microsoft.com/office/drawing/2014/main" id="{9E0BDEA4-438C-A9B0-C4A9-AE08BD9340EF}"/>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76" name="群組 7175">
            <a:extLst>
              <a:ext uri="{FF2B5EF4-FFF2-40B4-BE49-F238E27FC236}">
                <a16:creationId xmlns:a16="http://schemas.microsoft.com/office/drawing/2014/main" id="{3206B64F-E52D-8890-125F-A5AFB6028442}"/>
              </a:ext>
            </a:extLst>
          </p:cNvPr>
          <p:cNvGrpSpPr/>
          <p:nvPr/>
        </p:nvGrpSpPr>
        <p:grpSpPr>
          <a:xfrm>
            <a:off x="862957" y="3631268"/>
            <a:ext cx="7709541" cy="980978"/>
            <a:chOff x="1047107" y="4914326"/>
            <a:chExt cx="7709541" cy="980978"/>
          </a:xfrm>
        </p:grpSpPr>
        <p:grpSp>
          <p:nvGrpSpPr>
            <p:cNvPr id="7177" name="群組 7176">
              <a:extLst>
                <a:ext uri="{FF2B5EF4-FFF2-40B4-BE49-F238E27FC236}">
                  <a16:creationId xmlns:a16="http://schemas.microsoft.com/office/drawing/2014/main" id="{A552F57D-F265-B177-F49A-439073774B73}"/>
                </a:ext>
              </a:extLst>
            </p:cNvPr>
            <p:cNvGrpSpPr/>
            <p:nvPr/>
          </p:nvGrpSpPr>
          <p:grpSpPr>
            <a:xfrm>
              <a:off x="1194040" y="4985524"/>
              <a:ext cx="7562608" cy="875240"/>
              <a:chOff x="1326669" y="3576374"/>
              <a:chExt cx="7562608" cy="875240"/>
            </a:xfrm>
          </p:grpSpPr>
          <p:sp>
            <p:nvSpPr>
              <p:cNvPr id="7179" name="文字方塊 7178">
                <a:extLst>
                  <a:ext uri="{FF2B5EF4-FFF2-40B4-BE49-F238E27FC236}">
                    <a16:creationId xmlns:a16="http://schemas.microsoft.com/office/drawing/2014/main" id="{20D14705-6F05-50F9-BD5E-42820E6A49EE}"/>
                  </a:ext>
                </a:extLst>
              </p:cNvPr>
              <p:cNvSpPr txBox="1"/>
              <p:nvPr/>
            </p:nvSpPr>
            <p:spPr>
              <a:xfrm>
                <a:off x="2405294" y="3576374"/>
                <a:ext cx="648398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具潛力可促使我國產生</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領導型技術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、協助</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產業升級</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發展或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大幅提升重要產業競爭力</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及附加價值。</a:t>
                </a:r>
              </a:p>
            </p:txBody>
          </p:sp>
          <p:grpSp>
            <p:nvGrpSpPr>
              <p:cNvPr id="7180" name="群組 7179">
                <a:extLst>
                  <a:ext uri="{FF2B5EF4-FFF2-40B4-BE49-F238E27FC236}">
                    <a16:creationId xmlns:a16="http://schemas.microsoft.com/office/drawing/2014/main" id="{3A482C66-BB0D-651F-BFCF-F499435FC9A7}"/>
                  </a:ext>
                </a:extLst>
              </p:cNvPr>
              <p:cNvGrpSpPr/>
              <p:nvPr/>
            </p:nvGrpSpPr>
            <p:grpSpPr>
              <a:xfrm>
                <a:off x="1326669" y="3660051"/>
                <a:ext cx="927198" cy="707886"/>
                <a:chOff x="943640" y="2582447"/>
                <a:chExt cx="927198" cy="707886"/>
              </a:xfrm>
            </p:grpSpPr>
            <p:sp>
              <p:nvSpPr>
                <p:cNvPr id="7181" name="文字方塊 7180">
                  <a:extLst>
                    <a:ext uri="{FF2B5EF4-FFF2-40B4-BE49-F238E27FC236}">
                      <a16:creationId xmlns:a16="http://schemas.microsoft.com/office/drawing/2014/main" id="{2ECE62E4-4D26-C9A6-B6D7-88267F4FC848}"/>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02</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7182" name="直線接點 7181">
                  <a:extLst>
                    <a:ext uri="{FF2B5EF4-FFF2-40B4-BE49-F238E27FC236}">
                      <a16:creationId xmlns:a16="http://schemas.microsoft.com/office/drawing/2014/main" id="{EA0E8E0E-C16E-F76B-0AA1-812133B85DDF}"/>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7178" name="矩形: 圓角 7177">
              <a:extLst>
                <a:ext uri="{FF2B5EF4-FFF2-40B4-BE49-F238E27FC236}">
                  <a16:creationId xmlns:a16="http://schemas.microsoft.com/office/drawing/2014/main" id="{A76206A2-56EC-40CA-3217-9392464FC204}"/>
                </a:ext>
              </a:extLst>
            </p:cNvPr>
            <p:cNvSpPr/>
            <p:nvPr/>
          </p:nvSpPr>
          <p:spPr>
            <a:xfrm>
              <a:off x="1047107" y="4914326"/>
              <a:ext cx="74872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sp>
        <p:nvSpPr>
          <p:cNvPr id="7183" name="標題 2">
            <a:extLst>
              <a:ext uri="{FF2B5EF4-FFF2-40B4-BE49-F238E27FC236}">
                <a16:creationId xmlns:a16="http://schemas.microsoft.com/office/drawing/2014/main" id="{1425ED5D-59C5-CCA4-3DFF-D2B75974B4F5}"/>
              </a:ext>
            </a:extLst>
          </p:cNvPr>
          <p:cNvSpPr>
            <a:spLocks noGrp="1"/>
          </p:cNvSpPr>
          <p:nvPr>
            <p:ph type="title"/>
          </p:nvPr>
        </p:nvSpPr>
        <p:spPr>
          <a:xfrm>
            <a:off x="437132" y="1685265"/>
            <a:ext cx="8383018" cy="489567"/>
          </a:xfrm>
        </p:spPr>
        <p:txBody>
          <a:bodyPr/>
          <a:lstStyle/>
          <a:p>
            <a:pPr marL="0" marR="0" lvl="0" indent="0" defTabSz="685800" rtl="0" eaLnBrk="0" fontAlgn="base" latinLnBrk="1" hangingPunct="0">
              <a:lnSpc>
                <a:spcPct val="100000"/>
              </a:lnSpc>
              <a:spcBef>
                <a:spcPts val="450"/>
              </a:spcBef>
              <a:spcAft>
                <a:spcPts val="450"/>
              </a:spcAft>
              <a:tabLst/>
              <a:defRPr/>
            </a:pPr>
            <a:r>
              <a:rPr kumimoji="0" lang="zh-TW" altLang="zh-TW"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鼓勵企業規劃與開發符合下列規定之創新前瞻技術</a:t>
            </a:r>
            <a:r>
              <a:rPr kumimoji="0" lang="zh-TW" altLang="en-US"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lang="zh-TW" altLang="en-US" dirty="0">
              <a:solidFill>
                <a:srgbClr val="154F8B"/>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4" name="標題 4">
            <a:extLst>
              <a:ext uri="{FF2B5EF4-FFF2-40B4-BE49-F238E27FC236}">
                <a16:creationId xmlns:a16="http://schemas.microsoft.com/office/drawing/2014/main" id="{433E5D59-80E8-0227-B8F3-49F0B902D4B1}"/>
              </a:ext>
            </a:extLst>
          </p:cNvPr>
          <p:cNvSpPr txBox="1">
            <a:spLocks/>
          </p:cNvSpPr>
          <p:nvPr/>
        </p:nvSpPr>
        <p:spPr bwMode="auto">
          <a:xfrm>
            <a:off x="1984664" y="714094"/>
            <a:ext cx="6835486"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r>
              <a:rPr lang="zh-TW" altLang="en-US" u="sng" kern="0" dirty="0">
                <a:latin typeface="Arial" panose="020B0604020202020204" pitchFamily="34" charset="0"/>
                <a:ea typeface="微軟正黑體" panose="020B0604030504040204" pitchFamily="34" charset="-120"/>
                <a:cs typeface="Arial" panose="020B0604020202020204" pitchFamily="34" charset="0"/>
              </a:rPr>
              <a:t>申請範圍 </a:t>
            </a:r>
          </a:p>
        </p:txBody>
      </p:sp>
      <p:pic>
        <p:nvPicPr>
          <p:cNvPr id="7185" name="圖片 7184">
            <a:extLst>
              <a:ext uri="{FF2B5EF4-FFF2-40B4-BE49-F238E27FC236}">
                <a16:creationId xmlns:a16="http://schemas.microsoft.com/office/drawing/2014/main" id="{ACA2FFFE-7827-64FB-CD02-302A534EE18A}"/>
              </a:ext>
            </a:extLst>
          </p:cNvPr>
          <p:cNvPicPr>
            <a:picLocks noChangeAspect="1"/>
          </p:cNvPicPr>
          <p:nvPr/>
        </p:nvPicPr>
        <p:blipFill>
          <a:blip r:embed="rId2"/>
          <a:stretch>
            <a:fillRect/>
          </a:stretch>
        </p:blipFill>
        <p:spPr>
          <a:xfrm>
            <a:off x="1095161" y="713143"/>
            <a:ext cx="749873" cy="682811"/>
          </a:xfrm>
          <a:prstGeom prst="rect">
            <a:avLst/>
          </a:prstGeom>
        </p:spPr>
      </p:pic>
    </p:spTree>
    <p:extLst>
      <p:ext uri="{BB962C8B-B14F-4D97-AF65-F5344CB8AC3E}">
        <p14:creationId xmlns:p14="http://schemas.microsoft.com/office/powerpoint/2010/main" val="1094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4</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85D277D-1C05-BC55-8365-101E02EC3A57}"/>
              </a:ext>
            </a:extLst>
          </p:cNvPr>
          <p:cNvGrpSpPr/>
          <p:nvPr/>
        </p:nvGrpSpPr>
        <p:grpSpPr>
          <a:xfrm>
            <a:off x="379129" y="793722"/>
            <a:ext cx="8298454" cy="5270556"/>
            <a:chOff x="274046" y="686896"/>
            <a:chExt cx="8298454" cy="5270556"/>
          </a:xfrm>
        </p:grpSpPr>
        <p:grpSp>
          <p:nvGrpSpPr>
            <p:cNvPr id="3" name="群組 2">
              <a:extLst>
                <a:ext uri="{FF2B5EF4-FFF2-40B4-BE49-F238E27FC236}">
                  <a16:creationId xmlns:a16="http://schemas.microsoft.com/office/drawing/2014/main" id="{1C4BF118-5020-D330-4306-D165A782733E}"/>
                </a:ext>
              </a:extLst>
            </p:cNvPr>
            <p:cNvGrpSpPr/>
            <p:nvPr/>
          </p:nvGrpSpPr>
          <p:grpSpPr>
            <a:xfrm>
              <a:off x="501007" y="686896"/>
              <a:ext cx="8071493" cy="980978"/>
              <a:chOff x="1047107" y="4914326"/>
              <a:chExt cx="8071493" cy="980978"/>
            </a:xfrm>
          </p:grpSpPr>
          <p:grpSp>
            <p:nvGrpSpPr>
              <p:cNvPr id="14" name="群組 13">
                <a:extLst>
                  <a:ext uri="{FF2B5EF4-FFF2-40B4-BE49-F238E27FC236}">
                    <a16:creationId xmlns:a16="http://schemas.microsoft.com/office/drawing/2014/main" id="{1922EA71-C4F4-E580-3568-365FB452671E}"/>
                  </a:ext>
                </a:extLst>
              </p:cNvPr>
              <p:cNvGrpSpPr/>
              <p:nvPr/>
            </p:nvGrpSpPr>
            <p:grpSpPr>
              <a:xfrm>
                <a:off x="1194040" y="4985524"/>
                <a:ext cx="7848113" cy="875240"/>
                <a:chOff x="1326669" y="3576374"/>
                <a:chExt cx="7848113" cy="875240"/>
              </a:xfrm>
            </p:grpSpPr>
            <p:sp>
              <p:nvSpPr>
                <p:cNvPr id="16" name="文字方塊 15">
                  <a:extLst>
                    <a:ext uri="{FF2B5EF4-FFF2-40B4-BE49-F238E27FC236}">
                      <a16:creationId xmlns:a16="http://schemas.microsoft.com/office/drawing/2014/main" id="{2502A432-C648-E592-8086-447F1767CDAD}"/>
                    </a:ext>
                  </a:extLst>
                </p:cNvPr>
                <p:cNvSpPr txBox="1"/>
                <p:nvPr/>
              </p:nvSpPr>
              <p:spPr>
                <a:xfrm>
                  <a:off x="2405294" y="3576374"/>
                  <a:ext cx="6769488"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如申請</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紡織</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材化</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食品</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生技醫藥</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領域須符合下述相關規定：</a:t>
                  </a:r>
                </a:p>
              </p:txBody>
            </p:sp>
            <p:grpSp>
              <p:nvGrpSpPr>
                <p:cNvPr id="17" name="群組 16">
                  <a:extLst>
                    <a:ext uri="{FF2B5EF4-FFF2-40B4-BE49-F238E27FC236}">
                      <a16:creationId xmlns:a16="http://schemas.microsoft.com/office/drawing/2014/main" id="{EA93B0F9-66A7-1C28-7C91-9B0A1A433DF4}"/>
                    </a:ext>
                  </a:extLst>
                </p:cNvPr>
                <p:cNvGrpSpPr/>
                <p:nvPr/>
              </p:nvGrpSpPr>
              <p:grpSpPr>
                <a:xfrm>
                  <a:off x="1326669" y="3660051"/>
                  <a:ext cx="927198" cy="707886"/>
                  <a:chOff x="943640" y="2582447"/>
                  <a:chExt cx="927198" cy="707886"/>
                </a:xfrm>
              </p:grpSpPr>
              <p:sp>
                <p:nvSpPr>
                  <p:cNvPr id="18" name="文字方塊 17">
                    <a:extLst>
                      <a:ext uri="{FF2B5EF4-FFF2-40B4-BE49-F238E27FC236}">
                        <a16:creationId xmlns:a16="http://schemas.microsoft.com/office/drawing/2014/main" id="{1E5C6A1C-8D99-5617-AAA1-B1E90379F1D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04</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19" name="直線接點 18">
                    <a:extLst>
                      <a:ext uri="{FF2B5EF4-FFF2-40B4-BE49-F238E27FC236}">
                        <a16:creationId xmlns:a16="http://schemas.microsoft.com/office/drawing/2014/main" id="{723C2713-EF1F-9BF9-59B2-1498503F9228}"/>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15" name="矩形: 圓角 14">
                <a:extLst>
                  <a:ext uri="{FF2B5EF4-FFF2-40B4-BE49-F238E27FC236}">
                    <a16:creationId xmlns:a16="http://schemas.microsoft.com/office/drawing/2014/main" id="{39FEA3F9-2BF8-4E29-7E41-1278210E394C}"/>
                  </a:ext>
                </a:extLst>
              </p:cNvPr>
              <p:cNvSpPr/>
              <p:nvPr/>
            </p:nvSpPr>
            <p:spPr>
              <a:xfrm>
                <a:off x="1047107" y="4914326"/>
                <a:ext cx="80714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4D557A01-A68C-D0BD-FA2A-2779A9E56211}"/>
                </a:ext>
              </a:extLst>
            </p:cNvPr>
            <p:cNvGrpSpPr/>
            <p:nvPr/>
          </p:nvGrpSpPr>
          <p:grpSpPr>
            <a:xfrm>
              <a:off x="560856" y="1912465"/>
              <a:ext cx="7723402" cy="1035426"/>
              <a:chOff x="923711" y="2182201"/>
              <a:chExt cx="7723402" cy="1035426"/>
            </a:xfrm>
          </p:grpSpPr>
          <p:sp>
            <p:nvSpPr>
              <p:cNvPr id="11" name="矩形 10">
                <a:extLst>
                  <a:ext uri="{FF2B5EF4-FFF2-40B4-BE49-F238E27FC236}">
                    <a16:creationId xmlns:a16="http://schemas.microsoft.com/office/drawing/2014/main" id="{8928F5AC-8334-EA55-6762-E2585EA0BB11}"/>
                  </a:ext>
                </a:extLst>
              </p:cNvPr>
              <p:cNvSpPr>
                <a:spLocks noChangeArrowheads="1"/>
              </p:cNvSpPr>
              <p:nvPr/>
            </p:nvSpPr>
            <p:spPr bwMode="auto">
              <a:xfrm>
                <a:off x="2612798" y="2372946"/>
                <a:ext cx="5767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著重於</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材料永續化</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創新應用技術</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所開發的紡織品應透過</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第三方驗證</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與規範標準</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2" name="圆角矩形 37">
                <a:extLst>
                  <a:ext uri="{FF2B5EF4-FFF2-40B4-BE49-F238E27FC236}">
                    <a16:creationId xmlns:a16="http://schemas.microsoft.com/office/drawing/2014/main" id="{20724619-F110-E3D0-AA16-4EC2776EC208}"/>
                  </a:ext>
                </a:extLst>
              </p:cNvPr>
              <p:cNvSpPr/>
              <p:nvPr/>
            </p:nvSpPr>
            <p:spPr>
              <a:xfrm>
                <a:off x="923711" y="2182201"/>
                <a:ext cx="1525785" cy="1035426"/>
              </a:xfrm>
              <a:prstGeom prst="roundRect">
                <a:avLst>
                  <a:gd name="adj" fmla="val 21311"/>
                </a:avLst>
              </a:prstGeom>
              <a:solidFill>
                <a:schemeClr val="accent5">
                  <a:lumMod val="50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紡織</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3" name="矩形: 圓角 12">
                <a:extLst>
                  <a:ext uri="{FF2B5EF4-FFF2-40B4-BE49-F238E27FC236}">
                    <a16:creationId xmlns:a16="http://schemas.microsoft.com/office/drawing/2014/main" id="{505E7418-4262-8D7C-BAAB-F742C1183882}"/>
                  </a:ext>
                </a:extLst>
              </p:cNvPr>
              <p:cNvSpPr/>
              <p:nvPr/>
            </p:nvSpPr>
            <p:spPr>
              <a:xfrm>
                <a:off x="2170134" y="2292261"/>
                <a:ext cx="6476979" cy="823496"/>
              </a:xfrm>
              <a:prstGeom prst="roundRect">
                <a:avLst>
                  <a:gd name="adj" fmla="val 12423"/>
                </a:avLst>
              </a:prstGeom>
              <a:noFill/>
              <a:ln w="25400" cap="flat" cmpd="sng" algn="ctr">
                <a:solidFill>
                  <a:schemeClr val="accent5">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5" name="群組 4">
              <a:extLst>
                <a:ext uri="{FF2B5EF4-FFF2-40B4-BE49-F238E27FC236}">
                  <a16:creationId xmlns:a16="http://schemas.microsoft.com/office/drawing/2014/main" id="{4F7A052D-9341-67D7-0BE7-360BD633F97D}"/>
                </a:ext>
              </a:extLst>
            </p:cNvPr>
            <p:cNvGrpSpPr/>
            <p:nvPr/>
          </p:nvGrpSpPr>
          <p:grpSpPr>
            <a:xfrm>
              <a:off x="274046" y="3192482"/>
              <a:ext cx="8010212" cy="2764970"/>
              <a:chOff x="274046" y="3261757"/>
              <a:chExt cx="8010212" cy="2764970"/>
            </a:xfrm>
          </p:grpSpPr>
          <p:sp>
            <p:nvSpPr>
              <p:cNvPr id="6" name="矩形 10">
                <a:extLst>
                  <a:ext uri="{FF2B5EF4-FFF2-40B4-BE49-F238E27FC236}">
                    <a16:creationId xmlns:a16="http://schemas.microsoft.com/office/drawing/2014/main" id="{CD236DF0-83FB-78CE-488B-7715138DA122}"/>
                  </a:ext>
                </a:extLst>
              </p:cNvPr>
              <p:cNvSpPr>
                <a:spLocks noChangeArrowheads="1"/>
              </p:cNvSpPr>
              <p:nvPr/>
            </p:nvSpPr>
            <p:spPr bwMode="auto">
              <a:xfrm>
                <a:off x="274046" y="4541918"/>
                <a:ext cx="775854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開發的製程、材料及元件需透過</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應用載具</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的試製或</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場域驗證</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893763" marR="0" lvl="2" indent="-214313"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需經具資格的碳盤查機構進行</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碳足跡</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的盤查與計算，其結果需</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低於</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國內外相類似製程</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產品的溫室氣體排放量。</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3.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須經</a:t>
                </a:r>
                <a:r>
                  <a:rPr kumimoji="0" lang="zh-TW" altLang="zh-TW" sz="18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第三方公正國內外檢驗機構</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，通過相關產業標準或規範之認證。</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nvGrpSpPr>
              <p:cNvPr id="7" name="群組 6">
                <a:extLst>
                  <a:ext uri="{FF2B5EF4-FFF2-40B4-BE49-F238E27FC236}">
                    <a16:creationId xmlns:a16="http://schemas.microsoft.com/office/drawing/2014/main" id="{D137A346-9769-BE91-EF29-729C2F2CF13A}"/>
                  </a:ext>
                </a:extLst>
              </p:cNvPr>
              <p:cNvGrpSpPr/>
              <p:nvPr/>
            </p:nvGrpSpPr>
            <p:grpSpPr>
              <a:xfrm>
                <a:off x="560856" y="3261757"/>
                <a:ext cx="7723402" cy="2764970"/>
                <a:chOff x="923711" y="2182201"/>
                <a:chExt cx="7723402" cy="2764970"/>
              </a:xfrm>
            </p:grpSpPr>
            <p:sp>
              <p:nvSpPr>
                <p:cNvPr id="8" name="矩形 7">
                  <a:extLst>
                    <a:ext uri="{FF2B5EF4-FFF2-40B4-BE49-F238E27FC236}">
                      <a16:creationId xmlns:a16="http://schemas.microsoft.com/office/drawing/2014/main" id="{A3081181-33C1-7CA4-7170-C2D8D5E63CEB}"/>
                    </a:ext>
                  </a:extLst>
                </p:cNvPr>
                <p:cNvSpPr>
                  <a:spLocks noChangeArrowheads="1"/>
                </p:cNvSpPr>
                <p:nvPr/>
              </p:nvSpPr>
              <p:spPr bwMode="auto">
                <a:xfrm>
                  <a:off x="2612798" y="2300158"/>
                  <a:ext cx="60343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綠色創新製程</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材料與元件</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，且</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必須</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具有創新</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技術、</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的創新材料及</a:t>
                  </a:r>
                  <a:r>
                    <a:rPr kumimoji="0" lang="zh-TW" altLang="en-US" sz="2200" b="0"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可循環</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應用之創新技術。於結案前需通過以下認驗證：</a:t>
                  </a:r>
                </a:p>
              </p:txBody>
            </p:sp>
            <p:sp>
              <p:nvSpPr>
                <p:cNvPr id="9" name="圆角矩形 37">
                  <a:extLst>
                    <a:ext uri="{FF2B5EF4-FFF2-40B4-BE49-F238E27FC236}">
                      <a16:creationId xmlns:a16="http://schemas.microsoft.com/office/drawing/2014/main" id="{6F5D8708-A319-47B0-FC9E-CED3F4D85E6C}"/>
                    </a:ext>
                  </a:extLst>
                </p:cNvPr>
                <p:cNvSpPr/>
                <p:nvPr/>
              </p:nvSpPr>
              <p:spPr>
                <a:xfrm>
                  <a:off x="923711" y="2182201"/>
                  <a:ext cx="1526400" cy="1036800"/>
                </a:xfrm>
                <a:prstGeom prst="roundRect">
                  <a:avLst>
                    <a:gd name="adj" fmla="val 21311"/>
                  </a:avLst>
                </a:prstGeom>
                <a:solidFill>
                  <a:schemeClr val="bg1">
                    <a:lumMod val="65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材化</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445B19CB-5440-FAED-E128-C347673F3C50}"/>
                    </a:ext>
                  </a:extLst>
                </p:cNvPr>
                <p:cNvSpPr/>
                <p:nvPr/>
              </p:nvSpPr>
              <p:spPr>
                <a:xfrm>
                  <a:off x="1201343" y="2227578"/>
                  <a:ext cx="7268100" cy="2719593"/>
                </a:xfrm>
                <a:prstGeom prst="roundRect">
                  <a:avLst>
                    <a:gd name="adj" fmla="val 12423"/>
                  </a:avLst>
                </a:prstGeom>
                <a:noFill/>
                <a:ln w="25400" cap="flat" cmpd="sng" algn="ctr">
                  <a:solidFill>
                    <a:schemeClr val="bg1">
                      <a:lumMod val="6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grpSp>
    </p:spTree>
    <p:extLst>
      <p:ext uri="{BB962C8B-B14F-4D97-AF65-F5344CB8AC3E}">
        <p14:creationId xmlns:p14="http://schemas.microsoft.com/office/powerpoint/2010/main" val="19287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5</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7CB7DF7-3C83-57F2-275A-E482A10ADB8F}"/>
              </a:ext>
            </a:extLst>
          </p:cNvPr>
          <p:cNvGrpSpPr/>
          <p:nvPr/>
        </p:nvGrpSpPr>
        <p:grpSpPr>
          <a:xfrm>
            <a:off x="412046" y="931811"/>
            <a:ext cx="8319909" cy="5397790"/>
            <a:chOff x="412045" y="857380"/>
            <a:chExt cx="8319909" cy="5397790"/>
          </a:xfrm>
        </p:grpSpPr>
        <p:grpSp>
          <p:nvGrpSpPr>
            <p:cNvPr id="3" name="群組 2">
              <a:extLst>
                <a:ext uri="{FF2B5EF4-FFF2-40B4-BE49-F238E27FC236}">
                  <a16:creationId xmlns:a16="http://schemas.microsoft.com/office/drawing/2014/main" id="{3F3E2860-5BC5-631C-58EB-7089F387D081}"/>
                </a:ext>
              </a:extLst>
            </p:cNvPr>
            <p:cNvGrpSpPr/>
            <p:nvPr/>
          </p:nvGrpSpPr>
          <p:grpSpPr>
            <a:xfrm>
              <a:off x="695776" y="857380"/>
              <a:ext cx="8036178" cy="1169143"/>
              <a:chOff x="923711" y="1962160"/>
              <a:chExt cx="8036178" cy="1169143"/>
            </a:xfrm>
          </p:grpSpPr>
          <p:sp>
            <p:nvSpPr>
              <p:cNvPr id="12" name="矩形 11">
                <a:extLst>
                  <a:ext uri="{FF2B5EF4-FFF2-40B4-BE49-F238E27FC236}">
                    <a16:creationId xmlns:a16="http://schemas.microsoft.com/office/drawing/2014/main" id="{879D779A-658F-BF26-7E23-E92A78CA2ADD}"/>
                  </a:ext>
                </a:extLst>
              </p:cNvPr>
              <p:cNvSpPr>
                <a:spLocks noChangeArrowheads="1"/>
              </p:cNvSpPr>
              <p:nvPr/>
            </p:nvSpPr>
            <p:spPr bwMode="auto">
              <a:xfrm>
                <a:off x="2612799" y="2107178"/>
                <a:ext cx="6159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替代食材</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之創新技術、製程或關鍵原料等研發，計畫結案前，所開發產品須經國內外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第三方公正機構檢驗及驗證</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，符合相關產業標準與規範。</a:t>
                </a:r>
              </a:p>
            </p:txBody>
          </p:sp>
          <p:sp>
            <p:nvSpPr>
              <p:cNvPr id="13" name="圆角矩形 37">
                <a:extLst>
                  <a:ext uri="{FF2B5EF4-FFF2-40B4-BE49-F238E27FC236}">
                    <a16:creationId xmlns:a16="http://schemas.microsoft.com/office/drawing/2014/main" id="{91989FD0-C3E7-5E28-4D07-3B3C682CFC8F}"/>
                  </a:ext>
                </a:extLst>
              </p:cNvPr>
              <p:cNvSpPr/>
              <p:nvPr/>
            </p:nvSpPr>
            <p:spPr>
              <a:xfrm>
                <a:off x="923711" y="1962160"/>
                <a:ext cx="1525785" cy="1035426"/>
              </a:xfrm>
              <a:prstGeom prst="roundRect">
                <a:avLst>
                  <a:gd name="adj" fmla="val 21311"/>
                </a:avLst>
              </a:prstGeom>
              <a:solidFill>
                <a:srgbClr val="154F8B"/>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食品</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A994EB3B-8C41-636B-65D4-F6B2EF4DF69C}"/>
                  </a:ext>
                </a:extLst>
              </p:cNvPr>
              <p:cNvSpPr/>
              <p:nvPr/>
            </p:nvSpPr>
            <p:spPr>
              <a:xfrm>
                <a:off x="2170134" y="2043936"/>
                <a:ext cx="6789755" cy="1087367"/>
              </a:xfrm>
              <a:prstGeom prst="roundRect">
                <a:avLst>
                  <a:gd name="adj" fmla="val 12423"/>
                </a:avLst>
              </a:prstGeom>
              <a:noFill/>
              <a:ln w="25400" cap="flat" cmpd="sng" algn="ctr">
                <a:solidFill>
                  <a:srgbClr val="154F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50ABC450-659A-15A0-9EA5-B1EFA60F2217}"/>
                </a:ext>
              </a:extLst>
            </p:cNvPr>
            <p:cNvGrpSpPr/>
            <p:nvPr/>
          </p:nvGrpSpPr>
          <p:grpSpPr>
            <a:xfrm>
              <a:off x="412045" y="2220764"/>
              <a:ext cx="7656189" cy="4034406"/>
              <a:chOff x="339183" y="2601920"/>
              <a:chExt cx="7656189" cy="4034406"/>
            </a:xfrm>
          </p:grpSpPr>
          <p:grpSp>
            <p:nvGrpSpPr>
              <p:cNvPr id="5" name="群組 4">
                <a:extLst>
                  <a:ext uri="{FF2B5EF4-FFF2-40B4-BE49-F238E27FC236}">
                    <a16:creationId xmlns:a16="http://schemas.microsoft.com/office/drawing/2014/main" id="{F7D496A3-72E6-6E7D-0885-1C491D56F678}"/>
                  </a:ext>
                </a:extLst>
              </p:cNvPr>
              <p:cNvGrpSpPr/>
              <p:nvPr/>
            </p:nvGrpSpPr>
            <p:grpSpPr>
              <a:xfrm>
                <a:off x="339183" y="2601920"/>
                <a:ext cx="7656189" cy="4034406"/>
                <a:chOff x="560855" y="3261757"/>
                <a:chExt cx="7656189" cy="3846791"/>
              </a:xfrm>
            </p:grpSpPr>
            <p:sp>
              <p:nvSpPr>
                <p:cNvPr id="7" name="矩形 10">
                  <a:extLst>
                    <a:ext uri="{FF2B5EF4-FFF2-40B4-BE49-F238E27FC236}">
                      <a16:creationId xmlns:a16="http://schemas.microsoft.com/office/drawing/2014/main" id="{918A2453-38B7-1458-9615-5180A2EC5F44}"/>
                    </a:ext>
                  </a:extLst>
                </p:cNvPr>
                <p:cNvSpPr>
                  <a:spLocks noChangeArrowheads="1"/>
                </p:cNvSpPr>
                <p:nvPr/>
              </p:nvSpPr>
              <p:spPr bwMode="auto">
                <a:xfrm>
                  <a:off x="560855" y="5770954"/>
                  <a:ext cx="7494825" cy="12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關鍵原物料、零組件、生產設備或創新技術平台之檢驗規格及允收標準需完成與法規單位之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臨床試驗諮詢</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載具如為藥品、再生醫療或高風險醫療器材需依法規單位要求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2FAF3FF9-4A60-5E9C-E74A-792855F4A4CB}"/>
                    </a:ext>
                  </a:extLst>
                </p:cNvPr>
                <p:cNvGrpSpPr/>
                <p:nvPr/>
              </p:nvGrpSpPr>
              <p:grpSpPr>
                <a:xfrm>
                  <a:off x="560855" y="3261757"/>
                  <a:ext cx="7656189" cy="3846791"/>
                  <a:chOff x="923710" y="2182201"/>
                  <a:chExt cx="7656189" cy="3846791"/>
                </a:xfrm>
              </p:grpSpPr>
              <p:sp>
                <p:nvSpPr>
                  <p:cNvPr id="9" name="矩形 8">
                    <a:extLst>
                      <a:ext uri="{FF2B5EF4-FFF2-40B4-BE49-F238E27FC236}">
                        <a16:creationId xmlns:a16="http://schemas.microsoft.com/office/drawing/2014/main" id="{F88A0F46-59AA-8E0F-16FA-D23DF7AE5C98}"/>
                      </a:ext>
                    </a:extLst>
                  </p:cNvPr>
                  <p:cNvSpPr>
                    <a:spLocks noChangeArrowheads="1"/>
                  </p:cNvSpPr>
                  <p:nvPr/>
                </p:nvSpPr>
                <p:spPr bwMode="auto">
                  <a:xfrm>
                    <a:off x="2612798" y="2355578"/>
                    <a:ext cx="5805737" cy="8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須符合本部「生技醫藥產業發展條例」所謂之「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新藥</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」。計畫結案前，產品需依法規單位要求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69BC8CA2-33BC-1224-C311-8028E6E6C08D}"/>
                      </a:ext>
                    </a:extLst>
                  </p:cNvPr>
                  <p:cNvSpPr/>
                  <p:nvPr/>
                </p:nvSpPr>
                <p:spPr>
                  <a:xfrm>
                    <a:off x="1201343" y="2227578"/>
                    <a:ext cx="7378556" cy="3801414"/>
                  </a:xfrm>
                  <a:prstGeom prst="roundRect">
                    <a:avLst>
                      <a:gd name="adj" fmla="val 12423"/>
                    </a:avLst>
                  </a:prstGeom>
                  <a:noFill/>
                  <a:ln w="25400" cap="flat" cmpd="sng" algn="ctr">
                    <a:solidFill>
                      <a:srgbClr val="0099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圆角矩形 37">
                    <a:extLst>
                      <a:ext uri="{FF2B5EF4-FFF2-40B4-BE49-F238E27FC236}">
                        <a16:creationId xmlns:a16="http://schemas.microsoft.com/office/drawing/2014/main" id="{E085B966-F784-F7E8-6C04-946228E8FED9}"/>
                      </a:ext>
                    </a:extLst>
                  </p:cNvPr>
                  <p:cNvSpPr/>
                  <p:nvPr/>
                </p:nvSpPr>
                <p:spPr>
                  <a:xfrm>
                    <a:off x="923710" y="2182201"/>
                    <a:ext cx="1689087" cy="1036800"/>
                  </a:xfrm>
                  <a:prstGeom prst="roundRect">
                    <a:avLst>
                      <a:gd name="adj" fmla="val 21311"/>
                    </a:avLst>
                  </a:prstGeom>
                  <a:solidFill>
                    <a:srgbClr val="009900"/>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生技醫藥領域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grpSp>
          </p:grpSp>
          <p:sp>
            <p:nvSpPr>
              <p:cNvPr id="6" name="矩形 5">
                <a:extLst>
                  <a:ext uri="{FF2B5EF4-FFF2-40B4-BE49-F238E27FC236}">
                    <a16:creationId xmlns:a16="http://schemas.microsoft.com/office/drawing/2014/main" id="{16744C49-3DC2-3311-7207-CC0A7785D2E4}"/>
                  </a:ext>
                </a:extLst>
              </p:cNvPr>
              <p:cNvSpPr>
                <a:spLocks noChangeArrowheads="1"/>
              </p:cNvSpPr>
              <p:nvPr/>
            </p:nvSpPr>
            <p:spPr bwMode="auto">
              <a:xfrm>
                <a:off x="616816" y="3731711"/>
                <a:ext cx="72171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鼓勵業界投入創新藥物</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例如核酸藥物、病毒載體、疫苗或基因</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細胞治療等</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之先進研發製造，補助業者開發國內尚無量產且具高附加價值之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醫藥等級關鍵原物料、零組件、生產設備或創新技術平台</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等，計畫申請需同時搭配一</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藥品、再生醫療或高風險醫療器材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之產品開發做為可行性</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驗證之載具</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。計畫結案前需完成：</a:t>
                </a:r>
              </a:p>
            </p:txBody>
          </p:sp>
        </p:grpSp>
      </p:grpSp>
    </p:spTree>
    <p:extLst>
      <p:ext uri="{BB962C8B-B14F-4D97-AF65-F5344CB8AC3E}">
        <p14:creationId xmlns:p14="http://schemas.microsoft.com/office/powerpoint/2010/main" val="22258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6</a:t>
            </a:fld>
            <a:endParaRPr lang="en-US" altLang="zh-TW" dirty="0">
              <a:solidFill>
                <a:schemeClr val="bg1"/>
              </a:solidFill>
              <a:ea typeface="微軟正黑體" panose="020B0604030504040204" pitchFamily="34" charset="-120"/>
            </a:endParaRPr>
          </a:p>
        </p:txBody>
      </p:sp>
      <p:sp>
        <p:nvSpPr>
          <p:cNvPr id="2" name="內容版面配置區 3">
            <a:extLst>
              <a:ext uri="{FF2B5EF4-FFF2-40B4-BE49-F238E27FC236}">
                <a16:creationId xmlns:a16="http://schemas.microsoft.com/office/drawing/2014/main" id="{9E340AFA-A902-5A8B-B305-9F5948D58A6F}"/>
              </a:ext>
            </a:extLst>
          </p:cNvPr>
          <p:cNvSpPr>
            <a:spLocks noGrp="1"/>
          </p:cNvSpPr>
          <p:nvPr>
            <p:ph idx="1"/>
          </p:nvPr>
        </p:nvSpPr>
        <p:spPr>
          <a:xfrm>
            <a:off x="457200" y="1815853"/>
            <a:ext cx="7729870" cy="1103128"/>
          </a:xfrm>
        </p:spPr>
        <p:txBody>
          <a:bodyPr/>
          <a:lstStyle/>
          <a:p>
            <a:pPr marL="457200" marR="0" lvl="2" indent="-457200" algn="just" defTabSz="457200" rtl="0" eaLnBrk="0" fontAlgn="base" latinLnBrk="1" hangingPunct="0">
              <a:lnSpc>
                <a:spcPct val="100000"/>
              </a:lnSpc>
              <a:spcBef>
                <a:spcPts val="450"/>
              </a:spcBef>
              <a:spcAft>
                <a:spcPts val="450"/>
              </a:spcAft>
              <a:buClrTx/>
              <a:buSzTx/>
              <a:buFont typeface="Times New Roman" pitchFamily="18" charset="0"/>
              <a:buAutoNum type="arabicPeriod"/>
              <a:tabLst/>
              <a:defRPr/>
            </a:pPr>
            <a:r>
              <a:rPr kumimoji="0" lang="zh-TW" altLang="en-US"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國內依法登記成立之獨資、合夥、有限合夥事業或公司。</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200" marR="0" lvl="2" indent="-457200" algn="just" defTabSz="457200" rtl="0" eaLnBrk="0" fontAlgn="base" latinLnBrk="1" hangingPunct="0">
              <a:lnSpc>
                <a:spcPct val="100000"/>
              </a:lnSpc>
              <a:spcBef>
                <a:spcPts val="1800"/>
              </a:spcBef>
              <a:spcAft>
                <a:spcPts val="450"/>
              </a:spcAft>
              <a:buClrTx/>
              <a:buSzTx/>
              <a:buFont typeface="+mj-lt"/>
              <a:buAutoNum type="arabicPeriod" startAt="2"/>
              <a:tabLst/>
              <a:defRPr/>
            </a:pP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非屬銀行拒絕往來戶，且公司淨值</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股東權益</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為正值。</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 name="標題 2">
            <a:extLst>
              <a:ext uri="{FF2B5EF4-FFF2-40B4-BE49-F238E27FC236}">
                <a16:creationId xmlns:a16="http://schemas.microsoft.com/office/drawing/2014/main" id="{FCB98907-4B89-8561-CB14-E7FDDCCE2B80}"/>
              </a:ext>
            </a:extLst>
          </p:cNvPr>
          <p:cNvSpPr>
            <a:spLocks noGrp="1"/>
          </p:cNvSpPr>
          <p:nvPr>
            <p:ph type="title"/>
          </p:nvPr>
        </p:nvSpPr>
        <p:spPr>
          <a:xfrm>
            <a:off x="1984664" y="749950"/>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申請資格</a:t>
            </a:r>
            <a:r>
              <a:rPr lang="zh-TW" altLang="en-US" u="none" dirty="0">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企業</a:t>
            </a:r>
            <a:r>
              <a:rPr lang="zh-TW" altLang="en-US" sz="2800"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單家或多家</a:t>
            </a:r>
          </a:p>
        </p:txBody>
      </p:sp>
      <p:pic>
        <p:nvPicPr>
          <p:cNvPr id="4" name="圖片 3">
            <a:extLst>
              <a:ext uri="{FF2B5EF4-FFF2-40B4-BE49-F238E27FC236}">
                <a16:creationId xmlns:a16="http://schemas.microsoft.com/office/drawing/2014/main" id="{AF2CA1C3-B422-899C-1A8F-0D442D878688}"/>
              </a:ext>
            </a:extLst>
          </p:cNvPr>
          <p:cNvPicPr>
            <a:picLocks noChangeAspect="1"/>
          </p:cNvPicPr>
          <p:nvPr/>
        </p:nvPicPr>
        <p:blipFill>
          <a:blip r:embed="rId2"/>
          <a:stretch>
            <a:fillRect/>
          </a:stretch>
        </p:blipFill>
        <p:spPr>
          <a:xfrm>
            <a:off x="1095161" y="748999"/>
            <a:ext cx="749873" cy="682811"/>
          </a:xfrm>
          <a:prstGeom prst="rect">
            <a:avLst/>
          </a:prstGeom>
        </p:spPr>
      </p:pic>
      <p:pic>
        <p:nvPicPr>
          <p:cNvPr id="5" name="圖片 4">
            <a:extLst>
              <a:ext uri="{FF2B5EF4-FFF2-40B4-BE49-F238E27FC236}">
                <a16:creationId xmlns:a16="http://schemas.microsoft.com/office/drawing/2014/main" id="{7371A5ED-4C91-7D07-2738-0FD5A596A182}"/>
              </a:ext>
            </a:extLst>
          </p:cNvPr>
          <p:cNvPicPr>
            <a:picLocks noChangeAspect="1"/>
          </p:cNvPicPr>
          <p:nvPr/>
        </p:nvPicPr>
        <p:blipFill>
          <a:blip r:embed="rId3">
            <a:alphaModFix amt="50000"/>
          </a:blip>
          <a:stretch>
            <a:fillRect/>
          </a:stretch>
        </p:blipFill>
        <p:spPr>
          <a:xfrm>
            <a:off x="5771862" y="3370668"/>
            <a:ext cx="3048288" cy="2553735"/>
          </a:xfrm>
          <a:prstGeom prst="rect">
            <a:avLst/>
          </a:prstGeom>
        </p:spPr>
      </p:pic>
      <p:sp>
        <p:nvSpPr>
          <p:cNvPr id="6" name="內容版面配置區 3">
            <a:extLst>
              <a:ext uri="{FF2B5EF4-FFF2-40B4-BE49-F238E27FC236}">
                <a16:creationId xmlns:a16="http://schemas.microsoft.com/office/drawing/2014/main" id="{47019B4C-FCB0-586A-47A1-C1D1D0873E1E}"/>
              </a:ext>
            </a:extLst>
          </p:cNvPr>
          <p:cNvSpPr txBox="1">
            <a:spLocks/>
          </p:cNvSpPr>
          <p:nvPr/>
        </p:nvSpPr>
        <p:spPr bwMode="auto">
          <a:xfrm>
            <a:off x="457200" y="3045071"/>
            <a:ext cx="5181312" cy="306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lvl="2" indent="-457200" algn="just" defTabSz="457200" latinLnBrk="1">
              <a:spcBef>
                <a:spcPts val="450"/>
              </a:spcBef>
              <a:spcAft>
                <a:spcPts val="450"/>
              </a:spcAft>
              <a:buClrTx/>
              <a:buFont typeface="+mj-lt"/>
              <a:buAutoNum type="arabicPeriod" startAt="3"/>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不得為陸資來臺投資事業；其依本部投資審議委員會之陸資來臺投資事業名錄認定之。</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lvl="2" indent="-457200" algn="just" defTabSz="457200" latinLnBrk="1">
              <a:spcBef>
                <a:spcPts val="450"/>
              </a:spcBef>
              <a:spcAft>
                <a:spcPts val="450"/>
              </a:spcAft>
              <a:buClrTx/>
              <a:buFont typeface="+mj-lt"/>
              <a:buAutoNum type="arabicPeriod" startAt="4"/>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倘計畫中規劃進行服務驗證、</a:t>
            </a:r>
            <a:r>
              <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βsite</a:t>
            </a: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驗證、場域驗證等內容，共同申請單位得為依法設立之醫療法人。（包括公私立醫療機構、法人附設醫療機構及教學醫院等）</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277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7</a:t>
            </a:fld>
            <a:endParaRPr lang="en-US" altLang="zh-TW" dirty="0">
              <a:solidFill>
                <a:schemeClr val="bg1"/>
              </a:solidFill>
              <a:ea typeface="微軟正黑體" panose="020B0604030504040204" pitchFamily="34" charset="-120"/>
            </a:endParaRPr>
          </a:p>
        </p:txBody>
      </p:sp>
      <p:sp>
        <p:nvSpPr>
          <p:cNvPr id="2" name="內容版面配置區 1">
            <a:extLst>
              <a:ext uri="{FF2B5EF4-FFF2-40B4-BE49-F238E27FC236}">
                <a16:creationId xmlns:a16="http://schemas.microsoft.com/office/drawing/2014/main" id="{067894D9-CE18-B4E5-7F2C-45BB9DE9A057}"/>
              </a:ext>
            </a:extLst>
          </p:cNvPr>
          <p:cNvSpPr>
            <a:spLocks noGrp="1"/>
          </p:cNvSpPr>
          <p:nvPr>
            <p:ph idx="1"/>
          </p:nvPr>
        </p:nvSpPr>
        <p:spPr>
          <a:xfrm>
            <a:off x="467832" y="5573957"/>
            <a:ext cx="8362950" cy="60487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以依「經濟部推動研究機構進行產業創新及研究發展補助辦法」第十三條之規定，通過本部評鑑之「財團法人」為限。</a:t>
            </a:r>
          </a:p>
        </p:txBody>
      </p:sp>
      <p:sp>
        <p:nvSpPr>
          <p:cNvPr id="3" name="標題 2">
            <a:extLst>
              <a:ext uri="{FF2B5EF4-FFF2-40B4-BE49-F238E27FC236}">
                <a16:creationId xmlns:a16="http://schemas.microsoft.com/office/drawing/2014/main" id="{21DF77C5-1300-0494-5702-AE6725901756}"/>
              </a:ext>
            </a:extLst>
          </p:cNvPr>
          <p:cNvSpPr>
            <a:spLocks noGrp="1"/>
          </p:cNvSpPr>
          <p:nvPr>
            <p:ph type="title"/>
          </p:nvPr>
        </p:nvSpPr>
        <p:spPr>
          <a:xfrm>
            <a:off x="1984664" y="597549"/>
            <a:ext cx="6835486" cy="889508"/>
          </a:xfrm>
        </p:spPr>
        <p:txBody>
          <a:bodyPr/>
          <a:lstStyle/>
          <a:p>
            <a:r>
              <a:rPr kumimoji="1" lang="zh-TW" altLang="en-US" sz="3600" b="1" i="0" u="sng"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申請資格</a:t>
            </a:r>
            <a:r>
              <a:rPr kumimoji="1" lang="zh-TW" altLang="en-US" sz="3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研究機構</a:t>
            </a:r>
          </a:p>
        </p:txBody>
      </p:sp>
      <p:pic>
        <p:nvPicPr>
          <p:cNvPr id="4" name="圖片 3">
            <a:extLst>
              <a:ext uri="{FF2B5EF4-FFF2-40B4-BE49-F238E27FC236}">
                <a16:creationId xmlns:a16="http://schemas.microsoft.com/office/drawing/2014/main" id="{216A0A40-3653-204E-750A-059E66B1B7DA}"/>
              </a:ext>
            </a:extLst>
          </p:cNvPr>
          <p:cNvPicPr>
            <a:picLocks noChangeAspect="1"/>
          </p:cNvPicPr>
          <p:nvPr/>
        </p:nvPicPr>
        <p:blipFill>
          <a:blip r:embed="rId2"/>
          <a:stretch>
            <a:fillRect/>
          </a:stretch>
        </p:blipFill>
        <p:spPr>
          <a:xfrm>
            <a:off x="1095161" y="596598"/>
            <a:ext cx="749873" cy="682811"/>
          </a:xfrm>
          <a:prstGeom prst="rect">
            <a:avLst/>
          </a:prstGeom>
        </p:spPr>
      </p:pic>
      <p:graphicFrame>
        <p:nvGraphicFramePr>
          <p:cNvPr id="5" name="表格 3">
            <a:extLst>
              <a:ext uri="{FF2B5EF4-FFF2-40B4-BE49-F238E27FC236}">
                <a16:creationId xmlns:a16="http://schemas.microsoft.com/office/drawing/2014/main" id="{2CD05379-272B-1CE3-B708-54F3E9080873}"/>
              </a:ext>
            </a:extLst>
          </p:cNvPr>
          <p:cNvGraphicFramePr>
            <a:graphicFrameLocks noGrp="1"/>
          </p:cNvGraphicFramePr>
          <p:nvPr>
            <p:extLst>
              <p:ext uri="{D42A27DB-BD31-4B8C-83A1-F6EECF244321}">
                <p14:modId xmlns:p14="http://schemas.microsoft.com/office/powerpoint/2010/main" val="2712445686"/>
              </p:ext>
            </p:extLst>
          </p:nvPr>
        </p:nvGraphicFramePr>
        <p:xfrm>
          <a:off x="466314" y="1562742"/>
          <a:ext cx="8360228" cy="3888000"/>
        </p:xfrm>
        <a:graphic>
          <a:graphicData uri="http://schemas.openxmlformats.org/drawingml/2006/table">
            <a:tbl>
              <a:tblPr firstRow="1" bandRow="1">
                <a:tableStyleId>{69CF1AB2-1976-4502-BF36-3FF5EA218861}</a:tableStyleId>
              </a:tblPr>
              <a:tblGrid>
                <a:gridCol w="3541189">
                  <a:extLst>
                    <a:ext uri="{9D8B030D-6E8A-4147-A177-3AD203B41FA5}">
                      <a16:colId xmlns:a16="http://schemas.microsoft.com/office/drawing/2014/main" val="1279860848"/>
                    </a:ext>
                  </a:extLst>
                </a:gridCol>
                <a:gridCol w="4819039">
                  <a:extLst>
                    <a:ext uri="{9D8B030D-6E8A-4147-A177-3AD203B41FA5}">
                      <a16:colId xmlns:a16="http://schemas.microsoft.com/office/drawing/2014/main" val="1771885164"/>
                    </a:ext>
                  </a:extLst>
                </a:gridCol>
              </a:tblGrid>
              <a:tr h="432000">
                <a:tc>
                  <a:txBody>
                    <a:bodyPr/>
                    <a:lstStyle/>
                    <a:p>
                      <a:r>
                        <a:rPr lang="en-US" altLang="zh-TW" sz="1500" b="1" dirty="0">
                          <a:effectLst/>
                          <a:latin typeface="微軟正黑體" panose="020B0604030504040204" pitchFamily="34" charset="-120"/>
                          <a:ea typeface="微軟正黑體" panose="020B0604030504040204" pitchFamily="34" charset="-120"/>
                        </a:rPr>
                        <a:t>1. </a:t>
                      </a:r>
                      <a:r>
                        <a:rPr lang="zh-TW" altLang="en-US" sz="1500" b="1" dirty="0">
                          <a:effectLst/>
                          <a:latin typeface="微軟正黑體" panose="020B0604030504040204" pitchFamily="34" charset="-120"/>
                          <a:ea typeface="微軟正黑體" panose="020B0604030504040204" pitchFamily="34" charset="-120"/>
                        </a:rPr>
                        <a:t>財團法人工業技術研究院</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10. </a:t>
                      </a:r>
                      <a:r>
                        <a:rPr lang="zh-TW" altLang="en-US" sz="1500" b="1" dirty="0">
                          <a:solidFill>
                            <a:srgbClr val="154F8B"/>
                          </a:solidFill>
                          <a:latin typeface="微軟正黑體" panose="020B0604030504040204" pitchFamily="34" charset="-120"/>
                          <a:ea typeface="微軟正黑體" panose="020B0604030504040204" pitchFamily="34" charset="-120"/>
                        </a:rPr>
                        <a:t>財團法人中華經濟研究院</a:t>
                      </a:r>
                    </a:p>
                  </a:txBody>
                  <a:tcPr marL="68580" marR="68580" marT="34290" marB="34290" anchor="ctr"/>
                </a:tc>
                <a:extLst>
                  <a:ext uri="{0D108BD9-81ED-4DB2-BD59-A6C34878D82A}">
                    <a16:rowId xmlns:a16="http://schemas.microsoft.com/office/drawing/2014/main" val="479241120"/>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2.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財團法人資訊工業策進會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11. </a:t>
                      </a:r>
                      <a:r>
                        <a:rPr lang="zh-TW" altLang="en-US" sz="1500" b="1" dirty="0">
                          <a:latin typeface="微軟正黑體" panose="020B0604030504040204" pitchFamily="34" charset="-120"/>
                          <a:ea typeface="微軟正黑體" panose="020B0604030504040204" pitchFamily="34" charset="-120"/>
                        </a:rPr>
                        <a:t>財團法人印刷工業技術研究中心</a:t>
                      </a:r>
                    </a:p>
                  </a:txBody>
                  <a:tcPr marL="68580" marR="68580" marT="34290" marB="34290" anchor="ctr"/>
                </a:tc>
                <a:extLst>
                  <a:ext uri="{0D108BD9-81ED-4DB2-BD59-A6C34878D82A}">
                    <a16:rowId xmlns:a16="http://schemas.microsoft.com/office/drawing/2014/main" val="2654353698"/>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3. </a:t>
                      </a:r>
                      <a:r>
                        <a:rPr lang="zh-TW" altLang="en-US" sz="1500" b="1" dirty="0">
                          <a:effectLst/>
                          <a:latin typeface="微軟正黑體" panose="020B0604030504040204" pitchFamily="34" charset="-120"/>
                          <a:ea typeface="微軟正黑體" panose="020B0604030504040204" pitchFamily="34" charset="-120"/>
                        </a:rPr>
                        <a:t>財團法人生物技術開發中心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12. </a:t>
                      </a:r>
                      <a:r>
                        <a:rPr lang="zh-TW" altLang="en-US" sz="1500" b="1" dirty="0">
                          <a:solidFill>
                            <a:srgbClr val="154F8B"/>
                          </a:solidFill>
                          <a:latin typeface="微軟正黑體" panose="020B0604030504040204" pitchFamily="34" charset="-120"/>
                          <a:ea typeface="微軟正黑體" panose="020B0604030504040204" pitchFamily="34" charset="-120"/>
                        </a:rPr>
                        <a:t>財團法人塑膠工業技術發展中心</a:t>
                      </a:r>
                    </a:p>
                  </a:txBody>
                  <a:tcPr marL="68580" marR="68580" marT="34290" marB="34290" anchor="ctr"/>
                </a:tc>
                <a:extLst>
                  <a:ext uri="{0D108BD9-81ED-4DB2-BD59-A6C34878D82A}">
                    <a16:rowId xmlns:a16="http://schemas.microsoft.com/office/drawing/2014/main" val="2208649391"/>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4.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財團法人車輛研究測試中心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13. </a:t>
                      </a:r>
                      <a:r>
                        <a:rPr lang="zh-TW" altLang="en-US" sz="1500" b="1" dirty="0">
                          <a:latin typeface="微軟正黑體" panose="020B0604030504040204" pitchFamily="34" charset="-120"/>
                          <a:ea typeface="微軟正黑體" panose="020B0604030504040204" pitchFamily="34" charset="-120"/>
                        </a:rPr>
                        <a:t>財團法人醫藥工業技術發展中心</a:t>
                      </a:r>
                    </a:p>
                  </a:txBody>
                  <a:tcPr marL="68580" marR="68580" marT="34290" marB="34290" anchor="ctr"/>
                </a:tc>
                <a:extLst>
                  <a:ext uri="{0D108BD9-81ED-4DB2-BD59-A6C34878D82A}">
                    <a16:rowId xmlns:a16="http://schemas.microsoft.com/office/drawing/2014/main" val="2691378910"/>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5. </a:t>
                      </a:r>
                      <a:r>
                        <a:rPr lang="zh-TW" altLang="en-US" sz="1500" b="1" dirty="0">
                          <a:effectLst/>
                          <a:latin typeface="微軟正黑體" panose="020B0604030504040204" pitchFamily="34" charset="-120"/>
                          <a:ea typeface="微軟正黑體" panose="020B0604030504040204" pitchFamily="34" charset="-120"/>
                        </a:rPr>
                        <a:t>財團法人金屬工業研究發展中心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14. </a:t>
                      </a:r>
                      <a:r>
                        <a:rPr lang="zh-TW" altLang="en-US" sz="1500" b="1" dirty="0">
                          <a:solidFill>
                            <a:srgbClr val="154F8B"/>
                          </a:solidFill>
                          <a:latin typeface="微軟正黑體" panose="020B0604030504040204" pitchFamily="34" charset="-120"/>
                          <a:ea typeface="微軟正黑體" panose="020B0604030504040204" pitchFamily="34" charset="-120"/>
                        </a:rPr>
                        <a:t>財團法人商業發展研究院</a:t>
                      </a:r>
                    </a:p>
                  </a:txBody>
                  <a:tcPr marL="68580" marR="68580" marT="34290" marB="34290" anchor="ctr"/>
                </a:tc>
                <a:extLst>
                  <a:ext uri="{0D108BD9-81ED-4DB2-BD59-A6C34878D82A}">
                    <a16:rowId xmlns:a16="http://schemas.microsoft.com/office/drawing/2014/main" val="418054322"/>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6.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財團法人紡織產業綜合研究所</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15. </a:t>
                      </a:r>
                      <a:r>
                        <a:rPr lang="zh-TW" altLang="en-US" sz="1500" b="1" dirty="0">
                          <a:latin typeface="微軟正黑體" panose="020B0604030504040204" pitchFamily="34" charset="-120"/>
                          <a:ea typeface="微軟正黑體" panose="020B0604030504040204" pitchFamily="34" charset="-120"/>
                        </a:rPr>
                        <a:t>財團法人鞋類暨運動休閒科技研發中心</a:t>
                      </a:r>
                    </a:p>
                  </a:txBody>
                  <a:tcPr marL="68580" marR="68580" marT="34290" marB="34290" anchor="ctr"/>
                </a:tc>
                <a:extLst>
                  <a:ext uri="{0D108BD9-81ED-4DB2-BD59-A6C34878D82A}">
                    <a16:rowId xmlns:a16="http://schemas.microsoft.com/office/drawing/2014/main" val="281068524"/>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7. </a:t>
                      </a:r>
                      <a:r>
                        <a:rPr lang="zh-TW" altLang="en-US" sz="1500" b="1" dirty="0">
                          <a:effectLst/>
                          <a:latin typeface="微軟正黑體" panose="020B0604030504040204" pitchFamily="34" charset="-120"/>
                          <a:ea typeface="微軟正黑體" panose="020B0604030504040204" pitchFamily="34" charset="-120"/>
                        </a:rPr>
                        <a:t>財團法人食品工業發展研究所</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16. </a:t>
                      </a:r>
                      <a:r>
                        <a:rPr lang="zh-TW" altLang="en-US" sz="1500" b="1" dirty="0">
                          <a:solidFill>
                            <a:srgbClr val="154F8B"/>
                          </a:solidFill>
                          <a:latin typeface="微軟正黑體" panose="020B0604030504040204" pitchFamily="34" charset="-120"/>
                          <a:ea typeface="微軟正黑體" panose="020B0604030504040204" pitchFamily="34" charset="-120"/>
                        </a:rPr>
                        <a:t>財團法人精密機械研究發展中心</a:t>
                      </a:r>
                    </a:p>
                  </a:txBody>
                  <a:tcPr marL="68580" marR="68580" marT="34290" marB="34290" anchor="ctr"/>
                </a:tc>
                <a:extLst>
                  <a:ext uri="{0D108BD9-81ED-4DB2-BD59-A6C34878D82A}">
                    <a16:rowId xmlns:a16="http://schemas.microsoft.com/office/drawing/2014/main" val="2361475457"/>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8.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財團法人船舶暨海洋產業研發中心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17. </a:t>
                      </a:r>
                      <a:r>
                        <a:rPr lang="zh-TW" altLang="en-US" sz="1500" b="1" dirty="0">
                          <a:latin typeface="微軟正黑體" panose="020B0604030504040204" pitchFamily="34" charset="-120"/>
                          <a:ea typeface="微軟正黑體" panose="020B0604030504040204" pitchFamily="34" charset="-120"/>
                        </a:rPr>
                        <a:t>財團法人石材暨資源產業研究發展中心</a:t>
                      </a:r>
                    </a:p>
                  </a:txBody>
                  <a:tcPr marL="68580" marR="68580" marT="34290" marB="34290" anchor="ctr"/>
                </a:tc>
                <a:extLst>
                  <a:ext uri="{0D108BD9-81ED-4DB2-BD59-A6C34878D82A}">
                    <a16:rowId xmlns:a16="http://schemas.microsoft.com/office/drawing/2014/main" val="2833416225"/>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9. </a:t>
                      </a:r>
                      <a:r>
                        <a:rPr lang="zh-TW" altLang="en-US" sz="1500" b="1" dirty="0">
                          <a:effectLst/>
                          <a:latin typeface="微軟正黑體" panose="020B0604030504040204" pitchFamily="34" charset="-120"/>
                          <a:ea typeface="微軟正黑體" panose="020B0604030504040204" pitchFamily="34" charset="-120"/>
                        </a:rPr>
                        <a:t>財團法人中國生產力中心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18. </a:t>
                      </a:r>
                      <a:r>
                        <a:rPr lang="zh-TW" altLang="en-US" sz="1500" b="1" dirty="0">
                          <a:solidFill>
                            <a:srgbClr val="154F8B"/>
                          </a:solidFill>
                          <a:latin typeface="微軟正黑體" panose="020B0604030504040204" pitchFamily="34" charset="-120"/>
                          <a:ea typeface="微軟正黑體" panose="020B0604030504040204" pitchFamily="34" charset="-120"/>
                        </a:rPr>
                        <a:t>財團法人自行車中心暨健康科技工業研究發展中心</a:t>
                      </a:r>
                    </a:p>
                  </a:txBody>
                  <a:tcPr marL="68580" marR="68580" marT="34290" marB="34290" anchor="ctr"/>
                </a:tc>
                <a:extLst>
                  <a:ext uri="{0D108BD9-81ED-4DB2-BD59-A6C34878D82A}">
                    <a16:rowId xmlns:a16="http://schemas.microsoft.com/office/drawing/2014/main" val="121094778"/>
                  </a:ext>
                </a:extLst>
              </a:tr>
            </a:tbl>
          </a:graphicData>
        </a:graphic>
      </p:graphicFrame>
    </p:spTree>
    <p:extLst>
      <p:ext uri="{BB962C8B-B14F-4D97-AF65-F5344CB8AC3E}">
        <p14:creationId xmlns:p14="http://schemas.microsoft.com/office/powerpoint/2010/main" val="2359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3CB53F-E8ED-BB42-4943-E1FC163B4231}"/>
              </a:ext>
            </a:extLst>
          </p:cNvPr>
          <p:cNvSpPr>
            <a:spLocks noGrp="1"/>
          </p:cNvSpPr>
          <p:nvPr>
            <p:ph type="title"/>
          </p:nvPr>
        </p:nvSpPr>
        <p:spPr/>
        <p:txBody>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補助科目</a:t>
            </a:r>
          </a:p>
        </p:txBody>
      </p:sp>
      <p:sp>
        <p:nvSpPr>
          <p:cNvPr id="4" name="投影片編號版面配置區 3">
            <a:extLst>
              <a:ext uri="{FF2B5EF4-FFF2-40B4-BE49-F238E27FC236}">
                <a16:creationId xmlns:a16="http://schemas.microsoft.com/office/drawing/2014/main" id="{4B44036E-D4E3-51E6-3CDF-531455FE6017}"/>
              </a:ext>
            </a:extLst>
          </p:cNvPr>
          <p:cNvSpPr>
            <a:spLocks noGrp="1"/>
          </p:cNvSpPr>
          <p:nvPr>
            <p:ph type="sldNum" sz="quarter" idx="10"/>
          </p:nvPr>
        </p:nvSpPr>
        <p:spPr/>
        <p:txBody>
          <a:bodyPr/>
          <a:lstStyle/>
          <a:p>
            <a:pPr>
              <a:defRPr/>
            </a:pPr>
            <a:fld id="{1A71FFAD-F905-4792-971B-681FA4F61CA8}" type="slidenum">
              <a:rPr lang="en-US" altLang="zh-TW" smtClean="0">
                <a:cs typeface="Arial" panose="020B0604020202020204" pitchFamily="34" charset="0"/>
              </a:rPr>
              <a:pPr>
                <a:defRPr/>
              </a:pPr>
              <a:t>8</a:t>
            </a:fld>
            <a:endParaRPr lang="en-US" altLang="zh-TW">
              <a:cs typeface="Arial" panose="020B0604020202020204" pitchFamily="34" charset="0"/>
            </a:endParaRPr>
          </a:p>
        </p:txBody>
      </p:sp>
      <p:pic>
        <p:nvPicPr>
          <p:cNvPr id="6" name="圖片 5">
            <a:extLst>
              <a:ext uri="{FF2B5EF4-FFF2-40B4-BE49-F238E27FC236}">
                <a16:creationId xmlns:a16="http://schemas.microsoft.com/office/drawing/2014/main" id="{9D770AD1-FBDC-38D7-0F1C-BD6E6818EDDE}"/>
              </a:ext>
            </a:extLst>
          </p:cNvPr>
          <p:cNvPicPr>
            <a:picLocks noChangeAspect="1"/>
          </p:cNvPicPr>
          <p:nvPr/>
        </p:nvPicPr>
        <p:blipFill>
          <a:blip r:embed="rId2"/>
          <a:stretch>
            <a:fillRect/>
          </a:stretch>
        </p:blipFill>
        <p:spPr>
          <a:xfrm>
            <a:off x="1095161" y="596598"/>
            <a:ext cx="749873" cy="682811"/>
          </a:xfrm>
          <a:prstGeom prst="rect">
            <a:avLst/>
          </a:prstGeom>
        </p:spPr>
      </p:pic>
      <p:grpSp>
        <p:nvGrpSpPr>
          <p:cNvPr id="7" name="群組 6">
            <a:extLst>
              <a:ext uri="{FF2B5EF4-FFF2-40B4-BE49-F238E27FC236}">
                <a16:creationId xmlns:a16="http://schemas.microsoft.com/office/drawing/2014/main" id="{DEEE56D4-9B07-9765-E814-12BBF2896D18}"/>
              </a:ext>
            </a:extLst>
          </p:cNvPr>
          <p:cNvGrpSpPr/>
          <p:nvPr/>
        </p:nvGrpSpPr>
        <p:grpSpPr>
          <a:xfrm>
            <a:off x="277906" y="2105246"/>
            <a:ext cx="8695765" cy="3082382"/>
            <a:chOff x="457200" y="2174907"/>
            <a:chExt cx="8403888" cy="2924899"/>
          </a:xfrm>
        </p:grpSpPr>
        <p:grpSp>
          <p:nvGrpSpPr>
            <p:cNvPr id="8" name="Google Shape;1067;p32">
              <a:extLst>
                <a:ext uri="{FF2B5EF4-FFF2-40B4-BE49-F238E27FC236}">
                  <a16:creationId xmlns:a16="http://schemas.microsoft.com/office/drawing/2014/main" id="{5E8B7231-D313-62AE-8DB4-53FEB2058AB2}"/>
                </a:ext>
              </a:extLst>
            </p:cNvPr>
            <p:cNvGrpSpPr/>
            <p:nvPr/>
          </p:nvGrpSpPr>
          <p:grpSpPr>
            <a:xfrm>
              <a:off x="457200" y="2271961"/>
              <a:ext cx="4124400" cy="208500"/>
              <a:chOff x="457200" y="1256425"/>
              <a:chExt cx="4124400" cy="208500"/>
            </a:xfrm>
          </p:grpSpPr>
          <p:sp>
            <p:nvSpPr>
              <p:cNvPr id="49" name="Google Shape;1069;p32">
                <a:extLst>
                  <a:ext uri="{FF2B5EF4-FFF2-40B4-BE49-F238E27FC236}">
                    <a16:creationId xmlns:a16="http://schemas.microsoft.com/office/drawing/2014/main" id="{3E55B6D2-B184-B3F2-F518-7DE43C7548BD}"/>
                  </a:ext>
                </a:extLst>
              </p:cNvPr>
              <p:cNvSpPr txBox="1"/>
              <p:nvPr/>
            </p:nvSpPr>
            <p:spPr>
              <a:xfrm>
                <a:off x="457200" y="1256425"/>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創新或研究發展</a:t>
                </a:r>
                <a:endParaRPr lang="en-US" altLang="zh-TW" b="1" dirty="0">
                  <a:solidFill>
                    <a:srgbClr val="1EBBC4"/>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人事費</a:t>
                </a:r>
                <a:endParaRPr b="1" dirty="0">
                  <a:solidFill>
                    <a:srgbClr val="1EBBC4"/>
                  </a:solidFill>
                  <a:ea typeface="微軟正黑體" panose="020B0604030504040204" pitchFamily="34" charset="-120"/>
                  <a:cs typeface="Arial" panose="020B0604020202020204" pitchFamily="34" charset="0"/>
                  <a:sym typeface="Fira Sans Extra Condensed"/>
                </a:endParaRPr>
              </a:p>
            </p:txBody>
          </p:sp>
          <p:cxnSp>
            <p:nvCxnSpPr>
              <p:cNvPr id="50" name="Google Shape;1070;p32">
                <a:extLst>
                  <a:ext uri="{FF2B5EF4-FFF2-40B4-BE49-F238E27FC236}">
                    <a16:creationId xmlns:a16="http://schemas.microsoft.com/office/drawing/2014/main" id="{B9606057-49B9-00AD-A0D6-914DD9ECF7E1}"/>
                  </a:ext>
                </a:extLst>
              </p:cNvPr>
              <p:cNvCxnSpPr>
                <a:cxnSpLocks/>
                <a:stCxn id="49" idx="3"/>
              </p:cNvCxnSpPr>
              <p:nvPr/>
            </p:nvCxnSpPr>
            <p:spPr>
              <a:xfrm>
                <a:off x="2436600" y="1360675"/>
                <a:ext cx="2145000" cy="0"/>
              </a:xfrm>
              <a:prstGeom prst="straightConnector1">
                <a:avLst/>
              </a:prstGeom>
              <a:noFill/>
              <a:ln w="19050" cap="flat" cmpd="sng">
                <a:solidFill>
                  <a:srgbClr val="1EBBC4"/>
                </a:solidFill>
                <a:prstDash val="dot"/>
                <a:round/>
                <a:headEnd type="oval" w="med" len="med"/>
                <a:tailEnd type="none" w="med" len="med"/>
              </a:ln>
            </p:spPr>
          </p:cxnSp>
        </p:grpSp>
        <p:grpSp>
          <p:nvGrpSpPr>
            <p:cNvPr id="9" name="Google Shape;1071;p32">
              <a:extLst>
                <a:ext uri="{FF2B5EF4-FFF2-40B4-BE49-F238E27FC236}">
                  <a16:creationId xmlns:a16="http://schemas.microsoft.com/office/drawing/2014/main" id="{1CAA74E9-367E-C815-4350-8E7CCFA48176}"/>
                </a:ext>
              </a:extLst>
            </p:cNvPr>
            <p:cNvGrpSpPr/>
            <p:nvPr/>
          </p:nvGrpSpPr>
          <p:grpSpPr>
            <a:xfrm>
              <a:off x="457200" y="3347720"/>
              <a:ext cx="3252000" cy="208500"/>
              <a:chOff x="457200" y="2520869"/>
              <a:chExt cx="3252000" cy="208500"/>
            </a:xfrm>
          </p:grpSpPr>
          <p:sp>
            <p:nvSpPr>
              <p:cNvPr id="47" name="Google Shape;1073;p32">
                <a:extLst>
                  <a:ext uri="{FF2B5EF4-FFF2-40B4-BE49-F238E27FC236}">
                    <a16:creationId xmlns:a16="http://schemas.microsoft.com/office/drawing/2014/main" id="{C37A29FC-E95A-6427-8AE4-2740E6E94133}"/>
                  </a:ext>
                </a:extLst>
              </p:cNvPr>
              <p:cNvSpPr txBox="1"/>
              <p:nvPr/>
            </p:nvSpPr>
            <p:spPr>
              <a:xfrm>
                <a:off x="457200" y="2520869"/>
                <a:ext cx="1979400" cy="20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b="1" dirty="0">
                    <a:solidFill>
                      <a:srgbClr val="45CCA3"/>
                    </a:solidFill>
                    <a:ea typeface="微軟正黑體" panose="020B0604030504040204" pitchFamily="34" charset="-120"/>
                    <a:cs typeface="Arial" panose="020B0604020202020204" pitchFamily="34" charset="0"/>
                    <a:sym typeface="Fira Sans Extra Condensed"/>
                  </a:rPr>
                  <a:t>專利申請費</a:t>
                </a:r>
                <a:endParaRPr b="1" dirty="0">
                  <a:solidFill>
                    <a:srgbClr val="45CCA3"/>
                  </a:solidFill>
                  <a:ea typeface="微軟正黑體" panose="020B0604030504040204" pitchFamily="34" charset="-120"/>
                  <a:cs typeface="Arial" panose="020B0604020202020204" pitchFamily="34" charset="0"/>
                  <a:sym typeface="Fira Sans Extra Condensed"/>
                </a:endParaRPr>
              </a:p>
            </p:txBody>
          </p:sp>
          <p:cxnSp>
            <p:nvCxnSpPr>
              <p:cNvPr id="48" name="Google Shape;1074;p32">
                <a:extLst>
                  <a:ext uri="{FF2B5EF4-FFF2-40B4-BE49-F238E27FC236}">
                    <a16:creationId xmlns:a16="http://schemas.microsoft.com/office/drawing/2014/main" id="{790DA6C8-FCBA-515E-E4DC-2E1237D89351}"/>
                  </a:ext>
                </a:extLst>
              </p:cNvPr>
              <p:cNvCxnSpPr>
                <a:cxnSpLocks/>
                <a:stCxn id="47" idx="3"/>
              </p:cNvCxnSpPr>
              <p:nvPr/>
            </p:nvCxnSpPr>
            <p:spPr>
              <a:xfrm>
                <a:off x="2436600" y="2625119"/>
                <a:ext cx="1272600" cy="0"/>
              </a:xfrm>
              <a:prstGeom prst="straightConnector1">
                <a:avLst/>
              </a:prstGeom>
              <a:noFill/>
              <a:ln w="19050" cap="flat" cmpd="sng">
                <a:solidFill>
                  <a:srgbClr val="45CCA3"/>
                </a:solidFill>
                <a:prstDash val="dot"/>
                <a:round/>
                <a:headEnd type="oval" w="med" len="med"/>
                <a:tailEnd type="none" w="med" len="med"/>
              </a:ln>
            </p:spPr>
          </p:cxnSp>
        </p:grpSp>
        <p:grpSp>
          <p:nvGrpSpPr>
            <p:cNvPr id="10" name="Google Shape;1075;p32">
              <a:extLst>
                <a:ext uri="{FF2B5EF4-FFF2-40B4-BE49-F238E27FC236}">
                  <a16:creationId xmlns:a16="http://schemas.microsoft.com/office/drawing/2014/main" id="{91F0449F-FC4B-53D9-C976-1D6274CE7704}"/>
                </a:ext>
              </a:extLst>
            </p:cNvPr>
            <p:cNvGrpSpPr/>
            <p:nvPr/>
          </p:nvGrpSpPr>
          <p:grpSpPr>
            <a:xfrm>
              <a:off x="457200" y="4321264"/>
              <a:ext cx="3237000" cy="208500"/>
              <a:chOff x="457200" y="3494413"/>
              <a:chExt cx="3237000" cy="208500"/>
            </a:xfrm>
          </p:grpSpPr>
          <p:sp>
            <p:nvSpPr>
              <p:cNvPr id="45" name="Google Shape;1077;p32">
                <a:extLst>
                  <a:ext uri="{FF2B5EF4-FFF2-40B4-BE49-F238E27FC236}">
                    <a16:creationId xmlns:a16="http://schemas.microsoft.com/office/drawing/2014/main" id="{97E08FA0-3FCA-5272-814E-E728CE862FB4}"/>
                  </a:ext>
                </a:extLst>
              </p:cNvPr>
              <p:cNvSpPr txBox="1"/>
              <p:nvPr/>
            </p:nvSpPr>
            <p:spPr>
              <a:xfrm>
                <a:off x="457200" y="3494413"/>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消耗性器材與</a:t>
                </a:r>
                <a:endParaRPr lang="en-US" altLang="zh-TW" b="1" dirty="0">
                  <a:solidFill>
                    <a:srgbClr val="6DA9C7"/>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原材料費</a:t>
                </a:r>
                <a:endParaRPr b="1" dirty="0">
                  <a:solidFill>
                    <a:srgbClr val="6DA9C7"/>
                  </a:solidFill>
                  <a:ea typeface="微軟正黑體" panose="020B0604030504040204" pitchFamily="34" charset="-120"/>
                  <a:cs typeface="Arial" panose="020B0604020202020204" pitchFamily="34" charset="0"/>
                  <a:sym typeface="Fira Sans Extra Condensed"/>
                </a:endParaRPr>
              </a:p>
            </p:txBody>
          </p:sp>
          <p:cxnSp>
            <p:nvCxnSpPr>
              <p:cNvPr id="46" name="Google Shape;1078;p32">
                <a:extLst>
                  <a:ext uri="{FF2B5EF4-FFF2-40B4-BE49-F238E27FC236}">
                    <a16:creationId xmlns:a16="http://schemas.microsoft.com/office/drawing/2014/main" id="{90601AEE-E78F-1DDC-6925-6A5A90D8369B}"/>
                  </a:ext>
                </a:extLst>
              </p:cNvPr>
              <p:cNvCxnSpPr>
                <a:cxnSpLocks/>
                <a:stCxn id="45" idx="3"/>
              </p:cNvCxnSpPr>
              <p:nvPr/>
            </p:nvCxnSpPr>
            <p:spPr>
              <a:xfrm>
                <a:off x="2436600" y="3598663"/>
                <a:ext cx="1257600" cy="0"/>
              </a:xfrm>
              <a:prstGeom prst="straightConnector1">
                <a:avLst/>
              </a:prstGeom>
              <a:noFill/>
              <a:ln w="19050" cap="flat" cmpd="sng">
                <a:solidFill>
                  <a:srgbClr val="6DA9C7"/>
                </a:solidFill>
                <a:prstDash val="dot"/>
                <a:round/>
                <a:headEnd type="oval" w="med" len="med"/>
                <a:tailEnd type="none" w="med" len="med"/>
              </a:ln>
            </p:spPr>
          </p:cxnSp>
        </p:grpSp>
        <p:grpSp>
          <p:nvGrpSpPr>
            <p:cNvPr id="11" name="Google Shape;1079;p32">
              <a:extLst>
                <a:ext uri="{FF2B5EF4-FFF2-40B4-BE49-F238E27FC236}">
                  <a16:creationId xmlns:a16="http://schemas.microsoft.com/office/drawing/2014/main" id="{337155AF-06E1-089A-37A4-D9D78232C6AC}"/>
                </a:ext>
              </a:extLst>
            </p:cNvPr>
            <p:cNvGrpSpPr/>
            <p:nvPr/>
          </p:nvGrpSpPr>
          <p:grpSpPr>
            <a:xfrm>
              <a:off x="5537550" y="2608570"/>
              <a:ext cx="3305114" cy="276921"/>
              <a:chOff x="5537550" y="1713625"/>
              <a:chExt cx="3145200" cy="208500"/>
            </a:xfrm>
          </p:grpSpPr>
          <p:sp>
            <p:nvSpPr>
              <p:cNvPr id="43" name="Google Shape;1081;p32">
                <a:extLst>
                  <a:ext uri="{FF2B5EF4-FFF2-40B4-BE49-F238E27FC236}">
                    <a16:creationId xmlns:a16="http://schemas.microsoft.com/office/drawing/2014/main" id="{0BF5A5B1-0A5B-6236-5CC0-86C640C7FA69}"/>
                  </a:ext>
                </a:extLst>
              </p:cNvPr>
              <p:cNvSpPr txBox="1"/>
              <p:nvPr/>
            </p:nvSpPr>
            <p:spPr>
              <a:xfrm>
                <a:off x="6703350" y="171362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B598"/>
                    </a:solidFill>
                    <a:ea typeface="微軟正黑體" panose="020B0604030504040204" pitchFamily="34" charset="-120"/>
                    <a:cs typeface="Arial" panose="020B0604020202020204" pitchFamily="34" charset="0"/>
                    <a:sym typeface="Fira Sans Extra Condensed"/>
                  </a:rPr>
                  <a:t>創新或研究發展設備使用費</a:t>
                </a:r>
                <a:r>
                  <a:rPr lang="en-US" altLang="zh-TW" b="1" dirty="0">
                    <a:solidFill>
                      <a:srgbClr val="FFB598"/>
                    </a:solidFill>
                    <a:ea typeface="微軟正黑體" panose="020B0604030504040204" pitchFamily="34" charset="-120"/>
                    <a:cs typeface="Arial" panose="020B0604020202020204" pitchFamily="34" charset="0"/>
                    <a:sym typeface="Fira Sans Extra Condensed"/>
                  </a:rPr>
                  <a:t>/</a:t>
                </a:r>
                <a:r>
                  <a:rPr lang="zh-TW" altLang="en-US" b="1" dirty="0">
                    <a:solidFill>
                      <a:srgbClr val="FFB598"/>
                    </a:solidFill>
                    <a:ea typeface="微軟正黑體" panose="020B0604030504040204" pitchFamily="34" charset="-120"/>
                    <a:cs typeface="Arial" panose="020B0604020202020204" pitchFamily="34" charset="0"/>
                    <a:sym typeface="Fira Sans Extra Condensed"/>
                  </a:rPr>
                  <a:t>維護費</a:t>
                </a:r>
                <a:endParaRPr b="1" dirty="0">
                  <a:solidFill>
                    <a:srgbClr val="FFB598"/>
                  </a:solidFill>
                  <a:ea typeface="微軟正黑體" panose="020B0604030504040204" pitchFamily="34" charset="-120"/>
                  <a:cs typeface="Arial" panose="020B0604020202020204" pitchFamily="34" charset="0"/>
                  <a:sym typeface="Fira Sans Extra Condensed"/>
                </a:endParaRPr>
              </a:p>
            </p:txBody>
          </p:sp>
          <p:cxnSp>
            <p:nvCxnSpPr>
              <p:cNvPr id="44" name="Google Shape;1082;p32">
                <a:extLst>
                  <a:ext uri="{FF2B5EF4-FFF2-40B4-BE49-F238E27FC236}">
                    <a16:creationId xmlns:a16="http://schemas.microsoft.com/office/drawing/2014/main" id="{0A20863C-ED8E-5FEB-CAAE-D0D8979AE997}"/>
                  </a:ext>
                </a:extLst>
              </p:cNvPr>
              <p:cNvCxnSpPr>
                <a:cxnSpLocks/>
                <a:stCxn id="43" idx="1"/>
              </p:cNvCxnSpPr>
              <p:nvPr/>
            </p:nvCxnSpPr>
            <p:spPr>
              <a:xfrm rot="10800000">
                <a:off x="5537550" y="1817875"/>
                <a:ext cx="1165800" cy="0"/>
              </a:xfrm>
              <a:prstGeom prst="straightConnector1">
                <a:avLst/>
              </a:prstGeom>
              <a:noFill/>
              <a:ln w="19050" cap="flat" cmpd="sng">
                <a:solidFill>
                  <a:srgbClr val="FFB598"/>
                </a:solidFill>
                <a:prstDash val="dot"/>
                <a:round/>
                <a:headEnd type="oval" w="med" len="med"/>
                <a:tailEnd type="none" w="med" len="med"/>
              </a:ln>
            </p:spPr>
          </p:cxnSp>
        </p:grpSp>
        <p:grpSp>
          <p:nvGrpSpPr>
            <p:cNvPr id="12" name="Google Shape;1083;p32">
              <a:extLst>
                <a:ext uri="{FF2B5EF4-FFF2-40B4-BE49-F238E27FC236}">
                  <a16:creationId xmlns:a16="http://schemas.microsoft.com/office/drawing/2014/main" id="{7233799B-1B74-B7A0-F760-63C35B6B04E4}"/>
                </a:ext>
              </a:extLst>
            </p:cNvPr>
            <p:cNvGrpSpPr/>
            <p:nvPr/>
          </p:nvGrpSpPr>
          <p:grpSpPr>
            <a:xfrm>
              <a:off x="5477850" y="3753680"/>
              <a:ext cx="3364814" cy="270589"/>
              <a:chOff x="5477850" y="2926830"/>
              <a:chExt cx="3204900" cy="208500"/>
            </a:xfrm>
          </p:grpSpPr>
          <p:sp>
            <p:nvSpPr>
              <p:cNvPr id="41" name="Google Shape;1085;p32">
                <a:extLst>
                  <a:ext uri="{FF2B5EF4-FFF2-40B4-BE49-F238E27FC236}">
                    <a16:creationId xmlns:a16="http://schemas.microsoft.com/office/drawing/2014/main" id="{F9B0772F-91BD-F9EC-ABF3-9A2379E63CC3}"/>
                  </a:ext>
                </a:extLst>
              </p:cNvPr>
              <p:cNvSpPr txBox="1"/>
              <p:nvPr/>
            </p:nvSpPr>
            <p:spPr>
              <a:xfrm>
                <a:off x="6703350" y="2926830"/>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91AE"/>
                    </a:solidFill>
                    <a:ea typeface="微軟正黑體" panose="020B0604030504040204" pitchFamily="34" charset="-120"/>
                    <a:cs typeface="Arial" panose="020B0604020202020204" pitchFamily="34" charset="0"/>
                    <a:sym typeface="Fira Sans Extra Condensed"/>
                  </a:rPr>
                  <a:t>無形資產之引進、委託研究或驗證費</a:t>
                </a:r>
              </a:p>
            </p:txBody>
          </p:sp>
          <p:cxnSp>
            <p:nvCxnSpPr>
              <p:cNvPr id="42" name="Google Shape;1086;p32">
                <a:extLst>
                  <a:ext uri="{FF2B5EF4-FFF2-40B4-BE49-F238E27FC236}">
                    <a16:creationId xmlns:a16="http://schemas.microsoft.com/office/drawing/2014/main" id="{F7B8002D-A47D-2CFD-16B7-F8068833B77E}"/>
                  </a:ext>
                </a:extLst>
              </p:cNvPr>
              <p:cNvCxnSpPr>
                <a:cxnSpLocks/>
                <a:stCxn id="41" idx="1"/>
              </p:cNvCxnSpPr>
              <p:nvPr/>
            </p:nvCxnSpPr>
            <p:spPr>
              <a:xfrm rot="10800000">
                <a:off x="5477850" y="3031080"/>
                <a:ext cx="1225500" cy="0"/>
              </a:xfrm>
              <a:prstGeom prst="straightConnector1">
                <a:avLst/>
              </a:prstGeom>
              <a:noFill/>
              <a:ln w="19050" cap="flat" cmpd="sng">
                <a:solidFill>
                  <a:srgbClr val="FF91AE"/>
                </a:solidFill>
                <a:prstDash val="dot"/>
                <a:round/>
                <a:headEnd type="oval" w="med" len="med"/>
                <a:tailEnd type="none" w="med" len="med"/>
              </a:ln>
            </p:spPr>
          </p:cxnSp>
        </p:grpSp>
        <p:grpSp>
          <p:nvGrpSpPr>
            <p:cNvPr id="13" name="Google Shape;1087;p32">
              <a:extLst>
                <a:ext uri="{FF2B5EF4-FFF2-40B4-BE49-F238E27FC236}">
                  <a16:creationId xmlns:a16="http://schemas.microsoft.com/office/drawing/2014/main" id="{6C96F327-5390-1E37-D84D-D36FE52D51BE}"/>
                </a:ext>
              </a:extLst>
            </p:cNvPr>
            <p:cNvGrpSpPr/>
            <p:nvPr/>
          </p:nvGrpSpPr>
          <p:grpSpPr>
            <a:xfrm>
              <a:off x="4849774" y="4791629"/>
              <a:ext cx="4011314" cy="308177"/>
              <a:chOff x="4831350" y="4095065"/>
              <a:chExt cx="3851400" cy="208500"/>
            </a:xfrm>
          </p:grpSpPr>
          <p:sp>
            <p:nvSpPr>
              <p:cNvPr id="39" name="Google Shape;1089;p32">
                <a:extLst>
                  <a:ext uri="{FF2B5EF4-FFF2-40B4-BE49-F238E27FC236}">
                    <a16:creationId xmlns:a16="http://schemas.microsoft.com/office/drawing/2014/main" id="{D0BD061A-FDDD-C8E4-8EC4-02FC115C0C4D}"/>
                  </a:ext>
                </a:extLst>
              </p:cNvPr>
              <p:cNvSpPr txBox="1"/>
              <p:nvPr/>
            </p:nvSpPr>
            <p:spPr>
              <a:xfrm>
                <a:off x="6703350" y="409506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989ACA"/>
                    </a:solidFill>
                    <a:ea typeface="微軟正黑體" panose="020B0604030504040204" pitchFamily="34" charset="-120"/>
                    <a:cs typeface="Arial" panose="020B0604020202020204" pitchFamily="34" charset="0"/>
                    <a:sym typeface="Fira Sans Extra Condensed"/>
                  </a:rPr>
                  <a:t>國內差旅費</a:t>
                </a:r>
                <a:endParaRPr lang="en-GB" b="1" dirty="0">
                  <a:solidFill>
                    <a:srgbClr val="989ACA"/>
                  </a:solidFill>
                  <a:ea typeface="微軟正黑體" panose="020B0604030504040204" pitchFamily="34" charset="-120"/>
                  <a:cs typeface="Arial" panose="020B0604020202020204" pitchFamily="34" charset="0"/>
                  <a:sym typeface="Fira Sans Extra Condensed"/>
                </a:endParaRPr>
              </a:p>
            </p:txBody>
          </p:sp>
          <p:cxnSp>
            <p:nvCxnSpPr>
              <p:cNvPr id="40" name="Google Shape;1090;p32">
                <a:extLst>
                  <a:ext uri="{FF2B5EF4-FFF2-40B4-BE49-F238E27FC236}">
                    <a16:creationId xmlns:a16="http://schemas.microsoft.com/office/drawing/2014/main" id="{00530329-1ED8-59BC-8301-210E13077FF1}"/>
                  </a:ext>
                </a:extLst>
              </p:cNvPr>
              <p:cNvCxnSpPr>
                <a:cxnSpLocks/>
                <a:stCxn id="39" idx="1"/>
              </p:cNvCxnSpPr>
              <p:nvPr/>
            </p:nvCxnSpPr>
            <p:spPr>
              <a:xfrm rot="10800000">
                <a:off x="4831350" y="4199314"/>
                <a:ext cx="1872000" cy="0"/>
              </a:xfrm>
              <a:prstGeom prst="straightConnector1">
                <a:avLst/>
              </a:prstGeom>
              <a:noFill/>
              <a:ln w="19050" cap="flat" cmpd="sng">
                <a:solidFill>
                  <a:srgbClr val="989ACA"/>
                </a:solidFill>
                <a:prstDash val="dot"/>
                <a:round/>
                <a:headEnd type="oval" w="med" len="med"/>
                <a:tailEnd type="none" w="med" len="med"/>
              </a:ln>
            </p:spPr>
          </p:cxnSp>
        </p:grpSp>
        <p:grpSp>
          <p:nvGrpSpPr>
            <p:cNvPr id="14" name="群組 13">
              <a:extLst>
                <a:ext uri="{FF2B5EF4-FFF2-40B4-BE49-F238E27FC236}">
                  <a16:creationId xmlns:a16="http://schemas.microsoft.com/office/drawing/2014/main" id="{E06B30CD-4788-11BA-3DDF-BC056A236CB6}"/>
                </a:ext>
              </a:extLst>
            </p:cNvPr>
            <p:cNvGrpSpPr/>
            <p:nvPr/>
          </p:nvGrpSpPr>
          <p:grpSpPr>
            <a:xfrm>
              <a:off x="3226853" y="2174907"/>
              <a:ext cx="2762571" cy="2826584"/>
              <a:chOff x="3042075" y="4339498"/>
              <a:chExt cx="2762571" cy="2891544"/>
            </a:xfrm>
          </p:grpSpPr>
          <p:grpSp>
            <p:nvGrpSpPr>
              <p:cNvPr id="15" name="Google Shape;1082;p36">
                <a:extLst>
                  <a:ext uri="{FF2B5EF4-FFF2-40B4-BE49-F238E27FC236}">
                    <a16:creationId xmlns:a16="http://schemas.microsoft.com/office/drawing/2014/main" id="{34726EA2-8B3C-F799-6727-544403AAEF35}"/>
                  </a:ext>
                </a:extLst>
              </p:cNvPr>
              <p:cNvGrpSpPr/>
              <p:nvPr/>
            </p:nvGrpSpPr>
            <p:grpSpPr>
              <a:xfrm>
                <a:off x="3042075" y="4834829"/>
                <a:ext cx="1139650" cy="924007"/>
                <a:chOff x="3190788" y="1882442"/>
                <a:chExt cx="1139650" cy="924007"/>
              </a:xfrm>
            </p:grpSpPr>
            <p:sp>
              <p:nvSpPr>
                <p:cNvPr id="37" name="Google Shape;1083;p36">
                  <a:extLst>
                    <a:ext uri="{FF2B5EF4-FFF2-40B4-BE49-F238E27FC236}">
                      <a16:creationId xmlns:a16="http://schemas.microsoft.com/office/drawing/2014/main" id="{9776F85D-1350-4380-A859-E403A8A34299}"/>
                    </a:ext>
                  </a:extLst>
                </p:cNvPr>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8" name="Google Shape;1084;p36">
                  <a:extLst>
                    <a:ext uri="{FF2B5EF4-FFF2-40B4-BE49-F238E27FC236}">
                      <a16:creationId xmlns:a16="http://schemas.microsoft.com/office/drawing/2014/main" id="{B6A7567D-4099-5628-3FFF-D907C73EAD97}"/>
                    </a:ext>
                  </a:extLst>
                </p:cNvPr>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46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6" name="Google Shape;1085;p36">
                <a:extLst>
                  <a:ext uri="{FF2B5EF4-FFF2-40B4-BE49-F238E27FC236}">
                    <a16:creationId xmlns:a16="http://schemas.microsoft.com/office/drawing/2014/main" id="{B9383A9E-DF8C-1B91-20E5-F86FD7690E98}"/>
                  </a:ext>
                </a:extLst>
              </p:cNvPr>
              <p:cNvGrpSpPr/>
              <p:nvPr/>
            </p:nvGrpSpPr>
            <p:grpSpPr>
              <a:xfrm>
                <a:off x="3042075" y="5811936"/>
                <a:ext cx="1139650" cy="924030"/>
                <a:chOff x="3190788" y="2859549"/>
                <a:chExt cx="1139650" cy="924030"/>
              </a:xfrm>
            </p:grpSpPr>
            <p:sp>
              <p:nvSpPr>
                <p:cNvPr id="35" name="Google Shape;1086;p36">
                  <a:extLst>
                    <a:ext uri="{FF2B5EF4-FFF2-40B4-BE49-F238E27FC236}">
                      <a16:creationId xmlns:a16="http://schemas.microsoft.com/office/drawing/2014/main" id="{8AD67D4D-B1C5-05E4-37F5-3E5C31F12675}"/>
                    </a:ext>
                  </a:extLst>
                </p:cNvPr>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6" name="Google Shape;1087;p36">
                  <a:extLst>
                    <a:ext uri="{FF2B5EF4-FFF2-40B4-BE49-F238E27FC236}">
                      <a16:creationId xmlns:a16="http://schemas.microsoft.com/office/drawing/2014/main" id="{0499B247-ECD9-0E7C-8B20-9C83DD738C61}"/>
                    </a:ext>
                  </a:extLst>
                </p:cNvPr>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6DA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17" name="Google Shape;1088;p36">
                <a:extLst>
                  <a:ext uri="{FF2B5EF4-FFF2-40B4-BE49-F238E27FC236}">
                    <a16:creationId xmlns:a16="http://schemas.microsoft.com/office/drawing/2014/main" id="{B1ACEB5D-26CC-455A-0F7F-6E6B9245B6B4}"/>
                  </a:ext>
                </a:extLst>
              </p:cNvPr>
              <p:cNvGrpSpPr/>
              <p:nvPr/>
            </p:nvGrpSpPr>
            <p:grpSpPr>
              <a:xfrm>
                <a:off x="4664996" y="4834829"/>
                <a:ext cx="1139650" cy="924007"/>
                <a:chOff x="4813709" y="1882442"/>
                <a:chExt cx="1139650" cy="924007"/>
              </a:xfrm>
            </p:grpSpPr>
            <p:sp>
              <p:nvSpPr>
                <p:cNvPr id="33" name="Google Shape;1089;p36">
                  <a:extLst>
                    <a:ext uri="{FF2B5EF4-FFF2-40B4-BE49-F238E27FC236}">
                      <a16:creationId xmlns:a16="http://schemas.microsoft.com/office/drawing/2014/main" id="{3CB06F0B-C61D-E3E3-14D8-DF0AB7C6F737}"/>
                    </a:ext>
                  </a:extLst>
                </p:cNvPr>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4" name="Google Shape;1090;p36">
                  <a:extLst>
                    <a:ext uri="{FF2B5EF4-FFF2-40B4-BE49-F238E27FC236}">
                      <a16:creationId xmlns:a16="http://schemas.microsoft.com/office/drawing/2014/main" id="{7E625880-8165-3CD4-F899-06177069AB71}"/>
                    </a:ext>
                  </a:extLst>
                </p:cNvPr>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F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8" name="Google Shape;1091;p36">
                <a:extLst>
                  <a:ext uri="{FF2B5EF4-FFF2-40B4-BE49-F238E27FC236}">
                    <a16:creationId xmlns:a16="http://schemas.microsoft.com/office/drawing/2014/main" id="{60E48BD1-517B-A69A-63CA-FE247B3C3348}"/>
                  </a:ext>
                </a:extLst>
              </p:cNvPr>
              <p:cNvGrpSpPr/>
              <p:nvPr/>
            </p:nvGrpSpPr>
            <p:grpSpPr>
              <a:xfrm>
                <a:off x="4664996" y="5811936"/>
                <a:ext cx="1139650" cy="924030"/>
                <a:chOff x="4813709" y="2859549"/>
                <a:chExt cx="1139650" cy="924030"/>
              </a:xfrm>
            </p:grpSpPr>
            <p:sp>
              <p:nvSpPr>
                <p:cNvPr id="31" name="Google Shape;1092;p36">
                  <a:extLst>
                    <a:ext uri="{FF2B5EF4-FFF2-40B4-BE49-F238E27FC236}">
                      <a16:creationId xmlns:a16="http://schemas.microsoft.com/office/drawing/2014/main" id="{ED1609D0-1112-CAAB-B1CF-E31A89045463}"/>
                    </a:ext>
                  </a:extLst>
                </p:cNvPr>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2" name="Google Shape;1093;p36">
                  <a:extLst>
                    <a:ext uri="{FF2B5EF4-FFF2-40B4-BE49-F238E27FC236}">
                      <a16:creationId xmlns:a16="http://schemas.microsoft.com/office/drawing/2014/main" id="{C52CBB4E-C7DF-A31A-C569-37EC007FDFC9}"/>
                    </a:ext>
                  </a:extLst>
                </p:cNvPr>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F9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9" name="Google Shape;1094;p36">
                <a:extLst>
                  <a:ext uri="{FF2B5EF4-FFF2-40B4-BE49-F238E27FC236}">
                    <a16:creationId xmlns:a16="http://schemas.microsoft.com/office/drawing/2014/main" id="{8EBB1ABB-8038-E917-4000-57C763376BE6}"/>
                  </a:ext>
                </a:extLst>
              </p:cNvPr>
              <p:cNvGrpSpPr/>
              <p:nvPr/>
            </p:nvGrpSpPr>
            <p:grpSpPr>
              <a:xfrm>
                <a:off x="3889969" y="4339498"/>
                <a:ext cx="1066779" cy="1169687"/>
                <a:chOff x="4038682" y="1387111"/>
                <a:chExt cx="1066779" cy="1169687"/>
              </a:xfrm>
            </p:grpSpPr>
            <p:sp>
              <p:nvSpPr>
                <p:cNvPr id="29" name="Google Shape;1095;p36">
                  <a:extLst>
                    <a:ext uri="{FF2B5EF4-FFF2-40B4-BE49-F238E27FC236}">
                      <a16:creationId xmlns:a16="http://schemas.microsoft.com/office/drawing/2014/main" id="{46EA643D-82CD-5A67-BBE0-511D277FAB99}"/>
                    </a:ext>
                  </a:extLst>
                </p:cNvPr>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0" name="Google Shape;1096;p36">
                  <a:extLst>
                    <a:ext uri="{FF2B5EF4-FFF2-40B4-BE49-F238E27FC236}">
                      <a16:creationId xmlns:a16="http://schemas.microsoft.com/office/drawing/2014/main" id="{6CD6403B-95EF-68F3-AF1B-2AB3296A1A06}"/>
                    </a:ext>
                  </a:extLst>
                </p:cNvPr>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EB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20" name="Google Shape;1097;p36">
                <a:extLst>
                  <a:ext uri="{FF2B5EF4-FFF2-40B4-BE49-F238E27FC236}">
                    <a16:creationId xmlns:a16="http://schemas.microsoft.com/office/drawing/2014/main" id="{5363E462-93B0-A126-E4AE-3147327D9796}"/>
                  </a:ext>
                </a:extLst>
              </p:cNvPr>
              <p:cNvGrpSpPr/>
              <p:nvPr/>
            </p:nvGrpSpPr>
            <p:grpSpPr>
              <a:xfrm>
                <a:off x="3889969" y="6061601"/>
                <a:ext cx="1066779" cy="1169441"/>
                <a:chOff x="4038682" y="3109214"/>
                <a:chExt cx="1066779" cy="1169441"/>
              </a:xfrm>
            </p:grpSpPr>
            <p:sp>
              <p:nvSpPr>
                <p:cNvPr id="27" name="Google Shape;1098;p36">
                  <a:extLst>
                    <a:ext uri="{FF2B5EF4-FFF2-40B4-BE49-F238E27FC236}">
                      <a16:creationId xmlns:a16="http://schemas.microsoft.com/office/drawing/2014/main" id="{A92D7087-69BA-7C08-6166-6321B276866B}"/>
                    </a:ext>
                  </a:extLst>
                </p:cNvPr>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28" name="Google Shape;1099;p36">
                  <a:extLst>
                    <a:ext uri="{FF2B5EF4-FFF2-40B4-BE49-F238E27FC236}">
                      <a16:creationId xmlns:a16="http://schemas.microsoft.com/office/drawing/2014/main" id="{F25E0F6E-02F2-B19B-B9AA-B9F4551776EC}"/>
                    </a:ext>
                  </a:extLst>
                </p:cNvPr>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989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pic>
            <p:nvPicPr>
              <p:cNvPr id="21" name="圖片 20">
                <a:extLst>
                  <a:ext uri="{FF2B5EF4-FFF2-40B4-BE49-F238E27FC236}">
                    <a16:creationId xmlns:a16="http://schemas.microsoft.com/office/drawing/2014/main" id="{213D3FD3-E651-9534-A9DE-23E2C626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52" y="6061166"/>
                <a:ext cx="476977" cy="476977"/>
              </a:xfrm>
              <a:prstGeom prst="rect">
                <a:avLst/>
              </a:prstGeom>
            </p:spPr>
          </p:pic>
          <p:pic>
            <p:nvPicPr>
              <p:cNvPr id="22" name="圖形 21" descr="頭顱中有齒輪">
                <a:extLst>
                  <a:ext uri="{FF2B5EF4-FFF2-40B4-BE49-F238E27FC236}">
                    <a16:creationId xmlns:a16="http://schemas.microsoft.com/office/drawing/2014/main" id="{3112AE87-E58A-9DB7-704A-A841FBA4C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061" y="4577450"/>
                <a:ext cx="472637" cy="472637"/>
              </a:xfrm>
              <a:prstGeom prst="rect">
                <a:avLst/>
              </a:prstGeom>
            </p:spPr>
          </p:pic>
          <p:sp>
            <p:nvSpPr>
              <p:cNvPr id="23" name="Google Shape;1249;p36">
                <a:extLst>
                  <a:ext uri="{FF2B5EF4-FFF2-40B4-BE49-F238E27FC236}">
                    <a16:creationId xmlns:a16="http://schemas.microsoft.com/office/drawing/2014/main" id="{5AF42358-30C0-6FFC-CEEA-4A96304D0A69}"/>
                  </a:ext>
                </a:extLst>
              </p:cNvPr>
              <p:cNvSpPr/>
              <p:nvPr/>
            </p:nvSpPr>
            <p:spPr>
              <a:xfrm>
                <a:off x="3386406" y="5151245"/>
                <a:ext cx="383553" cy="35258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pic>
            <p:nvPicPr>
              <p:cNvPr id="24" name="圖形 23" descr="燒杯">
                <a:extLst>
                  <a:ext uri="{FF2B5EF4-FFF2-40B4-BE49-F238E27FC236}">
                    <a16:creationId xmlns:a16="http://schemas.microsoft.com/office/drawing/2014/main" id="{5A73D7EF-BB45-BA4F-1C77-07F92ACD6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7952" y="6057065"/>
                <a:ext cx="449134" cy="449134"/>
              </a:xfrm>
              <a:prstGeom prst="rect">
                <a:avLst/>
              </a:prstGeom>
            </p:spPr>
          </p:pic>
          <p:pic>
            <p:nvPicPr>
              <p:cNvPr id="25" name="圖形 24" descr="飛機">
                <a:extLst>
                  <a:ext uri="{FF2B5EF4-FFF2-40B4-BE49-F238E27FC236}">
                    <a16:creationId xmlns:a16="http://schemas.microsoft.com/office/drawing/2014/main" id="{7F8C32D1-FE60-30AF-1034-A49DA4E94D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7852" y="6530990"/>
                <a:ext cx="479770" cy="479770"/>
              </a:xfrm>
              <a:prstGeom prst="rect">
                <a:avLst/>
              </a:prstGeom>
            </p:spPr>
          </p:pic>
          <p:pic>
            <p:nvPicPr>
              <p:cNvPr id="26" name="圖形 25" descr="單一齒輪">
                <a:extLst>
                  <a:ext uri="{FF2B5EF4-FFF2-40B4-BE49-F238E27FC236}">
                    <a16:creationId xmlns:a16="http://schemas.microsoft.com/office/drawing/2014/main" id="{00A673D7-0013-880A-E8AA-8B4271324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5256" y="5014583"/>
                <a:ext cx="512294" cy="512294"/>
              </a:xfrm>
              <a:prstGeom prst="rect">
                <a:avLst/>
              </a:prstGeom>
            </p:spPr>
          </p:pic>
        </p:grpSp>
      </p:grpSp>
      <p:sp>
        <p:nvSpPr>
          <p:cNvPr id="51" name="矩形 50">
            <a:extLst>
              <a:ext uri="{FF2B5EF4-FFF2-40B4-BE49-F238E27FC236}">
                <a16:creationId xmlns:a16="http://schemas.microsoft.com/office/drawing/2014/main" id="{64DAB025-49BE-7D2E-8F39-73583F156DF3}"/>
              </a:ext>
            </a:extLst>
          </p:cNvPr>
          <p:cNvSpPr/>
          <p:nvPr/>
        </p:nvSpPr>
        <p:spPr>
          <a:xfrm>
            <a:off x="951822" y="5243758"/>
            <a:ext cx="7510487" cy="924029"/>
          </a:xfrm>
          <a:prstGeom prst="rect">
            <a:avLst/>
          </a:prstGeom>
          <a:solidFill>
            <a:srgbClr val="0074BB"/>
          </a:solidFill>
          <a:ln w="28575">
            <a:noFill/>
            <a:prstDash val="dash"/>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補助比例最高不超過計畫總經費之</a:t>
            </a:r>
            <a:r>
              <a:rPr lang="en-US" altLang="zh-TW" sz="2400" b="1" dirty="0">
                <a:latin typeface="Arial" panose="020B0604020202020204" pitchFamily="34" charset="0"/>
                <a:ea typeface="微軟正黑體" panose="020B0604030504040204" pitchFamily="34" charset="-120"/>
                <a:cs typeface="Arial" panose="020B0604020202020204" pitchFamily="34" charset="0"/>
              </a:rPr>
              <a:t>50%</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其餘部分由申請單位自籌。</a:t>
            </a:r>
          </a:p>
        </p:txBody>
      </p:sp>
      <p:pic>
        <p:nvPicPr>
          <p:cNvPr id="52" name="圖片 51">
            <a:extLst>
              <a:ext uri="{FF2B5EF4-FFF2-40B4-BE49-F238E27FC236}">
                <a16:creationId xmlns:a16="http://schemas.microsoft.com/office/drawing/2014/main" id="{A918E424-29D8-1022-1A64-711917515FDF}"/>
              </a:ext>
            </a:extLst>
          </p:cNvPr>
          <p:cNvPicPr>
            <a:picLocks noChangeAspect="1"/>
          </p:cNvPicPr>
          <p:nvPr/>
        </p:nvPicPr>
        <p:blipFill>
          <a:blip r:embed="rId12"/>
          <a:stretch>
            <a:fillRect/>
          </a:stretch>
        </p:blipFill>
        <p:spPr>
          <a:xfrm>
            <a:off x="6225228" y="266628"/>
            <a:ext cx="2206672" cy="1741721"/>
          </a:xfrm>
          <a:prstGeom prst="rect">
            <a:avLst/>
          </a:prstGeom>
        </p:spPr>
      </p:pic>
    </p:spTree>
    <p:extLst>
      <p:ext uri="{BB962C8B-B14F-4D97-AF65-F5344CB8AC3E}">
        <p14:creationId xmlns:p14="http://schemas.microsoft.com/office/powerpoint/2010/main" val="811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oogle Shape;483;p23">
            <a:extLst>
              <a:ext uri="{FF2B5EF4-FFF2-40B4-BE49-F238E27FC236}">
                <a16:creationId xmlns:a16="http://schemas.microsoft.com/office/drawing/2014/main" id="{B4901A35-4B6C-6FC4-68A2-C68EC02DF332}"/>
              </a:ext>
            </a:extLst>
          </p:cNvPr>
          <p:cNvGrpSpPr/>
          <p:nvPr/>
        </p:nvGrpSpPr>
        <p:grpSpPr>
          <a:xfrm>
            <a:off x="-1544539" y="3340755"/>
            <a:ext cx="10727936" cy="3000077"/>
            <a:chOff x="-70921" y="2806725"/>
            <a:chExt cx="9279946" cy="2336681"/>
          </a:xfrm>
          <a:solidFill>
            <a:srgbClr val="808080">
              <a:lumMod val="90000"/>
            </a:srgbClr>
          </a:solidFill>
        </p:grpSpPr>
        <p:sp>
          <p:nvSpPr>
            <p:cNvPr id="7177" name="Google Shape;484;p23">
              <a:extLst>
                <a:ext uri="{FF2B5EF4-FFF2-40B4-BE49-F238E27FC236}">
                  <a16:creationId xmlns:a16="http://schemas.microsoft.com/office/drawing/2014/main" id="{B8C06B51-11B8-1C1B-3B45-5FC1E6E87388}"/>
                </a:ext>
              </a:extLst>
            </p:cNvPr>
            <p:cNvSpPr/>
            <p:nvPr/>
          </p:nvSpPr>
          <p:spPr>
            <a:xfrm>
              <a:off x="-70921" y="2806725"/>
              <a:ext cx="9262674" cy="2336681"/>
            </a:xfrm>
            <a:custGeom>
              <a:avLst/>
              <a:gdLst/>
              <a:ahLst/>
              <a:cxnLst/>
              <a:rect l="l" t="t" r="r" b="b"/>
              <a:pathLst>
                <a:path w="367093" h="92606" extrusionOk="0">
                  <a:moveTo>
                    <a:pt x="0" y="58628"/>
                  </a:moveTo>
                  <a:lnTo>
                    <a:pt x="367093" y="0"/>
                  </a:lnTo>
                  <a:lnTo>
                    <a:pt x="367093" y="22652"/>
                  </a:lnTo>
                  <a:lnTo>
                    <a:pt x="59295" y="92606"/>
                  </a:lnTo>
                  <a:lnTo>
                    <a:pt x="0" y="92606"/>
                  </a:lnTo>
                  <a:close/>
                </a:path>
              </a:pathLst>
            </a:custGeom>
            <a:grp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8" name="Google Shape;485;p23">
              <a:extLst>
                <a:ext uri="{FF2B5EF4-FFF2-40B4-BE49-F238E27FC236}">
                  <a16:creationId xmlns:a16="http://schemas.microsoft.com/office/drawing/2014/main" id="{14DB67A8-5C73-0681-5529-88E0522A41CB}"/>
                </a:ext>
              </a:extLst>
            </p:cNvPr>
            <p:cNvCxnSpPr/>
            <p:nvPr/>
          </p:nvCxnSpPr>
          <p:spPr>
            <a:xfrm rot="10800000" flipH="1">
              <a:off x="-68175" y="3067525"/>
              <a:ext cx="9277200" cy="1782300"/>
            </a:xfrm>
            <a:prstGeom prst="straightConnector1">
              <a:avLst/>
            </a:prstGeom>
            <a:grpFill/>
            <a:ln w="28575" cap="flat" cmpd="sng">
              <a:solidFill>
                <a:srgbClr val="FFFFFF"/>
              </a:solidFill>
              <a:prstDash val="dash"/>
              <a:round/>
              <a:headEnd type="none" w="med" len="med"/>
              <a:tailEnd type="none" w="med" len="med"/>
            </a:ln>
          </p:spPr>
        </p:cxnSp>
      </p:grpSp>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9</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5EC16050-C0DA-703F-19DA-71B2A05725FB}"/>
              </a:ext>
            </a:extLst>
          </p:cNvPr>
          <p:cNvSpPr>
            <a:spLocks noGrp="1"/>
          </p:cNvSpPr>
          <p:nvPr>
            <p:ph type="title"/>
          </p:nvPr>
        </p:nvSpPr>
        <p:spPr>
          <a:xfrm>
            <a:off x="2567371" y="687197"/>
            <a:ext cx="2401183"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應備文件</a:t>
            </a:r>
          </a:p>
        </p:txBody>
      </p:sp>
      <p:pic>
        <p:nvPicPr>
          <p:cNvPr id="3" name="圖片 2">
            <a:extLst>
              <a:ext uri="{FF2B5EF4-FFF2-40B4-BE49-F238E27FC236}">
                <a16:creationId xmlns:a16="http://schemas.microsoft.com/office/drawing/2014/main" id="{780AA218-6C04-2E9D-92B6-24B51ECA4782}"/>
              </a:ext>
            </a:extLst>
          </p:cNvPr>
          <p:cNvPicPr>
            <a:picLocks noChangeAspect="1"/>
          </p:cNvPicPr>
          <p:nvPr/>
        </p:nvPicPr>
        <p:blipFill>
          <a:blip r:embed="rId2"/>
          <a:stretch>
            <a:fillRect/>
          </a:stretch>
        </p:blipFill>
        <p:spPr>
          <a:xfrm>
            <a:off x="1677868" y="686246"/>
            <a:ext cx="749873" cy="682811"/>
          </a:xfrm>
          <a:prstGeom prst="rect">
            <a:avLst/>
          </a:prstGeom>
        </p:spPr>
      </p:pic>
      <p:grpSp>
        <p:nvGrpSpPr>
          <p:cNvPr id="4" name="Google Shape;487;p23">
            <a:extLst>
              <a:ext uri="{FF2B5EF4-FFF2-40B4-BE49-F238E27FC236}">
                <a16:creationId xmlns:a16="http://schemas.microsoft.com/office/drawing/2014/main" id="{BE4E5DE9-4A94-245A-DCA9-B80BB0F0D4C8}"/>
              </a:ext>
            </a:extLst>
          </p:cNvPr>
          <p:cNvGrpSpPr/>
          <p:nvPr/>
        </p:nvGrpSpPr>
        <p:grpSpPr>
          <a:xfrm>
            <a:off x="3104051" y="2048241"/>
            <a:ext cx="1535178" cy="675994"/>
            <a:chOff x="3418972" y="3350466"/>
            <a:chExt cx="1570800" cy="675994"/>
          </a:xfrm>
        </p:grpSpPr>
        <p:sp>
          <p:nvSpPr>
            <p:cNvPr id="5" name="Google Shape;488;p23">
              <a:extLst>
                <a:ext uri="{FF2B5EF4-FFF2-40B4-BE49-F238E27FC236}">
                  <a16:creationId xmlns:a16="http://schemas.microsoft.com/office/drawing/2014/main" id="{3649BE81-956D-014E-399B-819608612DBE}"/>
                </a:ext>
              </a:extLst>
            </p:cNvPr>
            <p:cNvSpPr txBox="1"/>
            <p:nvPr/>
          </p:nvSpPr>
          <p:spPr>
            <a:xfrm>
              <a:off x="3418972" y="383686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10</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6" name="Google Shape;490;p23">
              <a:extLst>
                <a:ext uri="{FF2B5EF4-FFF2-40B4-BE49-F238E27FC236}">
                  <a16:creationId xmlns:a16="http://schemas.microsoft.com/office/drawing/2014/main" id="{FD1162C6-4414-FBA5-4FCA-B81EC5E10589}"/>
                </a:ext>
              </a:extLst>
            </p:cNvPr>
            <p:cNvSpPr txBox="1"/>
            <p:nvPr/>
          </p:nvSpPr>
          <p:spPr>
            <a:xfrm>
              <a:off x="3522814" y="3350466"/>
              <a:ext cx="1267764" cy="49196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6DA9CD"/>
                  </a:solidFill>
                  <a:ea typeface="微軟正黑體" panose="020B0604030504040204" pitchFamily="34" charset="-120"/>
                  <a:cs typeface="Arial" panose="020B0604020202020204" pitchFamily="34" charset="0"/>
                  <a:sym typeface="Fira Sans Extra Condensed"/>
                </a:rPr>
                <a:t> 構想簡報</a:t>
              </a:r>
              <a:endParaRPr kumimoji="0" lang="en" b="1" dirty="0">
                <a:solidFill>
                  <a:srgbClr val="6DA9CD"/>
                </a:solidFill>
                <a:ea typeface="微軟正黑體" panose="020B0604030504040204" pitchFamily="34" charset="-120"/>
                <a:cs typeface="Arial" panose="020B0604020202020204" pitchFamily="34" charset="0"/>
                <a:sym typeface="Fira Sans Extra Condensed"/>
              </a:endParaRPr>
            </a:p>
          </p:txBody>
        </p:sp>
      </p:grpSp>
      <p:grpSp>
        <p:nvGrpSpPr>
          <p:cNvPr id="7" name="Google Shape;491;p23">
            <a:extLst>
              <a:ext uri="{FF2B5EF4-FFF2-40B4-BE49-F238E27FC236}">
                <a16:creationId xmlns:a16="http://schemas.microsoft.com/office/drawing/2014/main" id="{2CB4888F-0018-606E-9B07-75541F7E7BFB}"/>
              </a:ext>
            </a:extLst>
          </p:cNvPr>
          <p:cNvGrpSpPr/>
          <p:nvPr/>
        </p:nvGrpSpPr>
        <p:grpSpPr>
          <a:xfrm>
            <a:off x="4968554" y="1061763"/>
            <a:ext cx="2016303" cy="1394365"/>
            <a:chOff x="5698507" y="3243486"/>
            <a:chExt cx="2063089" cy="1123201"/>
          </a:xfrm>
        </p:grpSpPr>
        <p:sp>
          <p:nvSpPr>
            <p:cNvPr id="8" name="Google Shape;492;p23">
              <a:extLst>
                <a:ext uri="{FF2B5EF4-FFF2-40B4-BE49-F238E27FC236}">
                  <a16:creationId xmlns:a16="http://schemas.microsoft.com/office/drawing/2014/main" id="{2E3CC8F9-A9E8-FB32-7C25-35D3E053EA6E}"/>
                </a:ext>
              </a:extLst>
            </p:cNvPr>
            <p:cNvSpPr txBox="1"/>
            <p:nvPr/>
          </p:nvSpPr>
          <p:spPr>
            <a:xfrm>
              <a:off x="5942816" y="4104972"/>
              <a:ext cx="1570800" cy="261715"/>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9" name="Google Shape;494;p23">
              <a:extLst>
                <a:ext uri="{FF2B5EF4-FFF2-40B4-BE49-F238E27FC236}">
                  <a16:creationId xmlns:a16="http://schemas.microsoft.com/office/drawing/2014/main" id="{EBC30E42-95CE-80A9-2B77-5C097BBD4BE0}"/>
                </a:ext>
              </a:extLst>
            </p:cNvPr>
            <p:cNvSpPr txBox="1"/>
            <p:nvPr/>
          </p:nvSpPr>
          <p:spPr>
            <a:xfrm>
              <a:off x="5698507" y="3243486"/>
              <a:ext cx="2063089" cy="834862"/>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主導公司最近 </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3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b="1" dirty="0">
                <a:solidFill>
                  <a:srgbClr val="989ACA"/>
                </a:solidFill>
                <a:ea typeface="微軟正黑體" panose="020B0604030504040204" pitchFamily="34" charset="-120"/>
                <a:cs typeface="Arial" panose="020B0604020202020204" pitchFamily="34" charset="0"/>
                <a:sym typeface="Fira Sans Extra Condensed"/>
              </a:endParaRPr>
            </a:p>
          </p:txBody>
        </p:sp>
      </p:grpSp>
      <p:grpSp>
        <p:nvGrpSpPr>
          <p:cNvPr id="10" name="Google Shape;495;p23">
            <a:extLst>
              <a:ext uri="{FF2B5EF4-FFF2-40B4-BE49-F238E27FC236}">
                <a16:creationId xmlns:a16="http://schemas.microsoft.com/office/drawing/2014/main" id="{31407579-B8C8-8914-C8FD-78578BE99D5E}"/>
              </a:ext>
            </a:extLst>
          </p:cNvPr>
          <p:cNvGrpSpPr/>
          <p:nvPr/>
        </p:nvGrpSpPr>
        <p:grpSpPr>
          <a:xfrm>
            <a:off x="581106" y="2146287"/>
            <a:ext cx="2199058" cy="1024257"/>
            <a:chOff x="584656" y="3024353"/>
            <a:chExt cx="2250085" cy="1024257"/>
          </a:xfrm>
        </p:grpSpPr>
        <p:sp>
          <p:nvSpPr>
            <p:cNvPr id="11" name="Google Shape;496;p23">
              <a:extLst>
                <a:ext uri="{FF2B5EF4-FFF2-40B4-BE49-F238E27FC236}">
                  <a16:creationId xmlns:a16="http://schemas.microsoft.com/office/drawing/2014/main" id="{A52C3F5E-5128-69E6-D86F-4FCA2F1353CA}"/>
                </a:ext>
              </a:extLst>
            </p:cNvPr>
            <p:cNvSpPr txBox="1"/>
            <p:nvPr/>
          </p:nvSpPr>
          <p:spPr>
            <a:xfrm>
              <a:off x="797215" y="385901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2</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12" name="Google Shape;498;p23">
              <a:extLst>
                <a:ext uri="{FF2B5EF4-FFF2-40B4-BE49-F238E27FC236}">
                  <a16:creationId xmlns:a16="http://schemas.microsoft.com/office/drawing/2014/main" id="{BFD32AA1-6F3C-72E7-D5AA-EBD2D035DE88}"/>
                </a:ext>
              </a:extLst>
            </p:cNvPr>
            <p:cNvSpPr txBox="1"/>
            <p:nvPr/>
          </p:nvSpPr>
          <p:spPr>
            <a:xfrm>
              <a:off x="584656" y="3024353"/>
              <a:ext cx="2250085" cy="790126"/>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46CCA5"/>
                  </a:solidFill>
                  <a:ea typeface="微軟正黑體" panose="020B0604030504040204" pitchFamily="34" charset="-120"/>
                  <a:cs typeface="Arial" panose="020B0604020202020204" pitchFamily="34" charset="0"/>
                  <a:sym typeface="Fira Sans Extra Condensed"/>
                </a:rPr>
                <a:t>計畫申請表及申請公司基本資料表</a:t>
              </a:r>
              <a:endParaRPr kumimoji="0" lang="en" b="1" dirty="0">
                <a:solidFill>
                  <a:srgbClr val="46CCA5"/>
                </a:solidFill>
                <a:ea typeface="微軟正黑體" panose="020B0604030504040204" pitchFamily="34" charset="-120"/>
                <a:cs typeface="Arial" panose="020B0604020202020204" pitchFamily="34" charset="0"/>
                <a:sym typeface="Fira Sans Extra Condensed"/>
              </a:endParaRPr>
            </a:p>
          </p:txBody>
        </p:sp>
      </p:grpSp>
      <p:sp>
        <p:nvSpPr>
          <p:cNvPr id="13" name="Google Shape;502;p23">
            <a:extLst>
              <a:ext uri="{FF2B5EF4-FFF2-40B4-BE49-F238E27FC236}">
                <a16:creationId xmlns:a16="http://schemas.microsoft.com/office/drawing/2014/main" id="{8684B7F2-E331-F1CD-5169-34F284C5E057}"/>
              </a:ext>
            </a:extLst>
          </p:cNvPr>
          <p:cNvSpPr txBox="1"/>
          <p:nvPr/>
        </p:nvSpPr>
        <p:spPr>
          <a:xfrm>
            <a:off x="6750556" y="1905412"/>
            <a:ext cx="1709839" cy="1243119"/>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聯盟公司</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近 </a:t>
            </a: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1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altLang="zh-TW" b="1" dirty="0">
              <a:solidFill>
                <a:srgbClr val="989ACA"/>
              </a:solidFill>
              <a:ea typeface="微軟正黑體" panose="020B0604030504040204" pitchFamily="34" charset="-120"/>
              <a:cs typeface="Arial" panose="020B0604020202020204" pitchFamily="34" charset="0"/>
              <a:sym typeface="Fira Sans Extra Condensed"/>
            </a:endParaRPr>
          </a:p>
        </p:txBody>
      </p:sp>
      <p:sp>
        <p:nvSpPr>
          <p:cNvPr id="14" name="Google Shape;506;p23">
            <a:extLst>
              <a:ext uri="{FF2B5EF4-FFF2-40B4-BE49-F238E27FC236}">
                <a16:creationId xmlns:a16="http://schemas.microsoft.com/office/drawing/2014/main" id="{E5A56D58-D0A2-6DF7-8B63-F7DA383EDF8F}"/>
              </a:ext>
            </a:extLst>
          </p:cNvPr>
          <p:cNvSpPr/>
          <p:nvPr/>
        </p:nvSpPr>
        <p:spPr>
          <a:xfrm>
            <a:off x="1369376" y="3895749"/>
            <a:ext cx="557527"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sp>
        <p:nvSpPr>
          <p:cNvPr id="15" name="Google Shape;521;p23">
            <a:extLst>
              <a:ext uri="{FF2B5EF4-FFF2-40B4-BE49-F238E27FC236}">
                <a16:creationId xmlns:a16="http://schemas.microsoft.com/office/drawing/2014/main" id="{1F0FB53B-E058-6C14-F9F9-F71E7E6E0A4C}"/>
              </a:ext>
            </a:extLst>
          </p:cNvPr>
          <p:cNvSpPr/>
          <p:nvPr/>
        </p:nvSpPr>
        <p:spPr>
          <a:xfrm>
            <a:off x="5322889" y="3076453"/>
            <a:ext cx="557548" cy="57048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16" name="矩形 15">
            <a:extLst>
              <a:ext uri="{FF2B5EF4-FFF2-40B4-BE49-F238E27FC236}">
                <a16:creationId xmlns:a16="http://schemas.microsoft.com/office/drawing/2014/main" id="{ECE9735D-B935-F11F-44E4-C49612D9A2F9}"/>
              </a:ext>
            </a:extLst>
          </p:cNvPr>
          <p:cNvSpPr/>
          <p:nvPr/>
        </p:nvSpPr>
        <p:spPr>
          <a:xfrm>
            <a:off x="3095530" y="5309870"/>
            <a:ext cx="4703763" cy="1223186"/>
          </a:xfrm>
          <a:prstGeom prst="rect">
            <a:avLst/>
          </a:prstGeom>
          <a:solidFill>
            <a:srgbClr val="A0459A"/>
          </a:solidFill>
          <a:ln w="28575" cap="flat" cmpd="sng" algn="ctr">
            <a:noFill/>
            <a:prstDash val="dash"/>
          </a:ln>
          <a:effectLst>
            <a:glow rad="101600">
              <a:srgbClr val="333399">
                <a:satMod val="175000"/>
                <a:alpha val="40000"/>
              </a:srgbClr>
            </a:glo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送件地址：</a:t>
            </a:r>
            <a:endParaRPr kumimoji="0" lang="en-US" altLang="zh-TW"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「經濟部</a:t>
            </a:r>
            <a:r>
              <a:rPr kumimoji="0" lang="zh-TW"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產業技術司</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A</a:t>
            </a:r>
            <a:r>
              <a:rPr kumimoji="0" lang="en-US" altLang="zh-TW" sz="1800" b="1" i="0" u="none" strike="noStrike" kern="0" cap="none" spc="0" normalizeH="0" baseline="30000" noProof="0" dirty="0">
                <a:ln>
                  <a:noFill/>
                </a:ln>
                <a:solidFill>
                  <a:srgbClr val="FFFFFF"/>
                </a:solidFill>
                <a:effectLst/>
                <a:uLnTx/>
                <a:uFillTx/>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企業創新專案辦公室」</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臺北市中正區</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100409</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重慶南路二段</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51</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號</a:t>
            </a:r>
            <a:endPar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永豐餘大樓</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7</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樓</a:t>
            </a:r>
          </a:p>
        </p:txBody>
      </p:sp>
      <p:grpSp>
        <p:nvGrpSpPr>
          <p:cNvPr id="17" name="群組 16">
            <a:extLst>
              <a:ext uri="{FF2B5EF4-FFF2-40B4-BE49-F238E27FC236}">
                <a16:creationId xmlns:a16="http://schemas.microsoft.com/office/drawing/2014/main" id="{F4B049DD-6E95-CB68-0297-594F560D87A1}"/>
              </a:ext>
            </a:extLst>
          </p:cNvPr>
          <p:cNvGrpSpPr/>
          <p:nvPr/>
        </p:nvGrpSpPr>
        <p:grpSpPr>
          <a:xfrm>
            <a:off x="5509348" y="2539504"/>
            <a:ext cx="1111268" cy="1589744"/>
            <a:chOff x="5814148" y="2502928"/>
            <a:chExt cx="1111268" cy="1589744"/>
          </a:xfrm>
        </p:grpSpPr>
        <p:sp>
          <p:nvSpPr>
            <p:cNvPr id="18" name="Google Shape;523;p23">
              <a:extLst>
                <a:ext uri="{FF2B5EF4-FFF2-40B4-BE49-F238E27FC236}">
                  <a16:creationId xmlns:a16="http://schemas.microsoft.com/office/drawing/2014/main" id="{2C2E901B-2674-8B2E-1A3E-13DC1C4AB1D2}"/>
                </a:ext>
              </a:extLst>
            </p:cNvPr>
            <p:cNvSpPr/>
            <p:nvPr/>
          </p:nvSpPr>
          <p:spPr>
            <a:xfrm>
              <a:off x="6145868" y="4029596"/>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19" name="群組 18">
              <a:extLst>
                <a:ext uri="{FF2B5EF4-FFF2-40B4-BE49-F238E27FC236}">
                  <a16:creationId xmlns:a16="http://schemas.microsoft.com/office/drawing/2014/main" id="{96B91155-9B89-FE20-372A-55CA320781A7}"/>
                </a:ext>
              </a:extLst>
            </p:cNvPr>
            <p:cNvGrpSpPr/>
            <p:nvPr/>
          </p:nvGrpSpPr>
          <p:grpSpPr>
            <a:xfrm>
              <a:off x="5814148" y="2502928"/>
              <a:ext cx="1111268" cy="1532958"/>
              <a:chOff x="3648216" y="110778"/>
              <a:chExt cx="1111268" cy="1532958"/>
            </a:xfrm>
          </p:grpSpPr>
          <p:sp>
            <p:nvSpPr>
              <p:cNvPr id="20" name="Google Shape;520;p23">
                <a:extLst>
                  <a:ext uri="{FF2B5EF4-FFF2-40B4-BE49-F238E27FC236}">
                    <a16:creationId xmlns:a16="http://schemas.microsoft.com/office/drawing/2014/main" id="{AFD3C4B6-B636-D6A2-A4C5-6B83DB7CAE4B}"/>
                  </a:ext>
                </a:extLst>
              </p:cNvPr>
              <p:cNvSpPr/>
              <p:nvPr/>
            </p:nvSpPr>
            <p:spPr>
              <a:xfrm>
                <a:off x="3648216" y="110778"/>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989ACA"/>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grpSp>
            <p:nvGrpSpPr>
              <p:cNvPr id="21" name="群組 20">
                <a:extLst>
                  <a:ext uri="{FF2B5EF4-FFF2-40B4-BE49-F238E27FC236}">
                    <a16:creationId xmlns:a16="http://schemas.microsoft.com/office/drawing/2014/main" id="{D8F1F149-B596-031A-A3F0-CDED464584F2}"/>
                  </a:ext>
                </a:extLst>
              </p:cNvPr>
              <p:cNvGrpSpPr/>
              <p:nvPr/>
            </p:nvGrpSpPr>
            <p:grpSpPr>
              <a:xfrm>
                <a:off x="3934659" y="421541"/>
                <a:ext cx="570464" cy="570495"/>
                <a:chOff x="6356656" y="2853001"/>
                <a:chExt cx="570464" cy="570495"/>
              </a:xfrm>
            </p:grpSpPr>
            <p:pic>
              <p:nvPicPr>
                <p:cNvPr id="22" name="圖形 21" descr="上升趨勢的橫條圖">
                  <a:extLst>
                    <a:ext uri="{FF2B5EF4-FFF2-40B4-BE49-F238E27FC236}">
                      <a16:creationId xmlns:a16="http://schemas.microsoft.com/office/drawing/2014/main" id="{D7281DA6-90EB-5102-4E9F-343242B9F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711" y="3019313"/>
                  <a:ext cx="217955" cy="223011"/>
                </a:xfrm>
                <a:prstGeom prst="rect">
                  <a:avLst/>
                </a:prstGeom>
              </p:spPr>
            </p:pic>
            <p:sp>
              <p:nvSpPr>
                <p:cNvPr id="23" name="Google Shape;506;p23">
                  <a:extLst>
                    <a:ext uri="{FF2B5EF4-FFF2-40B4-BE49-F238E27FC236}">
                      <a16:creationId xmlns:a16="http://schemas.microsoft.com/office/drawing/2014/main" id="{0DCF51CF-E5F4-A995-2C1A-CBE84CF02141}"/>
                    </a:ext>
                  </a:extLst>
                </p:cNvPr>
                <p:cNvSpPr/>
                <p:nvPr/>
              </p:nvSpPr>
              <p:spPr>
                <a:xfrm>
                  <a:off x="6356656" y="2853001"/>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24" name="圖形 23" descr="紙張">
                  <a:extLst>
                    <a:ext uri="{FF2B5EF4-FFF2-40B4-BE49-F238E27FC236}">
                      <a16:creationId xmlns:a16="http://schemas.microsoft.com/office/drawing/2014/main" id="{12282483-A662-11FD-C13A-29227ED5F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980" y="2921736"/>
                  <a:ext cx="490559" cy="413166"/>
                </a:xfrm>
                <a:prstGeom prst="rect">
                  <a:avLst/>
                </a:prstGeom>
              </p:spPr>
            </p:pic>
            <p:pic>
              <p:nvPicPr>
                <p:cNvPr id="25" name="圖形 24" descr="上升趨勢的橫條圖">
                  <a:extLst>
                    <a:ext uri="{FF2B5EF4-FFF2-40B4-BE49-F238E27FC236}">
                      <a16:creationId xmlns:a16="http://schemas.microsoft.com/office/drawing/2014/main" id="{A47BD7D2-71FC-712B-B3B1-8AE5916ECD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7423" y="3023693"/>
                  <a:ext cx="223011" cy="223011"/>
                </a:xfrm>
                <a:prstGeom prst="rect">
                  <a:avLst/>
                </a:prstGeom>
              </p:spPr>
            </p:pic>
          </p:grpSp>
        </p:grpSp>
      </p:grpSp>
      <p:pic>
        <p:nvPicPr>
          <p:cNvPr id="26" name="圖形 25" descr="上升趨勢的橫條圖">
            <a:extLst>
              <a:ext uri="{FF2B5EF4-FFF2-40B4-BE49-F238E27FC236}">
                <a16:creationId xmlns:a16="http://schemas.microsoft.com/office/drawing/2014/main" id="{77B6F829-516A-4D0C-43A6-B326E612C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143" y="3290766"/>
            <a:ext cx="217955" cy="223011"/>
          </a:xfrm>
          <a:prstGeom prst="rect">
            <a:avLst/>
          </a:prstGeom>
        </p:spPr>
      </p:pic>
      <p:grpSp>
        <p:nvGrpSpPr>
          <p:cNvPr id="27" name="群組 26">
            <a:extLst>
              <a:ext uri="{FF2B5EF4-FFF2-40B4-BE49-F238E27FC236}">
                <a16:creationId xmlns:a16="http://schemas.microsoft.com/office/drawing/2014/main" id="{9B112800-3513-1A9B-5B12-72CBF95A6924}"/>
              </a:ext>
            </a:extLst>
          </p:cNvPr>
          <p:cNvGrpSpPr/>
          <p:nvPr/>
        </p:nvGrpSpPr>
        <p:grpSpPr>
          <a:xfrm>
            <a:off x="3379801" y="2958961"/>
            <a:ext cx="1111268" cy="1601590"/>
            <a:chOff x="3574873" y="2898001"/>
            <a:chExt cx="1111268" cy="1601590"/>
          </a:xfrm>
        </p:grpSpPr>
        <p:sp>
          <p:nvSpPr>
            <p:cNvPr id="28" name="Google Shape;512;p23">
              <a:extLst>
                <a:ext uri="{FF2B5EF4-FFF2-40B4-BE49-F238E27FC236}">
                  <a16:creationId xmlns:a16="http://schemas.microsoft.com/office/drawing/2014/main" id="{58A92B67-097E-31C4-5EF3-F5C82B4D56DF}"/>
                </a:ext>
              </a:extLst>
            </p:cNvPr>
            <p:cNvSpPr/>
            <p:nvPr/>
          </p:nvSpPr>
          <p:spPr>
            <a:xfrm>
              <a:off x="3910134" y="4436515"/>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29" name="群組 28">
              <a:extLst>
                <a:ext uri="{FF2B5EF4-FFF2-40B4-BE49-F238E27FC236}">
                  <a16:creationId xmlns:a16="http://schemas.microsoft.com/office/drawing/2014/main" id="{C044FAAD-2C45-6E3D-6789-DC83511EB29C}"/>
                </a:ext>
              </a:extLst>
            </p:cNvPr>
            <p:cNvGrpSpPr/>
            <p:nvPr/>
          </p:nvGrpSpPr>
          <p:grpSpPr>
            <a:xfrm>
              <a:off x="3574873" y="2898001"/>
              <a:ext cx="1111268" cy="1532958"/>
              <a:chOff x="3596645" y="2813691"/>
              <a:chExt cx="1111268" cy="1532958"/>
            </a:xfrm>
          </p:grpSpPr>
          <p:sp>
            <p:nvSpPr>
              <p:cNvPr id="30" name="Google Shape;520;p23">
                <a:extLst>
                  <a:ext uri="{FF2B5EF4-FFF2-40B4-BE49-F238E27FC236}">
                    <a16:creationId xmlns:a16="http://schemas.microsoft.com/office/drawing/2014/main" id="{493B36D5-CD54-46B3-9ED3-8689626D2D4C}"/>
                  </a:ext>
                </a:extLst>
              </p:cNvPr>
              <p:cNvSpPr/>
              <p:nvPr/>
            </p:nvSpPr>
            <p:spPr>
              <a:xfrm>
                <a:off x="3596645" y="2813691"/>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6DA9CD"/>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sp>
            <p:nvSpPr>
              <p:cNvPr id="31" name="Google Shape;506;p23">
                <a:extLst>
                  <a:ext uri="{FF2B5EF4-FFF2-40B4-BE49-F238E27FC236}">
                    <a16:creationId xmlns:a16="http://schemas.microsoft.com/office/drawing/2014/main" id="{0A6A52DC-6F5F-E370-8AAA-5BA94277540F}"/>
                  </a:ext>
                </a:extLst>
              </p:cNvPr>
              <p:cNvSpPr/>
              <p:nvPr/>
            </p:nvSpPr>
            <p:spPr>
              <a:xfrm>
                <a:off x="3883088" y="3124454"/>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68" name="圖片 7167">
                <a:extLst>
                  <a:ext uri="{FF2B5EF4-FFF2-40B4-BE49-F238E27FC236}">
                    <a16:creationId xmlns:a16="http://schemas.microsoft.com/office/drawing/2014/main" id="{5393629A-2E65-C2E9-ADB4-846AFD685F3B}"/>
                  </a:ext>
                </a:extLst>
              </p:cNvPr>
              <p:cNvPicPr>
                <a:picLocks noChangeAspect="1"/>
              </p:cNvPicPr>
              <p:nvPr/>
            </p:nvPicPr>
            <p:blipFill>
              <a:blip r:embed="rId7"/>
              <a:stretch>
                <a:fillRect/>
              </a:stretch>
            </p:blipFill>
            <p:spPr>
              <a:xfrm>
                <a:off x="3955997" y="3206586"/>
                <a:ext cx="414564" cy="414564"/>
              </a:xfrm>
              <a:prstGeom prst="rect">
                <a:avLst/>
              </a:prstGeom>
              <a:ln>
                <a:noFill/>
              </a:ln>
            </p:spPr>
          </p:pic>
        </p:grpSp>
      </p:grpSp>
      <p:grpSp>
        <p:nvGrpSpPr>
          <p:cNvPr id="7169" name="群組 7168">
            <a:extLst>
              <a:ext uri="{FF2B5EF4-FFF2-40B4-BE49-F238E27FC236}">
                <a16:creationId xmlns:a16="http://schemas.microsoft.com/office/drawing/2014/main" id="{F13898D0-499D-91A7-0322-60BB6E286CD9}"/>
              </a:ext>
            </a:extLst>
          </p:cNvPr>
          <p:cNvGrpSpPr/>
          <p:nvPr/>
        </p:nvGrpSpPr>
        <p:grpSpPr>
          <a:xfrm>
            <a:off x="1153480" y="3414517"/>
            <a:ext cx="1111268" cy="1576499"/>
            <a:chOff x="1275400" y="3414517"/>
            <a:chExt cx="1111268" cy="1576499"/>
          </a:xfrm>
        </p:grpSpPr>
        <p:sp>
          <p:nvSpPr>
            <p:cNvPr id="7170" name="Google Shape;504;p23">
              <a:extLst>
                <a:ext uri="{FF2B5EF4-FFF2-40B4-BE49-F238E27FC236}">
                  <a16:creationId xmlns:a16="http://schemas.microsoft.com/office/drawing/2014/main" id="{018CEA7E-CB8E-9B59-599B-86692FBE70B1}"/>
                </a:ext>
              </a:extLst>
            </p:cNvPr>
            <p:cNvSpPr/>
            <p:nvPr/>
          </p:nvSpPr>
          <p:spPr>
            <a:xfrm>
              <a:off x="1586826" y="4927938"/>
              <a:ext cx="406249" cy="63078"/>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7171" name="Google Shape;520;p23">
              <a:extLst>
                <a:ext uri="{FF2B5EF4-FFF2-40B4-BE49-F238E27FC236}">
                  <a16:creationId xmlns:a16="http://schemas.microsoft.com/office/drawing/2014/main" id="{2F8ECE2A-C5C1-FFC6-C7AF-E943F2015628}"/>
                </a:ext>
              </a:extLst>
            </p:cNvPr>
            <p:cNvSpPr/>
            <p:nvPr/>
          </p:nvSpPr>
          <p:spPr>
            <a:xfrm>
              <a:off x="1275400" y="3414517"/>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46CCA5"/>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grpSp>
      <p:sp>
        <p:nvSpPr>
          <p:cNvPr id="7172" name="Google Shape;506;p23">
            <a:extLst>
              <a:ext uri="{FF2B5EF4-FFF2-40B4-BE49-F238E27FC236}">
                <a16:creationId xmlns:a16="http://schemas.microsoft.com/office/drawing/2014/main" id="{3CCB3D3F-ADFA-27EB-94B8-D5795CC5D55D}"/>
              </a:ext>
            </a:extLst>
          </p:cNvPr>
          <p:cNvSpPr/>
          <p:nvPr/>
        </p:nvSpPr>
        <p:spPr>
          <a:xfrm>
            <a:off x="1561843" y="3725280"/>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74" name="圖形 7173" descr="文件">
            <a:extLst>
              <a:ext uri="{FF2B5EF4-FFF2-40B4-BE49-F238E27FC236}">
                <a16:creationId xmlns:a16="http://schemas.microsoft.com/office/drawing/2014/main" id="{208F3C85-05FA-AE72-48B6-98C02E41B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459" y="3785121"/>
            <a:ext cx="423802" cy="441581"/>
          </a:xfrm>
          <a:prstGeom prst="rect">
            <a:avLst/>
          </a:prstGeom>
        </p:spPr>
      </p:pic>
      <p:pic>
        <p:nvPicPr>
          <p:cNvPr id="7175" name="圖片 7174">
            <a:extLst>
              <a:ext uri="{FF2B5EF4-FFF2-40B4-BE49-F238E27FC236}">
                <a16:creationId xmlns:a16="http://schemas.microsoft.com/office/drawing/2014/main" id="{89E696C7-2A35-97EE-D576-671F09C61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935" y="65553"/>
            <a:ext cx="2032852" cy="1166531"/>
          </a:xfrm>
          <a:prstGeom prst="rect">
            <a:avLst/>
          </a:prstGeom>
        </p:spPr>
      </p:pic>
    </p:spTree>
    <p:extLst>
      <p:ext uri="{BB962C8B-B14F-4D97-AF65-F5344CB8AC3E}">
        <p14:creationId xmlns:p14="http://schemas.microsoft.com/office/powerpoint/2010/main" val="372985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技術司簡報規定">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1568</Words>
  <Application>Microsoft Office PowerPoint</Application>
  <PresentationFormat>如螢幕大小 (4:3)</PresentationFormat>
  <Paragraphs>165</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Times New Roman</vt:lpstr>
      <vt:lpstr>Wingdings</vt:lpstr>
      <vt:lpstr>簡報內頁</vt:lpstr>
      <vt:lpstr>A+企業創新研發淬鍊計畫 前瞻技術研發計畫</vt:lpstr>
      <vt:lpstr>計畫說明 </vt:lpstr>
      <vt:lpstr>鼓勵企業規劃與開發符合下列規定之創新前瞻技術：</vt:lpstr>
      <vt:lpstr>PowerPoint 簡報</vt:lpstr>
      <vt:lpstr>PowerPoint 簡報</vt:lpstr>
      <vt:lpstr>申請資格 ╴企業單家或多家</vt:lpstr>
      <vt:lpstr>申請資格 ╴研究機構</vt:lpstr>
      <vt:lpstr>補助科目</vt:lpstr>
      <vt:lpstr>應備文件</vt:lpstr>
      <vt:lpstr>審查流程</vt:lpstr>
      <vt:lpstr>常見問題</vt:lpstr>
      <vt:lpstr>常見問題</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DOIT2023簡報版型</cp:keywords>
  <cp:lastModifiedBy>林淑芬</cp:lastModifiedBy>
  <cp:revision>139</cp:revision>
  <cp:lastPrinted>2024-09-03T09:07:01Z</cp:lastPrinted>
  <dcterms:created xsi:type="dcterms:W3CDTF">2008-05-08T04:38:45Z</dcterms:created>
  <dcterms:modified xsi:type="dcterms:W3CDTF">2024-09-19T11:11:29Z</dcterms:modified>
</cp:coreProperties>
</file>