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59" r:id="rId6"/>
    <p:sldId id="269" r:id="rId7"/>
    <p:sldId id="264" r:id="rId8"/>
    <p:sldId id="265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23A1D8-06F9-432F-B60F-F71830FDE211}" type="datetimeFigureOut">
              <a:rPr lang="zh-TW" altLang="en-US" smtClean="0"/>
              <a:t>2024/8/8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F832E-7621-40F1-9322-EF73826E4B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0757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>
            <a:extLst>
              <a:ext uri="{FF2B5EF4-FFF2-40B4-BE49-F238E27FC236}">
                <a16:creationId xmlns:a16="http://schemas.microsoft.com/office/drawing/2014/main" id="{37D39C47-3E15-6B35-A9E4-51F9F48FBF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04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 marL="742950" indent="-285750" defTabSz="7604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2pPr>
            <a:lvl3pPr marL="1143000" indent="-228600" defTabSz="7604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3pPr>
            <a:lvl4pPr marL="1600200" indent="-228600" defTabSz="7604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4pPr>
            <a:lvl5pPr marL="2057400" indent="-228600" defTabSz="7604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5pPr>
            <a:lvl6pPr marL="2514600" indent="-228600" defTabSz="7604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6pPr>
            <a:lvl7pPr marL="2971800" indent="-228600" defTabSz="7604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7pPr>
            <a:lvl8pPr marL="3429000" indent="-228600" defTabSz="7604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8pPr>
            <a:lvl9pPr marL="3886200" indent="-228600" defTabSz="7604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9pPr>
          </a:lstStyle>
          <a:p>
            <a:pPr>
              <a:spcBef>
                <a:spcPct val="0"/>
              </a:spcBef>
            </a:pPr>
            <a:fld id="{396EF569-54A2-4669-938B-842EA6CF84EC}" type="slidenum">
              <a:rPr lang="en-US" altLang="zh-TW" sz="1000">
                <a:latin typeface="Times New Roman" panose="02020603050405020304" pitchFamily="18" charset="0"/>
                <a:ea typeface="新細明體" panose="02020500000000000000" pitchFamily="18" charset="-120"/>
              </a:rPr>
              <a:pPr>
                <a:spcBef>
                  <a:spcPct val="0"/>
                </a:spcBef>
              </a:pPr>
              <a:t>6</a:t>
            </a:fld>
            <a:endParaRPr lang="en-US" altLang="zh-TW" sz="10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44F086D1-CA6E-5FB1-BD42-2AE89F832A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38827414-5970-1AF6-0795-D95DECD3C8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>
            <a:extLst>
              <a:ext uri="{FF2B5EF4-FFF2-40B4-BE49-F238E27FC236}">
                <a16:creationId xmlns:a16="http://schemas.microsoft.com/office/drawing/2014/main" id="{7F228D9D-DA38-8329-5E91-FB7EB27CCB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04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 marL="742950" indent="-285750" defTabSz="7604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2pPr>
            <a:lvl3pPr marL="1143000" indent="-228600" defTabSz="7604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3pPr>
            <a:lvl4pPr marL="1600200" indent="-228600" defTabSz="7604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4pPr>
            <a:lvl5pPr marL="2057400" indent="-228600" defTabSz="7604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5pPr>
            <a:lvl6pPr marL="2514600" indent="-228600" defTabSz="7604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6pPr>
            <a:lvl7pPr marL="2971800" indent="-228600" defTabSz="7604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7pPr>
            <a:lvl8pPr marL="3429000" indent="-228600" defTabSz="7604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8pPr>
            <a:lvl9pPr marL="3886200" indent="-228600" defTabSz="7604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9pPr>
          </a:lstStyle>
          <a:p>
            <a:pPr>
              <a:spcBef>
                <a:spcPct val="0"/>
              </a:spcBef>
            </a:pPr>
            <a:fld id="{7A121A04-28DB-4928-8E9A-6B0E8DB517D6}" type="slidenum">
              <a:rPr lang="en-US" altLang="zh-TW" sz="1000">
                <a:latin typeface="Times New Roman" panose="02020603050405020304" pitchFamily="18" charset="0"/>
                <a:ea typeface="新細明體" panose="02020500000000000000" pitchFamily="18" charset="-120"/>
              </a:rPr>
              <a:pPr>
                <a:spcBef>
                  <a:spcPct val="0"/>
                </a:spcBef>
              </a:pPr>
              <a:t>7</a:t>
            </a:fld>
            <a:endParaRPr lang="en-US" altLang="zh-TW" sz="10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EA9FB087-1C44-9315-101A-BC24D5A6B9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00343F44-2AEE-28BC-8D99-88BBEF75F7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>
            <a:extLst>
              <a:ext uri="{FF2B5EF4-FFF2-40B4-BE49-F238E27FC236}">
                <a16:creationId xmlns:a16="http://schemas.microsoft.com/office/drawing/2014/main" id="{4D9465DF-A403-EDCE-3B97-D4ADD3B85A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04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 marL="742950" indent="-285750" defTabSz="7604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2pPr>
            <a:lvl3pPr marL="1143000" indent="-228600" defTabSz="7604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3pPr>
            <a:lvl4pPr marL="1600200" indent="-228600" defTabSz="7604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4pPr>
            <a:lvl5pPr marL="2057400" indent="-228600" defTabSz="7604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5pPr>
            <a:lvl6pPr marL="2514600" indent="-228600" defTabSz="7604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6pPr>
            <a:lvl7pPr marL="2971800" indent="-228600" defTabSz="7604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7pPr>
            <a:lvl8pPr marL="3429000" indent="-228600" defTabSz="7604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8pPr>
            <a:lvl9pPr marL="3886200" indent="-228600" defTabSz="7604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9pPr>
          </a:lstStyle>
          <a:p>
            <a:pPr>
              <a:spcBef>
                <a:spcPct val="0"/>
              </a:spcBef>
            </a:pPr>
            <a:fld id="{A483A66E-575C-4640-8122-4346D28FBA42}" type="slidenum">
              <a:rPr lang="en-US" altLang="zh-TW" sz="1000">
                <a:latin typeface="Times New Roman" panose="02020603050405020304" pitchFamily="18" charset="0"/>
                <a:ea typeface="新細明體" panose="02020500000000000000" pitchFamily="18" charset="-120"/>
              </a:rPr>
              <a:pPr>
                <a:spcBef>
                  <a:spcPct val="0"/>
                </a:spcBef>
              </a:pPr>
              <a:t>8</a:t>
            </a:fld>
            <a:endParaRPr lang="en-US" altLang="zh-TW" sz="10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306A5EA4-CCB4-20CC-95C8-90F7FF50A5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D353DE88-9B73-DE01-B6B7-BA0AF45DC7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>
            <a:extLst>
              <a:ext uri="{FF2B5EF4-FFF2-40B4-BE49-F238E27FC236}">
                <a16:creationId xmlns:a16="http://schemas.microsoft.com/office/drawing/2014/main" id="{04595C4D-7AD4-F4D3-35A2-E9EC5B82B1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04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 marL="742950" indent="-285750" defTabSz="7604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2pPr>
            <a:lvl3pPr marL="1143000" indent="-228600" defTabSz="7604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3pPr>
            <a:lvl4pPr marL="1600200" indent="-228600" defTabSz="7604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4pPr>
            <a:lvl5pPr marL="2057400" indent="-228600" defTabSz="7604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5pPr>
            <a:lvl6pPr marL="2514600" indent="-228600" defTabSz="7604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6pPr>
            <a:lvl7pPr marL="2971800" indent="-228600" defTabSz="7604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7pPr>
            <a:lvl8pPr marL="3429000" indent="-228600" defTabSz="7604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8pPr>
            <a:lvl9pPr marL="3886200" indent="-228600" defTabSz="7604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9pPr>
          </a:lstStyle>
          <a:p>
            <a:pPr>
              <a:spcBef>
                <a:spcPct val="0"/>
              </a:spcBef>
            </a:pPr>
            <a:fld id="{E4C85951-2ACA-4B54-8256-C8C7621F136D}" type="slidenum">
              <a:rPr lang="en-US" altLang="zh-TW" sz="1000">
                <a:latin typeface="Times New Roman" panose="02020603050405020304" pitchFamily="18" charset="0"/>
                <a:ea typeface="新細明體" panose="02020500000000000000" pitchFamily="18" charset="-120"/>
              </a:rPr>
              <a:pPr>
                <a:spcBef>
                  <a:spcPct val="0"/>
                </a:spcBef>
              </a:pPr>
              <a:t>9</a:t>
            </a:fld>
            <a:endParaRPr lang="en-US" altLang="zh-TW" sz="10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CA10D069-7330-0DC6-2A5A-F703F9A943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965D5270-B320-923D-C8AF-5DB88B4971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6847D-1CF6-46BA-B46B-48BED0604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000" b="1" cap="all" spc="0" baseline="0">
                <a:latin typeface="+mj-lt"/>
                <a:ea typeface="Source Sans Pro SemiBold" panose="020B060303040302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B4F5A5-C931-4A4C-B6B1-EF4C95965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cap="all" spc="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E4AEC-B6E4-439C-B716-EBE3D4D1D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FF81C-1FCB-4DBA-8044-F1A0FCFD45A6}" type="datetime1">
              <a:rPr lang="en-US" smtClean="0"/>
              <a:t>8/8/2024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8BC18-102E-45BF-8FEA-801E9C59D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8BF5F-B1F8-461F-9B3D-7D50D0242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414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3A871-D377-4EC0-9ACF-86842F01E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D53202-92A9-45A3-B812-777DB9578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CA47F-83AD-4BE3-AC2F-6C17883F7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092B3-2D87-4CDF-B84B-C46E5F5D31F7}" type="datetime1">
              <a:rPr lang="en-US" smtClean="0"/>
              <a:t>8/8/2024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18A72-3200-4597-A9C5-0D9ECFF3E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0055A-71D4-49B4-8A8F-19AFDB84E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3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C59DBB-9256-464D-8A6A-8BDA71541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5E310-E6CB-4838-8E9B-B288DA552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E2202-679F-48B0-B2DD-F6F547112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69E57-47B1-47B0-B526-3153E4B1E729}" type="datetime1">
              <a:rPr lang="en-US" smtClean="0"/>
              <a:t>8/8/2024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BC83D-E4C0-49E1-ADA1-1AF403984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F211E-B2EA-4CDC-9E84-B68983949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511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88500-1605-41EA-A15F-9B79DF7E4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14AC8-25A5-4D7F-BF23-CB20AA2EC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95D22-0146-4DE2-9E78-4C00333D4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7773D-8987-489A-A650-3D6F7D5C7C38}" type="datetime1">
              <a:rPr lang="en-US" smtClean="0"/>
              <a:t>8/8/2024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9717A-A1FE-485D-AFFF-2C7026C71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DB88B-64CF-4100-8F07-D191DD79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286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BFE6C-EBF1-47DE-8468-E7125172B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04992-D139-48DC-BCCE-D71EA23CA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AB8F6-0796-47E9-B1D4-760B7CCFC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150C1-1D78-4D80-810D-E9E86F6E88AB}" type="datetime1">
              <a:rPr lang="en-US" smtClean="0"/>
              <a:t>8/8/2024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86FC0-7327-44D9-B689-0AE73FD25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9D265-BFBA-4C93-9B1A-B9483AE6B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977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637BE-B22F-40EE-94F0-04549BC56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71582-4BAF-4211-AD4A-476ED6EB11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9DCF6B-C800-4345-BAE9-EE9FA6590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087465-759F-4895-8FC6-DD464FB91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CBD8-1588-4B6B-B74D-87480DDE94C0}" type="datetime1">
              <a:rPr lang="en-US" smtClean="0"/>
              <a:t>8/8/2024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1AA18-D8A5-44D9-881C-522258ED5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1BA574-A76A-4F4C-8CBD-768278B66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932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1B666-D6BE-4FA8-9CF1-F15FD58B0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E4B4A-DE64-4563-83CD-C40B1D681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DA0314-0202-4E6D-8352-C28376A9C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B56083-87B4-4603-B6FF-A9EB68E3E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3708CF-F028-4917-A9CB-59BF5248A2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33C091-3B62-4087-9A97-63BBE28CF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94440-721C-4D75-BD4F-4CFB3D51CDCA}" type="datetime1">
              <a:rPr lang="en-US" smtClean="0"/>
              <a:t>8/8/2024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0710C3-2723-4847-BCAF-96D9FAE50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618B2C-95AC-4438-97FD-07ACF297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69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9CF7F-748D-4598-983E-96A2BE269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0A2C46-C908-4010-AAE2-9FA41B145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01A64-483B-4532-94FB-D8F90CB6DEE0}" type="datetime1">
              <a:rPr lang="en-US" smtClean="0"/>
              <a:t>8/8/2024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CF5279-7D37-4D98-9A70-987C84F6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96FAD0-59EF-49AA-BBC6-A0EC184DD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229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08C302-4224-4668-8CAC-3267172A0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8FB39-20FB-4E2E-B861-45B709B9C3C5}" type="datetime1">
              <a:rPr lang="en-US" smtClean="0"/>
              <a:t>8/8/2024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C8FC22-AEB6-4BAF-BF93-41A2C757C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CA88A-5462-4F17-AFA0-52721ADDB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644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6AC37-C5B5-462A-BE4A-E55CEBF2A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B007F-32A8-4688-BBEF-4FCB99DF5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2E2EB-BF8A-44A4-8AE0-BD6C31B1D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840A2-CF60-4C47-B955-E65BC451F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AC19-8BD6-476C-9770-8884373BCF00}" type="datetime1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9DC6E-CC55-47AB-A405-5FB7EE2D1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5D5E7D-EBA7-4DB0-8C78-7EB8A85F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64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1D355-3146-41D1-B7DC-20B8ACE39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D4AAFB-E8F8-4FD1-8C6A-ED2C3FAD50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51AF1-B16F-43B9-95CC-C17B570DE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8C8714-2467-4715-934E-6787C84F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8C53-8AD1-4F09-9486-FB3406B99CFA}" type="datetime1">
              <a:rPr lang="en-US" smtClean="0"/>
              <a:t>8/8/2024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6F13D6-03EC-4D31-8BB1-9FFDE3633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65D4DD-A2A4-4DF6-9527-E5F12FEB9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528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33F5C3-CD4B-4472-B59A-49D460CB1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94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72236B-AB2C-4D6F-AE15-700992DA9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47800"/>
            <a:ext cx="10515600" cy="472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0F509-07BE-4446-8772-F44E09936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BA543EDD-D0D2-447F-B24F-3717AF4B109D}" type="datetime1">
              <a:rPr lang="en-US" smtClean="0"/>
              <a:pPr/>
              <a:t>8/8/2024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B927E-3833-4F85-99B5-56B5F1E540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8CB64-4E98-43DE-B543-7BE5B329D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F3450C42-9A0B-4425-92C2-70FCF7C457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802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85C0764-7EF5-FF08-ED8C-18610B00AE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30337"/>
          </a:xfrm>
        </p:spPr>
        <p:txBody>
          <a:bodyPr anchor="t" anchorCtr="0">
            <a:normAutofit/>
          </a:bodyPr>
          <a:lstStyle/>
          <a:p>
            <a:pPr defTabSz="762000" eaLnBrk="1" hangingPunct="1">
              <a:defRPr/>
            </a:pPr>
            <a:r>
              <a:rPr lang="zh-TW" altLang="en-US" sz="3200" b="1" dirty="0">
                <a:solidFill>
                  <a:schemeClr val="tx2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+mj-cs"/>
              </a:rPr>
              <a:t>經濟部</a:t>
            </a:r>
            <a:r>
              <a:rPr lang="en-US" altLang="zh-TW" sz="3200" b="1" dirty="0">
                <a:solidFill>
                  <a:schemeClr val="tx2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+mj-cs"/>
              </a:rPr>
              <a:t>A</a:t>
            </a:r>
            <a:r>
              <a:rPr lang="en-US" altLang="zh-TW" sz="3200" b="1" baseline="30000" dirty="0">
                <a:solidFill>
                  <a:schemeClr val="tx2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+mj-cs"/>
              </a:rPr>
              <a:t>+</a:t>
            </a:r>
            <a:r>
              <a:rPr lang="zh-TW" altLang="en-US" sz="3200" b="1" dirty="0">
                <a:solidFill>
                  <a:schemeClr val="tx2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+mj-cs"/>
              </a:rPr>
              <a:t>企業創新研發淬鍊計畫</a:t>
            </a:r>
            <a:br>
              <a:rPr lang="en-US" altLang="zh-TW" sz="3200" b="1" dirty="0">
                <a:solidFill>
                  <a:schemeClr val="tx2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+mj-cs"/>
              </a:rPr>
            </a:br>
            <a:r>
              <a:rPr lang="zh-TW" altLang="zh-TW" sz="3200" b="1" dirty="0">
                <a:solidFill>
                  <a:schemeClr val="tx2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+mj-cs"/>
              </a:rPr>
              <a:t>全球研發創新夥伴計畫</a:t>
            </a:r>
            <a:br>
              <a:rPr lang="zh-TW" altLang="en-US" sz="3200" b="1" dirty="0">
                <a:solidFill>
                  <a:schemeClr val="tx2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+mj-cs"/>
              </a:rPr>
            </a:br>
            <a:r>
              <a:rPr lang="zh-TW" altLang="en-US" sz="3200" b="1" dirty="0">
                <a:solidFill>
                  <a:schemeClr val="tx2"/>
                </a:solidFill>
                <a:latin typeface="微軟正黑體 Light" panose="020B0304030504040204" pitchFamily="34" charset="-120"/>
                <a:ea typeface="微軟正黑體 Light" panose="020B0304030504040204" pitchFamily="34" charset="-120"/>
                <a:cs typeface="+mj-cs"/>
              </a:rPr>
              <a:t>構想簡報</a:t>
            </a:r>
            <a:endParaRPr lang="zh-TW" altLang="en-US" sz="3200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E7F6103-91B9-36E5-00BC-6ADEEE6202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1101" y="3028950"/>
            <a:ext cx="9829799" cy="3228012"/>
          </a:xfrm>
        </p:spPr>
        <p:txBody>
          <a:bodyPr>
            <a:normAutofit fontScale="92500" lnSpcReduction="20000"/>
          </a:bodyPr>
          <a:lstStyle/>
          <a:p>
            <a:pPr algn="l">
              <a:lnSpc>
                <a:spcPct val="110000"/>
              </a:lnSpc>
              <a:spcBef>
                <a:spcPts val="600"/>
              </a:spcBef>
            </a:pPr>
            <a:r>
              <a:rPr lang="zh-TW" altLang="en-US" sz="3200" spc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計畫名稱：</a:t>
            </a:r>
            <a:endParaRPr lang="en-US" altLang="zh-TW" sz="3200" spc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>
              <a:lnSpc>
                <a:spcPct val="110000"/>
              </a:lnSpc>
              <a:spcBef>
                <a:spcPts val="600"/>
              </a:spcBef>
            </a:pPr>
            <a:r>
              <a:rPr lang="zh-TW" altLang="en-US" sz="3200" spc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企業名稱：</a:t>
            </a:r>
            <a:endParaRPr lang="en-US" altLang="zh-TW" sz="3200" spc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zh-TW" altLang="en-US" sz="3200" spc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全程計畫：自　年　月　日至　年　月　日（　個月）</a:t>
            </a:r>
            <a:endParaRPr lang="en-US" altLang="zh-TW" sz="3200" spc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en-US" altLang="zh-TW" sz="3200" spc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zh-TW" altLang="en-US" sz="3200" spc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報告人：</a:t>
            </a:r>
            <a:endParaRPr lang="en-US" altLang="zh-TW" sz="3200" spc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zh-TW" altLang="en-US" sz="2800" spc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中華民國　 年 　月　 日</a:t>
            </a:r>
            <a:endParaRPr lang="en-US" altLang="zh-TW" sz="2800" spc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54420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A9D8B5E-9D96-76F4-069A-4AAE84D8A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簡報注意事項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3BFC74C-85D1-4E27-2FC8-498447F08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5200650"/>
          </a:xfrm>
        </p:spPr>
        <p:txBody>
          <a:bodyPr>
            <a:normAutofit fontScale="70000" lnSpcReduction="20000"/>
          </a:bodyPr>
          <a:lstStyle/>
          <a:p>
            <a:pPr marL="288000" indent="-2880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TW" sz="3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 </a:t>
            </a:r>
            <a:r>
              <a:rPr lang="zh-TW" altLang="en-US" sz="3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簡報資料請準備</a:t>
            </a:r>
            <a:r>
              <a:rPr lang="en-US" altLang="zh-TW" sz="3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sz="3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份。</a:t>
            </a:r>
          </a:p>
          <a:p>
            <a:pPr marL="288000" indent="-2880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TW" sz="3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 </a:t>
            </a:r>
            <a:r>
              <a:rPr lang="zh-TW" altLang="en-US" sz="3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全程簡報時間為</a:t>
            </a:r>
            <a:r>
              <a:rPr lang="en-US" altLang="zh-TW" sz="3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</a:t>
            </a:r>
            <a:r>
              <a:rPr lang="zh-TW" altLang="en-US" sz="3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分鐘。</a:t>
            </a:r>
          </a:p>
          <a:p>
            <a:pPr marL="288000" indent="-2880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TW" sz="3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 </a:t>
            </a:r>
            <a:r>
              <a:rPr lang="zh-TW" altLang="en-US" sz="3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請安排計畫主持人負責簡報。</a:t>
            </a:r>
          </a:p>
          <a:p>
            <a:pPr marL="288000" indent="-2880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TW" sz="3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 </a:t>
            </a:r>
            <a:r>
              <a:rPr lang="zh-TW" altLang="en-US" sz="3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簡報中英文不拘，標題及重點處請加粗，每張簡報內容盡量以圖表配合說明， 請摘要重點敘述說明。</a:t>
            </a:r>
          </a:p>
          <a:p>
            <a:pPr marL="288000" indent="-2880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TW" sz="3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5. </a:t>
            </a:r>
            <a:r>
              <a:rPr lang="zh-TW" altLang="en-US" sz="3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簡報建議架構：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公司概況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(2)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計畫背景說明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(3)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計畫內容與實施方法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(4)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對國內產業影響與效益說明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(5)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投入資源與風險評估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(6)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聯合申請單位之分工與角色說明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(7)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附件</a:t>
            </a:r>
          </a:p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80026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E5D79E1-9150-1566-34F4-58CDABFC8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公司概況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486CC52-CC3F-5A68-C149-585D59F78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4729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8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請以數頁投影片簡介公司資訊與發展概況，包括：</a:t>
            </a:r>
            <a:endParaRPr lang="en-US" altLang="zh-TW" sz="28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r>
              <a:rPr lang="zh-TW" altLang="en-US" sz="2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國外總部組織架構與全球營運分工模式（含在臺公司之組織架構、定位與任務）、在臺公司之策略目標及其於總部策略布局之特殊性與重要性、集團對本計畫之承諾與具體支援措施。</a:t>
            </a:r>
            <a:endParaRPr lang="zh-TW" altLang="en-US" sz="2400" dirty="0"/>
          </a:p>
          <a:p>
            <a:r>
              <a:rPr lang="zh-TW" altLang="en-US" sz="2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在臺公司基本資訊</a:t>
            </a:r>
            <a:r>
              <a:rPr lang="en-US" altLang="zh-TW" sz="2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(</a:t>
            </a:r>
            <a:r>
              <a:rPr lang="zh-TW" altLang="en-US" sz="2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營業額、員工人數、研發投入情形等</a:t>
            </a:r>
            <a:r>
              <a:rPr lang="en-US" altLang="zh-TW" sz="2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) </a:t>
            </a:r>
            <a:r>
              <a:rPr lang="zh-TW" altLang="en-US" sz="2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、在臺據點主要從事活動、核心技術能力等，格式不拘。</a:t>
            </a:r>
            <a:endParaRPr lang="en-US" altLang="zh-TW" sz="24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58610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E5D79E1-9150-1566-34F4-58CDABFC8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計畫背景說明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486CC52-CC3F-5A68-C149-585D59F78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8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請以數頁投影片說明以下計畫背景：</a:t>
            </a:r>
          </a:p>
          <a:p>
            <a:r>
              <a:rPr lang="zh-TW" altLang="en-US" sz="2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全球產業發展趨勢、需求與機會</a:t>
            </a:r>
          </a:p>
          <a:p>
            <a:r>
              <a:rPr lang="zh-TW" altLang="en-US" sz="2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與臺灣產業合作研發之理由</a:t>
            </a:r>
          </a:p>
        </p:txBody>
      </p:sp>
    </p:spTree>
    <p:extLst>
      <p:ext uri="{BB962C8B-B14F-4D97-AF65-F5344CB8AC3E}">
        <p14:creationId xmlns:p14="http://schemas.microsoft.com/office/powerpoint/2010/main" val="3117037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985F73C-9AEE-F986-A794-0817FAE58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計畫內容與實施方法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E4E8C66-E831-940D-4509-772EB012C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8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請以數頁投影片說明以下資訊：</a:t>
            </a:r>
          </a:p>
          <a:p>
            <a:r>
              <a:rPr lang="zh-TW" altLang="en-US" sz="2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研發團隊組成與分工</a:t>
            </a:r>
            <a:endParaRPr lang="en-US" altLang="zh-TW" sz="24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r>
              <a:rPr lang="zh-TW" altLang="en-US" sz="2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計畫研發重點及短、中、長期布局</a:t>
            </a:r>
          </a:p>
          <a:p>
            <a:r>
              <a:rPr lang="zh-TW" altLang="en-US" sz="2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於臺灣本地發展策略及與國內產、學合作規劃</a:t>
            </a:r>
            <a:endParaRPr lang="en-US" altLang="zh-TW" sz="2400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r>
              <a:rPr lang="zh-TW" altLang="en-US" sz="2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計畫執行方式與時程規劃</a:t>
            </a:r>
          </a:p>
          <a:p>
            <a:r>
              <a:rPr lang="zh-TW" altLang="en-US" sz="2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研發人才培育規劃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17846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A78D9B71-5F3E-1FC2-1C18-71FCD2513C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/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zh-TW">
                <a:latin typeface="微軟正黑體" panose="020B0604030504040204" pitchFamily="34" charset="-120"/>
                <a:ea typeface="微軟正黑體" panose="020B0604030504040204" pitchFamily="34" charset="-120"/>
              </a:rPr>
              <a:t>對國內產業影響與效益說明</a:t>
            </a: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D953F641-8981-E007-FBD7-3509DB04295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8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請以數頁投影片說明本計畫</a:t>
            </a:r>
            <a:r>
              <a:rPr lang="zh-TW" altLang="zh-TW" sz="28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對國內產業影響與效益</a:t>
            </a:r>
            <a:r>
              <a:rPr lang="zh-TW" altLang="en-US" sz="28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，例如：</a:t>
            </a:r>
          </a:p>
          <a:p>
            <a:r>
              <a:rPr lang="zh-TW" altLang="zh-TW" sz="2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對國內產業造成之影響評估</a:t>
            </a:r>
            <a:r>
              <a:rPr lang="zh-TW" altLang="en-US" sz="2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及互補</a:t>
            </a:r>
            <a:r>
              <a:rPr lang="en-US" altLang="zh-TW" sz="2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/</a:t>
            </a:r>
            <a:r>
              <a:rPr lang="zh-TW" altLang="en-US" sz="2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互利效益說明</a:t>
            </a:r>
          </a:p>
          <a:p>
            <a:r>
              <a:rPr lang="zh-TW" altLang="zh-TW" sz="2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預期效益與價值創造</a:t>
            </a:r>
          </a:p>
          <a:p>
            <a:r>
              <a:rPr lang="zh-TW" altLang="zh-TW" sz="2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計畫成果落實</a:t>
            </a:r>
            <a:r>
              <a:rPr lang="zh-TW" altLang="en-US" sz="2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臺</a:t>
            </a:r>
            <a:r>
              <a:rPr lang="zh-TW" altLang="zh-TW" sz="2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灣產業之具體措施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A323978E-2FB5-CB89-23D3-F24312F8AE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/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>
                <a:latin typeface="微軟正黑體" panose="020B0604030504040204" pitchFamily="34" charset="-120"/>
                <a:ea typeface="微軟正黑體" panose="020B0604030504040204" pitchFamily="34" charset="-120"/>
              </a:rPr>
              <a:t>投入資源與風險評估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090F037E-FC57-1DAD-18BE-095445A75A6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r>
              <a:rPr lang="zh-TW" altLang="en-US" sz="28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請以數頁投影片說明：</a:t>
            </a:r>
          </a:p>
          <a:p>
            <a:pPr marL="623888" indent="-623888">
              <a:buNone/>
            </a:pPr>
            <a:r>
              <a:rPr lang="zh-TW" altLang="en-US" sz="2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一、計畫投入人力規劃（含主要研發人員專長、國外引進人力）</a:t>
            </a:r>
          </a:p>
          <a:p>
            <a:pPr marL="623888" indent="-623888">
              <a:buNone/>
            </a:pPr>
            <a:r>
              <a:rPr lang="zh-TW" altLang="en-US" sz="2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二、資金說明</a:t>
            </a:r>
          </a:p>
          <a:p>
            <a:pPr marL="0" indent="0">
              <a:buNone/>
            </a:pPr>
            <a:r>
              <a:rPr lang="en-US" altLang="zh-TW" sz="2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	(</a:t>
            </a:r>
            <a:r>
              <a:rPr lang="zh-TW" altLang="en-US" sz="2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一</a:t>
            </a:r>
            <a:r>
              <a:rPr lang="en-US" altLang="zh-TW" sz="2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) </a:t>
            </a:r>
            <a:r>
              <a:rPr lang="zh-TW" altLang="en-US" sz="2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計畫資金來源說明</a:t>
            </a:r>
          </a:p>
          <a:p>
            <a:pPr marL="0" indent="0">
              <a:buNone/>
            </a:pPr>
            <a:r>
              <a:rPr lang="en-US" altLang="zh-TW" sz="2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	(</a:t>
            </a:r>
            <a:r>
              <a:rPr lang="zh-TW" altLang="en-US" sz="2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二</a:t>
            </a:r>
            <a:r>
              <a:rPr lang="en-US" altLang="zh-TW" sz="2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) </a:t>
            </a:r>
            <a:r>
              <a:rPr lang="zh-TW" altLang="en-US" sz="2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計畫經費分析表</a:t>
            </a:r>
          </a:p>
          <a:p>
            <a:pPr marL="0" indent="0">
              <a:buNone/>
            </a:pPr>
            <a:r>
              <a:rPr lang="zh-TW" altLang="en-US" sz="2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三、場所與設備說明</a:t>
            </a:r>
          </a:p>
          <a:p>
            <a:pPr marL="0" indent="0">
              <a:buNone/>
            </a:pPr>
            <a:r>
              <a:rPr lang="zh-TW" altLang="en-US" sz="24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四、風險評估及因應對策。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FBE0F1E2-C9C1-6F90-2232-E1E437062A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/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zh-TW">
                <a:latin typeface="微軟正黑體" panose="020B0604030504040204" pitchFamily="34" charset="-120"/>
                <a:ea typeface="微軟正黑體" panose="020B0604030504040204" pitchFamily="34" charset="-120"/>
              </a:rPr>
              <a:t>聯合申請單位之分工與角色說明</a:t>
            </a: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49D2D283-FD62-157C-6C9D-D1013B77196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r>
              <a:rPr lang="zh-TW" altLang="en-US" sz="28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若為聯合申請計畫，請以說明</a:t>
            </a:r>
            <a:r>
              <a:rPr lang="zh-TW" altLang="zh-TW" sz="28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聯合申請單位之分工與角色說明</a:t>
            </a:r>
            <a:r>
              <a:rPr lang="zh-TW" altLang="en-US" sz="28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7D231F6B-166D-6A7A-E14B-EE0762B46A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/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>
                <a:latin typeface="微軟正黑體" panose="020B0604030504040204" pitchFamily="34" charset="-120"/>
                <a:ea typeface="微軟正黑體" panose="020B0604030504040204" pitchFamily="34" charset="-120"/>
              </a:rPr>
              <a:t>附件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AF3AD33C-7ABF-773F-8236-FC53CC68AFE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zh-TW" altLang="en-US" sz="2800" dirty="0">
                <a:latin typeface="微軟正黑體 Light" panose="020B0304030504040204" pitchFamily="34" charset="-120"/>
                <a:ea typeface="微軟正黑體 Light" panose="020B0304030504040204" pitchFamily="34" charset="-120"/>
              </a:rPr>
              <a:t>可視需要增列其他說明。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unkyShapesVTI">
  <a:themeElements>
    <a:clrScheme name="Custom 15">
      <a:dk1>
        <a:sysClr val="windowText" lastClr="000000"/>
      </a:dk1>
      <a:lt1>
        <a:sysClr val="window" lastClr="FFFFFF"/>
      </a:lt1>
      <a:dk2>
        <a:srgbClr val="2D2D2D"/>
      </a:dk2>
      <a:lt2>
        <a:srgbClr val="F3FFF8"/>
      </a:lt2>
      <a:accent1>
        <a:srgbClr val="FF80BD"/>
      </a:accent1>
      <a:accent2>
        <a:srgbClr val="1EB9D3"/>
      </a:accent2>
      <a:accent3>
        <a:srgbClr val="21C46B"/>
      </a:accent3>
      <a:accent4>
        <a:srgbClr val="EA9600"/>
      </a:accent4>
      <a:accent5>
        <a:srgbClr val="F43B56"/>
      </a:accent5>
      <a:accent6>
        <a:srgbClr val="4B56E8"/>
      </a:accent6>
      <a:hlink>
        <a:srgbClr val="8F61FF"/>
      </a:hlink>
      <a:folHlink>
        <a:srgbClr val="F900A0"/>
      </a:folHlink>
    </a:clrScheme>
    <a:fontScheme name="Source Sans Pro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unkyShapesVTI" id="{A7F40C41-3FB2-45B0-B0D6-DFB7FDD9B7AD}" vid="{C49381A0-09CD-46EE-B141-E2CDD87ABFE3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不規則圖案</Template>
  <TotalTime>1609</TotalTime>
  <Words>503</Words>
  <Application>Microsoft Office PowerPoint</Application>
  <PresentationFormat>寬螢幕</PresentationFormat>
  <Paragraphs>56</Paragraphs>
  <Slides>9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6" baseType="lpstr">
      <vt:lpstr>微軟正黑體</vt:lpstr>
      <vt:lpstr>微軟正黑體 Light</vt:lpstr>
      <vt:lpstr>Arial</vt:lpstr>
      <vt:lpstr>Calibri</vt:lpstr>
      <vt:lpstr>Source Sans Pro</vt:lpstr>
      <vt:lpstr>Times New Roman</vt:lpstr>
      <vt:lpstr>FunkyShapesVTI</vt:lpstr>
      <vt:lpstr>經濟部A+企業創新研發淬鍊計畫 全球研發創新夥伴計畫 構想簡報</vt:lpstr>
      <vt:lpstr>簡報注意事項</vt:lpstr>
      <vt:lpstr>公司概況</vt:lpstr>
      <vt:lpstr>計畫背景說明</vt:lpstr>
      <vt:lpstr>計畫內容與實施方法</vt:lpstr>
      <vt:lpstr>對國內產業影響與效益說明</vt:lpstr>
      <vt:lpstr>投入資源與風險評估</vt:lpstr>
      <vt:lpstr>聯合申請單位之分工與角色說明</vt:lpstr>
      <vt:lpstr>附件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經濟部A+企業創新研發淬鍊計畫 全球研發創新夥伴計畫 構想簡報</dc:title>
  <dc:creator>信文 尹</dc:creator>
  <cp:lastModifiedBy>信文 尹</cp:lastModifiedBy>
  <cp:revision>8</cp:revision>
  <dcterms:created xsi:type="dcterms:W3CDTF">2024-01-18T02:23:44Z</dcterms:created>
  <dcterms:modified xsi:type="dcterms:W3CDTF">2024-08-08T09:51:16Z</dcterms:modified>
</cp:coreProperties>
</file>