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4099" r:id="rId1"/>
  </p:sldMasterIdLst>
  <p:notesMasterIdLst>
    <p:notesMasterId r:id="rId22"/>
  </p:notesMasterIdLst>
  <p:handoutMasterIdLst>
    <p:handoutMasterId r:id="rId23"/>
  </p:handoutMasterIdLst>
  <p:sldIdLst>
    <p:sldId id="353" r:id="rId2"/>
    <p:sldId id="256" r:id="rId3"/>
    <p:sldId id="305" r:id="rId4"/>
    <p:sldId id="257" r:id="rId5"/>
    <p:sldId id="261" r:id="rId6"/>
    <p:sldId id="368" r:id="rId7"/>
    <p:sldId id="364" r:id="rId8"/>
    <p:sldId id="357" r:id="rId9"/>
    <p:sldId id="355" r:id="rId10"/>
    <p:sldId id="358" r:id="rId11"/>
    <p:sldId id="359" r:id="rId12"/>
    <p:sldId id="339" r:id="rId13"/>
    <p:sldId id="387" r:id="rId14"/>
    <p:sldId id="340" r:id="rId15"/>
    <p:sldId id="388" r:id="rId16"/>
    <p:sldId id="381" r:id="rId17"/>
    <p:sldId id="382" r:id="rId18"/>
    <p:sldId id="390" r:id="rId19"/>
    <p:sldId id="1146" r:id="rId20"/>
    <p:sldId id="383" r:id="rId21"/>
  </p:sldIdLst>
  <p:sldSz cx="9144000" cy="6858000" type="screen4x3"/>
  <p:notesSz cx="6797675" cy="9928225"/>
  <p:defaultTextStyle>
    <a:defPPr>
      <a:defRPr lang="zh-TW"/>
    </a:defPPr>
    <a:lvl1pPr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CC"/>
    <a:srgbClr val="000099"/>
    <a:srgbClr val="FFFF00"/>
    <a:srgbClr val="FF9933"/>
    <a:srgbClr val="800000"/>
    <a:srgbClr val="993300"/>
    <a:srgbClr val="CC0000"/>
    <a:srgbClr val="5F5F5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2884" autoAdjust="0"/>
    <p:restoredTop sz="46476" autoAdjust="0"/>
  </p:normalViewPr>
  <p:slideViewPr>
    <p:cSldViewPr>
      <p:cViewPr varScale="1">
        <p:scale>
          <a:sx n="110" d="100"/>
          <a:sy n="110" d="100"/>
        </p:scale>
        <p:origin x="288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Rectangle 2">
            <a:extLst>
              <a:ext uri="{FF2B5EF4-FFF2-40B4-BE49-F238E27FC236}">
                <a16:creationId xmlns:a16="http://schemas.microsoft.com/office/drawing/2014/main" id="{B7D0C2B5-04A1-783A-B163-096FBCA11EFF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5" tIns="45718" rIns="91435" bIns="45718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29027" name="Rectangle 3">
            <a:extLst>
              <a:ext uri="{FF2B5EF4-FFF2-40B4-BE49-F238E27FC236}">
                <a16:creationId xmlns:a16="http://schemas.microsoft.com/office/drawing/2014/main" id="{7011F270-A770-66C8-3DC1-BD0A1D2B08FC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5" tIns="45718" rIns="91435" bIns="45718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29028" name="Rectangle 4">
            <a:extLst>
              <a:ext uri="{FF2B5EF4-FFF2-40B4-BE49-F238E27FC236}">
                <a16:creationId xmlns:a16="http://schemas.microsoft.com/office/drawing/2014/main" id="{F6757915-676D-2524-E924-A231FADCFE7D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5" tIns="45718" rIns="91435" bIns="45718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29029" name="Rectangle 5">
            <a:extLst>
              <a:ext uri="{FF2B5EF4-FFF2-40B4-BE49-F238E27FC236}">
                <a16:creationId xmlns:a16="http://schemas.microsoft.com/office/drawing/2014/main" id="{91475469-774B-29F0-B927-9D59A81509AB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5" tIns="45718" rIns="91435" bIns="45718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A7A4954B-1891-452E-B621-D2C6C4BF80E0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>
            <a:extLst>
              <a:ext uri="{FF2B5EF4-FFF2-40B4-BE49-F238E27FC236}">
                <a16:creationId xmlns:a16="http://schemas.microsoft.com/office/drawing/2014/main" id="{50D94EBD-AF22-2670-D716-1776F465B213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5" tIns="45718" rIns="91435" bIns="45718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8915" name="Rectangle 3">
            <a:extLst>
              <a:ext uri="{FF2B5EF4-FFF2-40B4-BE49-F238E27FC236}">
                <a16:creationId xmlns:a16="http://schemas.microsoft.com/office/drawing/2014/main" id="{6929A64A-D612-30F5-A013-347398D5668B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5" tIns="45718" rIns="91435" bIns="45718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fld id="{E816E888-17AF-4E0B-B36F-F22E0D605EAD}" type="datetimeFigureOut">
              <a:rPr lang="zh-TW" altLang="en-US"/>
              <a:pPr>
                <a:defRPr/>
              </a:pPr>
              <a:t>2024/1/17</a:t>
            </a:fld>
            <a:endParaRPr lang="en-US" altLang="zh-TW"/>
          </a:p>
        </p:txBody>
      </p:sp>
      <p:sp>
        <p:nvSpPr>
          <p:cNvPr id="4100" name="Rectangle 4">
            <a:extLst>
              <a:ext uri="{FF2B5EF4-FFF2-40B4-BE49-F238E27FC236}">
                <a16:creationId xmlns:a16="http://schemas.microsoft.com/office/drawing/2014/main" id="{37133DA7-BE44-0EBF-52A2-C9CD9EB1CE61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4538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8917" name="Rectangle 5">
            <a:extLst>
              <a:ext uri="{FF2B5EF4-FFF2-40B4-BE49-F238E27FC236}">
                <a16:creationId xmlns:a16="http://schemas.microsoft.com/office/drawing/2014/main" id="{B3E9490B-D9CF-9B1E-ED67-E12DE724549E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6463"/>
            <a:ext cx="5438775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5" tIns="45718" rIns="91435" bIns="4571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/>
              <a:t>按一下以編輯母片</a:t>
            </a:r>
          </a:p>
          <a:p>
            <a:pPr lvl="1"/>
            <a:r>
              <a:rPr lang="zh-TW" altLang="en-US" noProof="0"/>
              <a:t>第二層</a:t>
            </a:r>
          </a:p>
          <a:p>
            <a:pPr lvl="2"/>
            <a:r>
              <a:rPr lang="zh-TW" altLang="en-US" noProof="0"/>
              <a:t>第三層</a:t>
            </a:r>
          </a:p>
          <a:p>
            <a:pPr lvl="3"/>
            <a:r>
              <a:rPr lang="zh-TW" altLang="en-US" noProof="0"/>
              <a:t>第四層</a:t>
            </a:r>
          </a:p>
          <a:p>
            <a:pPr lvl="4"/>
            <a:r>
              <a:rPr lang="zh-TW" altLang="en-US" noProof="0"/>
              <a:t>第五層</a:t>
            </a:r>
          </a:p>
        </p:txBody>
      </p:sp>
      <p:sp>
        <p:nvSpPr>
          <p:cNvPr id="38918" name="Rectangle 6">
            <a:extLst>
              <a:ext uri="{FF2B5EF4-FFF2-40B4-BE49-F238E27FC236}">
                <a16:creationId xmlns:a16="http://schemas.microsoft.com/office/drawing/2014/main" id="{96A863C4-4368-2667-0CF3-DB55DAAE30A4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5" tIns="45718" rIns="91435" bIns="45718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8919" name="Rectangle 7">
            <a:extLst>
              <a:ext uri="{FF2B5EF4-FFF2-40B4-BE49-F238E27FC236}">
                <a16:creationId xmlns:a16="http://schemas.microsoft.com/office/drawing/2014/main" id="{50C5C3D7-502E-1E9A-42B3-67737677429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5" tIns="45718" rIns="91435" bIns="45718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F443D6FE-36A1-4C1C-8536-1AD74648C185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新細明體" pitchFamily="18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新細明體" pitchFamily="18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新細明體" pitchFamily="18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新細明體" pitchFamily="18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投影片圖像版面配置區 1">
            <a:extLst>
              <a:ext uri="{FF2B5EF4-FFF2-40B4-BE49-F238E27FC236}">
                <a16:creationId xmlns:a16="http://schemas.microsoft.com/office/drawing/2014/main" id="{6A14C89F-4D1F-E984-8B2A-AB40E8932EC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9" name="備忘稿版面配置區 2">
            <a:extLst>
              <a:ext uri="{FF2B5EF4-FFF2-40B4-BE49-F238E27FC236}">
                <a16:creationId xmlns:a16="http://schemas.microsoft.com/office/drawing/2014/main" id="{0CE7BD28-29D7-A9E8-CA15-02188D9D6F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9220" name="投影片編號版面配置區 3">
            <a:extLst>
              <a:ext uri="{FF2B5EF4-FFF2-40B4-BE49-F238E27FC236}">
                <a16:creationId xmlns:a16="http://schemas.microsoft.com/office/drawing/2014/main" id="{7E8454CB-D40C-62B5-A75F-C9F00FF3700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747713" indent="-28733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150938" indent="-23018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611313" indent="-23018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071688" indent="-23018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528888" indent="-2301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2986088" indent="-2301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443288" indent="-2301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3900488" indent="-2301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</a:pPr>
            <a:fld id="{66A4D4B4-0DC2-4FE2-B831-BAEFDAAD5B48}" type="slidenum">
              <a:rPr lang="zh-TW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</a:t>
            </a:fld>
            <a:endParaRPr lang="en-US" altLang="zh-TW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圖片 5">
            <a:extLst>
              <a:ext uri="{FF2B5EF4-FFF2-40B4-BE49-F238E27FC236}">
                <a16:creationId xmlns:a16="http://schemas.microsoft.com/office/drawing/2014/main" id="{0E619158-9D5D-4892-A47C-82D49B80925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0741" name="Rectangle 21"/>
          <p:cNvSpPr>
            <a:spLocks noGrp="1" noChangeArrowheads="1"/>
          </p:cNvSpPr>
          <p:nvPr userDrawn="1">
            <p:ph type="ctrTitle" hasCustomPrompt="1"/>
          </p:nvPr>
        </p:nvSpPr>
        <p:spPr>
          <a:xfrm>
            <a:off x="546140" y="2360647"/>
            <a:ext cx="6770872" cy="1219201"/>
          </a:xfrm>
        </p:spPr>
        <p:txBody>
          <a:bodyPr anchor="t" anchorCtr="0"/>
          <a:lstStyle>
            <a:lvl1pPr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zh-TW" altLang="en-US" dirty="0"/>
              <a:t>簡報標題</a:t>
            </a:r>
          </a:p>
        </p:txBody>
      </p:sp>
      <p:sp>
        <p:nvSpPr>
          <p:cNvPr id="30742" name="Rectangle 22"/>
          <p:cNvSpPr>
            <a:spLocks noGrp="1" noChangeArrowheads="1"/>
          </p:cNvSpPr>
          <p:nvPr userDrawn="1">
            <p:ph type="subTitle" idx="1" hasCustomPrompt="1"/>
          </p:nvPr>
        </p:nvSpPr>
        <p:spPr>
          <a:xfrm>
            <a:off x="546141" y="3850927"/>
            <a:ext cx="6770872" cy="755904"/>
          </a:xfrm>
        </p:spPr>
        <p:txBody>
          <a:bodyPr anchor="b" anchorCtr="0"/>
          <a:lstStyle>
            <a:lvl1pPr marL="0" indent="0" eaLnBrk="1" hangingPunct="1">
              <a:lnSpc>
                <a:spcPct val="80000"/>
              </a:lnSpc>
              <a:spcBef>
                <a:spcPct val="0"/>
              </a:spcBef>
              <a:buFontTx/>
              <a:buNone/>
              <a:defRPr sz="2000">
                <a:solidFill>
                  <a:schemeClr val="tx1"/>
                </a:solidFill>
                <a:latin typeface="+mn-ea"/>
                <a:ea typeface="+mn-ea"/>
              </a:defRPr>
            </a:lvl1pPr>
          </a:lstStyle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zh-TW" altLang="en-US" sz="2000" dirty="0"/>
              <a:t>簡報單位 簡報人名稱</a:t>
            </a:r>
            <a:r>
              <a:rPr lang="en-US" altLang="zh-TW" sz="2000" dirty="0"/>
              <a:t> </a:t>
            </a:r>
            <a:r>
              <a:rPr lang="zh-TW" altLang="en-US" sz="2000" dirty="0"/>
              <a:t>職稱</a:t>
            </a:r>
            <a:endParaRPr lang="en-US" altLang="zh-TW" sz="2000" dirty="0"/>
          </a:p>
        </p:txBody>
      </p:sp>
      <p:sp>
        <p:nvSpPr>
          <p:cNvPr id="4" name="投影片編號版面配置區 3"/>
          <p:cNvSpPr>
            <a:spLocks noGrp="1"/>
          </p:cNvSpPr>
          <p:nvPr userDrawn="1"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A71FFAD-F905-4792-971B-681FA4F61CA8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9" name="文字版面配置區 8"/>
          <p:cNvSpPr>
            <a:spLocks noGrp="1"/>
          </p:cNvSpPr>
          <p:nvPr userDrawn="1">
            <p:ph type="body" sz="quarter" idx="12" hasCustomPrompt="1"/>
          </p:nvPr>
        </p:nvSpPr>
        <p:spPr>
          <a:xfrm>
            <a:off x="546140" y="4693509"/>
            <a:ext cx="2788603" cy="432303"/>
          </a:xfrm>
        </p:spPr>
        <p:txBody>
          <a:bodyPr/>
          <a:lstStyle>
            <a:lvl1pPr marL="0" indent="0">
              <a:buNone/>
              <a:defRPr sz="1600"/>
            </a:lvl1pPr>
          </a:lstStyle>
          <a:p>
            <a:pPr lvl="0"/>
            <a:r>
              <a:rPr lang="zh-TW" altLang="en-US" dirty="0"/>
              <a:t>簡報日期</a:t>
            </a:r>
          </a:p>
        </p:txBody>
      </p:sp>
      <p:sp>
        <p:nvSpPr>
          <p:cNvPr id="2" name="文字方塊 1">
            <a:extLst>
              <a:ext uri="{FF2B5EF4-FFF2-40B4-BE49-F238E27FC236}">
                <a16:creationId xmlns:a16="http://schemas.microsoft.com/office/drawing/2014/main" id="{D2A401DC-127D-F9FC-A485-D7DE0CF001CF}"/>
              </a:ext>
            </a:extLst>
          </p:cNvPr>
          <p:cNvSpPr txBox="1"/>
          <p:nvPr userDrawn="1"/>
        </p:nvSpPr>
        <p:spPr>
          <a:xfrm>
            <a:off x="2231351" y="284811"/>
            <a:ext cx="223651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zh-TW" altLang="en-US" sz="1600" b="0" dirty="0">
                <a:latin typeface="+mn-ea"/>
                <a:ea typeface="+mn-ea"/>
              </a:rPr>
              <a:t>科研成果價值創造計畫</a:t>
            </a:r>
            <a:endParaRPr lang="en-US" altLang="zh-TW" sz="1600" b="0" dirty="0">
              <a:latin typeface="+mn-ea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9126461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投影片編號版面配置區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A71FFAD-F905-4792-971B-681FA4F61CA8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4" name="標題 7"/>
          <p:cNvSpPr>
            <a:spLocks noGrp="1"/>
          </p:cNvSpPr>
          <p:nvPr>
            <p:ph type="title"/>
          </p:nvPr>
        </p:nvSpPr>
        <p:spPr>
          <a:xfrm>
            <a:off x="450850" y="316992"/>
            <a:ext cx="8369300" cy="889508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</p:spTree>
    <p:extLst>
      <p:ext uri="{BB962C8B-B14F-4D97-AF65-F5344CB8AC3E}">
        <p14:creationId xmlns:p14="http://schemas.microsoft.com/office/powerpoint/2010/main" val="20578993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投影片編號版面配置區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A71FFAD-F905-4792-971B-681FA4F61CA8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4899013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A71FFAD-F905-4792-971B-681FA4F61CA8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7191587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8" name="投影片編號版面配置區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A71FFAD-F905-4792-971B-681FA4F61CA8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05532937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A71FFAD-F905-4792-971B-681FA4F61CA8}" type="slidenum">
              <a:rPr lang="en-US" altLang="zh-TW" smtClean="0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143121530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729413" y="313944"/>
            <a:ext cx="2092325" cy="5864352"/>
          </a:xfrm>
        </p:spPr>
        <p:txBody>
          <a:bodyPr vert="eaVert"/>
          <a:lstStyle>
            <a:lvl1pPr algn="ctr">
              <a:defRPr/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0850" y="313944"/>
            <a:ext cx="6126163" cy="5864352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A71FFAD-F905-4792-971B-681FA4F61CA8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91190683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2_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TW" altLang="en-US"/>
              <a:t>按一下以編輯母片副標題樣式</a:t>
            </a:r>
          </a:p>
        </p:txBody>
      </p:sp>
    </p:spTree>
    <p:extLst>
      <p:ext uri="{BB962C8B-B14F-4D97-AF65-F5344CB8AC3E}">
        <p14:creationId xmlns:p14="http://schemas.microsoft.com/office/powerpoint/2010/main" val="220641044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2_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8">
            <a:extLst>
              <a:ext uri="{FF2B5EF4-FFF2-40B4-BE49-F238E27FC236}">
                <a16:creationId xmlns:a16="http://schemas.microsoft.com/office/drawing/2014/main" id="{C412AAA6-3ED8-D469-899A-2D1716B01BB3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xfrm>
            <a:off x="8243888" y="6369050"/>
            <a:ext cx="919162" cy="476250"/>
          </a:xfrm>
          <a:prstGeom prst="rect">
            <a:avLst/>
          </a:prstGeom>
        </p:spPr>
        <p:txBody>
          <a:bodyPr/>
          <a:lstStyle>
            <a:lvl1pPr algn="r">
              <a:defRPr sz="1400"/>
            </a:lvl1pPr>
          </a:lstStyle>
          <a:p>
            <a:pPr>
              <a:defRPr/>
            </a:pPr>
            <a:fld id="{8FD9FFB5-8089-4603-BC62-334C7547DADF}" type="slidenum">
              <a:rPr lang="zh-TW" altLang="en-US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17588900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圖片 5">
            <a:extLst>
              <a:ext uri="{FF2B5EF4-FFF2-40B4-BE49-F238E27FC236}">
                <a16:creationId xmlns:a16="http://schemas.microsoft.com/office/drawing/2014/main" id="{45FF248E-2EDC-EDE2-9145-D38F66D8E8D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0741" name="Rectangle 21"/>
          <p:cNvSpPr>
            <a:spLocks noGrp="1" noChangeArrowheads="1"/>
          </p:cNvSpPr>
          <p:nvPr>
            <p:ph type="ctrTitle" hasCustomPrompt="1"/>
          </p:nvPr>
        </p:nvSpPr>
        <p:spPr>
          <a:xfrm>
            <a:off x="863773" y="1407746"/>
            <a:ext cx="6770872" cy="1219201"/>
          </a:xfrm>
        </p:spPr>
        <p:txBody>
          <a:bodyPr anchor="t" anchorCtr="0"/>
          <a:lstStyle>
            <a:lvl1pPr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zh-TW" altLang="en-US" dirty="0"/>
              <a:t>簡報標題</a:t>
            </a:r>
          </a:p>
        </p:txBody>
      </p:sp>
      <p:sp>
        <p:nvSpPr>
          <p:cNvPr id="30742" name="Rectangle 22"/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863774" y="2898026"/>
            <a:ext cx="6770872" cy="755904"/>
          </a:xfrm>
        </p:spPr>
        <p:txBody>
          <a:bodyPr anchor="b" anchorCtr="0"/>
          <a:lstStyle>
            <a:lvl1pPr marL="0" indent="0" eaLnBrk="1" hangingPunct="1">
              <a:lnSpc>
                <a:spcPct val="80000"/>
              </a:lnSpc>
              <a:spcBef>
                <a:spcPct val="0"/>
              </a:spcBef>
              <a:buFontTx/>
              <a:buNone/>
              <a:defRPr sz="2000">
                <a:solidFill>
                  <a:schemeClr val="tx1"/>
                </a:solidFill>
                <a:latin typeface="+mn-ea"/>
                <a:ea typeface="+mn-ea"/>
              </a:defRPr>
            </a:lvl1pPr>
          </a:lstStyle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zh-TW" altLang="en-US" sz="2000" dirty="0"/>
              <a:t>簡報單位 簡報人名稱</a:t>
            </a:r>
            <a:r>
              <a:rPr lang="en-US" altLang="zh-TW" sz="2000" dirty="0"/>
              <a:t> </a:t>
            </a:r>
            <a:r>
              <a:rPr lang="zh-TW" altLang="en-US" sz="2000" dirty="0"/>
              <a:t>職稱</a:t>
            </a:r>
            <a:endParaRPr lang="en-US" altLang="zh-TW" sz="2000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A71FFAD-F905-4792-971B-681FA4F61CA8}" type="slidenum">
              <a:rPr lang="en-US" altLang="zh-TW" smtClean="0"/>
              <a:pPr>
                <a:defRPr/>
              </a:pPr>
              <a:t>‹#›</a:t>
            </a:fld>
            <a:endParaRPr lang="en-US" altLang="zh-TW" dirty="0"/>
          </a:p>
        </p:txBody>
      </p:sp>
      <p:sp>
        <p:nvSpPr>
          <p:cNvPr id="9" name="文字版面配置區 8"/>
          <p:cNvSpPr>
            <a:spLocks noGrp="1"/>
          </p:cNvSpPr>
          <p:nvPr>
            <p:ph type="body" sz="quarter" idx="12" hasCustomPrompt="1"/>
          </p:nvPr>
        </p:nvSpPr>
        <p:spPr>
          <a:xfrm>
            <a:off x="863773" y="3740608"/>
            <a:ext cx="2788603" cy="432303"/>
          </a:xfrm>
        </p:spPr>
        <p:txBody>
          <a:bodyPr/>
          <a:lstStyle>
            <a:lvl1pPr marL="0" indent="0">
              <a:buNone/>
              <a:defRPr sz="1600"/>
            </a:lvl1pPr>
          </a:lstStyle>
          <a:p>
            <a:pPr lvl="0"/>
            <a:r>
              <a:rPr lang="zh-TW" altLang="en-US" dirty="0"/>
              <a:t>簡報日期</a:t>
            </a:r>
          </a:p>
        </p:txBody>
      </p:sp>
      <p:sp>
        <p:nvSpPr>
          <p:cNvPr id="3" name="文字方塊 2">
            <a:extLst>
              <a:ext uri="{FF2B5EF4-FFF2-40B4-BE49-F238E27FC236}">
                <a16:creationId xmlns:a16="http://schemas.microsoft.com/office/drawing/2014/main" id="{4E5246F1-6414-FB4A-CFA4-CDBF080FB05A}"/>
              </a:ext>
            </a:extLst>
          </p:cNvPr>
          <p:cNvSpPr txBox="1"/>
          <p:nvPr userDrawn="1"/>
        </p:nvSpPr>
        <p:spPr>
          <a:xfrm>
            <a:off x="92727" y="27913"/>
            <a:ext cx="223651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zh-TW" altLang="en-US" sz="1600" b="0" dirty="0">
                <a:latin typeface="+mn-ea"/>
                <a:ea typeface="+mn-ea"/>
              </a:rPr>
              <a:t>科研成果價值創造計畫</a:t>
            </a:r>
            <a:endParaRPr lang="en-US" altLang="zh-TW" sz="1600" b="0" dirty="0">
              <a:latin typeface="+mn-ea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173956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>
            <a:extLst>
              <a:ext uri="{FF2B5EF4-FFF2-40B4-BE49-F238E27FC236}">
                <a16:creationId xmlns:a16="http://schemas.microsoft.com/office/drawing/2014/main" id="{5C9D964C-085B-4FD1-B717-C3F4AB7F669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投影片編號版面配置區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A71FFAD-F905-4792-971B-681FA4F61CA8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8" name="標題 7"/>
          <p:cNvSpPr>
            <a:spLocks noGrp="1"/>
          </p:cNvSpPr>
          <p:nvPr>
            <p:ph type="title"/>
          </p:nvPr>
        </p:nvSpPr>
        <p:spPr>
          <a:xfrm>
            <a:off x="156362" y="517862"/>
            <a:ext cx="8369300" cy="889508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56362" y="1501581"/>
            <a:ext cx="8364538" cy="4757737"/>
          </a:xfrm>
        </p:spPr>
        <p:txBody>
          <a:bodyPr/>
          <a:lstStyle>
            <a:lvl3pPr>
              <a:buClr>
                <a:schemeClr val="tx1">
                  <a:lumMod val="75000"/>
                  <a:lumOff val="25000"/>
                </a:schemeClr>
              </a:buClr>
              <a:defRPr/>
            </a:lvl3pPr>
          </a:lstStyle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  <p:sp>
        <p:nvSpPr>
          <p:cNvPr id="7" name="文字方塊 6">
            <a:extLst>
              <a:ext uri="{FF2B5EF4-FFF2-40B4-BE49-F238E27FC236}">
                <a16:creationId xmlns:a16="http://schemas.microsoft.com/office/drawing/2014/main" id="{75C6471D-2E2C-A8AB-8602-26FD0C8D67C4}"/>
              </a:ext>
            </a:extLst>
          </p:cNvPr>
          <p:cNvSpPr txBox="1"/>
          <p:nvPr userDrawn="1"/>
        </p:nvSpPr>
        <p:spPr>
          <a:xfrm>
            <a:off x="1800528" y="267227"/>
            <a:ext cx="223651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zh-TW" altLang="en-US" sz="1600" b="0" dirty="0">
                <a:latin typeface="+mn-ea"/>
                <a:ea typeface="+mn-ea"/>
              </a:rPr>
              <a:t>科研成果價值創造計畫</a:t>
            </a:r>
            <a:endParaRPr lang="en-US" altLang="zh-TW" sz="1600" b="0" dirty="0">
              <a:latin typeface="+mn-ea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1429754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439863"/>
            <a:ext cx="6126480" cy="4757737"/>
          </a:xfrm>
        </p:spPr>
        <p:txBody>
          <a:bodyPr/>
          <a:lstStyle>
            <a:lvl3pPr>
              <a:buClr>
                <a:schemeClr val="tx1">
                  <a:lumMod val="75000"/>
                  <a:lumOff val="25000"/>
                </a:schemeClr>
              </a:buClr>
              <a:defRPr/>
            </a:lvl3pPr>
          </a:lstStyle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  <p:sp>
        <p:nvSpPr>
          <p:cNvPr id="8" name="標題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A71FFAD-F905-4792-971B-681FA4F61CA8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5" name="圖片版面配置區 2"/>
          <p:cNvSpPr>
            <a:spLocks noGrp="1"/>
          </p:cNvSpPr>
          <p:nvPr>
            <p:ph type="pic" idx="11"/>
          </p:nvPr>
        </p:nvSpPr>
        <p:spPr>
          <a:xfrm>
            <a:off x="6721574" y="1439863"/>
            <a:ext cx="2098576" cy="475773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0791129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439863"/>
            <a:ext cx="8360228" cy="3184388"/>
          </a:xfrm>
        </p:spPr>
        <p:txBody>
          <a:bodyPr/>
          <a:lstStyle>
            <a:lvl3pPr>
              <a:buClr>
                <a:schemeClr val="tx1">
                  <a:lumMod val="75000"/>
                  <a:lumOff val="25000"/>
                </a:schemeClr>
              </a:buClr>
              <a:defRPr/>
            </a:lvl3pPr>
          </a:lstStyle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  <p:sp>
        <p:nvSpPr>
          <p:cNvPr id="8" name="標題 7"/>
          <p:cNvSpPr>
            <a:spLocks noGrp="1"/>
          </p:cNvSpPr>
          <p:nvPr>
            <p:ph type="title"/>
          </p:nvPr>
        </p:nvSpPr>
        <p:spPr>
          <a:xfrm>
            <a:off x="450849" y="316992"/>
            <a:ext cx="8366579" cy="889508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A71FFAD-F905-4792-971B-681FA4F61CA8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6" name="圖片版面配置區 2"/>
          <p:cNvSpPr>
            <a:spLocks noGrp="1"/>
          </p:cNvSpPr>
          <p:nvPr>
            <p:ph type="pic" idx="11"/>
          </p:nvPr>
        </p:nvSpPr>
        <p:spPr>
          <a:xfrm>
            <a:off x="457200" y="4725145"/>
            <a:ext cx="8360228" cy="158417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012850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標題 1"/>
          <p:cNvSpPr>
            <a:spLocks noGrp="1"/>
          </p:cNvSpPr>
          <p:nvPr>
            <p:ph type="ctrTitle"/>
          </p:nvPr>
        </p:nvSpPr>
        <p:spPr>
          <a:xfrm>
            <a:off x="685800" y="2564904"/>
            <a:ext cx="7772400" cy="1035546"/>
          </a:xfrm>
        </p:spPr>
        <p:txBody>
          <a:bodyPr anchor="t" anchorCtr="0">
            <a:noAutofit/>
          </a:bodyPr>
          <a:lstStyle>
            <a:lvl1pPr algn="ctr">
              <a:defRPr/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10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11" name="投影片編號版面配置區 10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A71FFAD-F905-4792-971B-681FA4F61CA8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04087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9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10" name="投影片編號版面配置區 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A71FFAD-F905-4792-971B-681FA4F61CA8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2445061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542733"/>
            <a:ext cx="4105275" cy="47577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714875" y="1542733"/>
            <a:ext cx="4106863" cy="47577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8" name="標題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A71FFAD-F905-4792-971B-681FA4F61CA8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2749854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19" name="投影片編號版面配置區 1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A71FFAD-F905-4792-971B-681FA4F61CA8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20" name="Rectangle 43"/>
          <p:cNvSpPr>
            <a:spLocks noGrp="1" noChangeArrowheads="1"/>
          </p:cNvSpPr>
          <p:nvPr>
            <p:ph type="title"/>
          </p:nvPr>
        </p:nvSpPr>
        <p:spPr bwMode="auto">
          <a:xfrm>
            <a:off x="450850" y="316992"/>
            <a:ext cx="8369300" cy="8895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dirty="0"/>
              <a:t>按一下以編輯母片標題樣式</a:t>
            </a:r>
          </a:p>
        </p:txBody>
      </p:sp>
    </p:spTree>
    <p:extLst>
      <p:ext uri="{BB962C8B-B14F-4D97-AF65-F5344CB8AC3E}">
        <p14:creationId xmlns:p14="http://schemas.microsoft.com/office/powerpoint/2010/main" val="4243994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圖片 5">
            <a:extLst>
              <a:ext uri="{FF2B5EF4-FFF2-40B4-BE49-F238E27FC236}">
                <a16:creationId xmlns:a16="http://schemas.microsoft.com/office/drawing/2014/main" id="{343C2D81-424E-8E80-3755-35DAE0F7CC70}"/>
              </a:ext>
            </a:extLst>
          </p:cNvPr>
          <p:cNvPicPr>
            <a:picLocks noChangeAspect="1"/>
          </p:cNvPicPr>
          <p:nvPr userDrawn="1"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9143995" cy="6857996"/>
          </a:xfrm>
          <a:prstGeom prst="rect">
            <a:avLst/>
          </a:prstGeom>
        </p:spPr>
      </p:pic>
      <p:sp>
        <p:nvSpPr>
          <p:cNvPr id="1027" name="Rectangle 43"/>
          <p:cNvSpPr>
            <a:spLocks noGrp="1" noChangeArrowheads="1"/>
          </p:cNvSpPr>
          <p:nvPr>
            <p:ph type="title"/>
          </p:nvPr>
        </p:nvSpPr>
        <p:spPr bwMode="auto">
          <a:xfrm>
            <a:off x="450850" y="316992"/>
            <a:ext cx="8369300" cy="8895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dirty="0"/>
              <a:t>按一下以編輯母片標題樣式</a:t>
            </a:r>
          </a:p>
        </p:txBody>
      </p:sp>
      <p:sp>
        <p:nvSpPr>
          <p:cNvPr id="1028" name="Rectangle 4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439863"/>
            <a:ext cx="8364538" cy="4757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dirty="0"/>
              <a:t>按一下以編輯母片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  <p:sp>
        <p:nvSpPr>
          <p:cNvPr id="29743" name="Rectangle 4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572500" y="6619875"/>
            <a:ext cx="571500" cy="238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fontAlgn="ctr" hangingPunct="1">
              <a:defRPr sz="1200">
                <a:solidFill>
                  <a:schemeClr val="bg1"/>
                </a:solidFill>
                <a:ea typeface="微軟正黑體" panose="020B0604030504040204" pitchFamily="34" charset="-120"/>
              </a:defRPr>
            </a:lvl1pPr>
          </a:lstStyle>
          <a:p>
            <a:pPr>
              <a:defRPr/>
            </a:pPr>
            <a:fld id="{1A71FFAD-F905-4792-971B-681FA4F61CA8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1033" name="Line 50"/>
          <p:cNvSpPr>
            <a:spLocks noChangeShapeType="1"/>
          </p:cNvSpPr>
          <p:nvPr/>
        </p:nvSpPr>
        <p:spPr bwMode="auto">
          <a:xfrm>
            <a:off x="9145588" y="6202363"/>
            <a:ext cx="866775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1034" name="Line 51"/>
          <p:cNvSpPr>
            <a:spLocks noChangeShapeType="1"/>
          </p:cNvSpPr>
          <p:nvPr/>
        </p:nvSpPr>
        <p:spPr bwMode="auto">
          <a:xfrm rot="5400000">
            <a:off x="7496175" y="7127876"/>
            <a:ext cx="536575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1036" name="Text Box 52"/>
          <p:cNvSpPr txBox="1">
            <a:spLocks noChangeArrowheads="1"/>
          </p:cNvSpPr>
          <p:nvPr/>
        </p:nvSpPr>
        <p:spPr bwMode="auto">
          <a:xfrm>
            <a:off x="0" y="7200900"/>
            <a:ext cx="5410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algn="l" eaLnBrk="1" hangingPunct="1">
              <a:spcBef>
                <a:spcPct val="50000"/>
              </a:spcBef>
              <a:defRPr/>
            </a:pPr>
            <a:r>
              <a:rPr lang="zh-TW" altLang="en-US" sz="2400">
                <a:ea typeface="微軟正黑體" panose="020B0604030504040204" pitchFamily="34" charset="-120"/>
              </a:rPr>
              <a:t>建議字型：中文微軟正黑體，英文</a:t>
            </a:r>
            <a:r>
              <a:rPr lang="en-US" altLang="zh-TW" sz="2400">
                <a:ea typeface="微軟正黑體" panose="020B0604030504040204" pitchFamily="34" charset="-120"/>
              </a:rPr>
              <a:t>Arial</a:t>
            </a:r>
          </a:p>
        </p:txBody>
      </p:sp>
      <p:sp>
        <p:nvSpPr>
          <p:cNvPr id="2" name="文字方塊 1">
            <a:extLst>
              <a:ext uri="{FF2B5EF4-FFF2-40B4-BE49-F238E27FC236}">
                <a16:creationId xmlns:a16="http://schemas.microsoft.com/office/drawing/2014/main" id="{0632D7F8-A4EC-5FD2-E052-024DE096FD02}"/>
              </a:ext>
            </a:extLst>
          </p:cNvPr>
          <p:cNvSpPr txBox="1"/>
          <p:nvPr userDrawn="1"/>
        </p:nvSpPr>
        <p:spPr>
          <a:xfrm>
            <a:off x="92727" y="27913"/>
            <a:ext cx="223651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zh-TW" altLang="en-US" sz="1600" b="0" dirty="0">
                <a:latin typeface="+mn-ea"/>
                <a:ea typeface="+mn-ea"/>
              </a:rPr>
              <a:t>科研成果價值創造計畫</a:t>
            </a:r>
            <a:endParaRPr lang="en-US" altLang="zh-TW" sz="1600" b="0" dirty="0">
              <a:latin typeface="+mn-ea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6500822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00" r:id="rId1"/>
    <p:sldLayoutId id="2147484101" r:id="rId2"/>
    <p:sldLayoutId id="2147484102" r:id="rId3"/>
    <p:sldLayoutId id="2147484103" r:id="rId4"/>
    <p:sldLayoutId id="2147484104" r:id="rId5"/>
    <p:sldLayoutId id="2147484105" r:id="rId6"/>
    <p:sldLayoutId id="2147484106" r:id="rId7"/>
    <p:sldLayoutId id="2147484107" r:id="rId8"/>
    <p:sldLayoutId id="2147484108" r:id="rId9"/>
    <p:sldLayoutId id="2147484109" r:id="rId10"/>
    <p:sldLayoutId id="2147484110" r:id="rId11"/>
    <p:sldLayoutId id="2147484111" r:id="rId12"/>
    <p:sldLayoutId id="2147484112" r:id="rId13"/>
    <p:sldLayoutId id="2147484113" r:id="rId14"/>
    <p:sldLayoutId id="2147484114" r:id="rId15"/>
    <p:sldLayoutId id="2147484115" r:id="rId16"/>
    <p:sldLayoutId id="2147484116" r:id="rId17"/>
  </p:sldLayoutIdLst>
  <p:hf hdr="0" ftr="0" dt="0"/>
  <p:txStyles>
    <p:titleStyle>
      <a:lvl1pPr algn="l" rtl="0" eaLnBrk="1" fontAlgn="base" latinLnBrk="1" hangingPunct="1">
        <a:spcBef>
          <a:spcPct val="0"/>
        </a:spcBef>
        <a:spcAft>
          <a:spcPct val="0"/>
        </a:spcAft>
        <a:defRPr kumimoji="1" sz="36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Arial" charset="0"/>
          <a:ea typeface="微軟正黑體" pitchFamily="34" charset="-12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Arial" charset="0"/>
          <a:ea typeface="微軟正黑體" pitchFamily="34" charset="-12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Arial" charset="0"/>
          <a:ea typeface="微軟正黑體" pitchFamily="34" charset="-12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Arial" charset="0"/>
          <a:ea typeface="微軟正黑體" pitchFamily="34" charset="-120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Arial" charset="0"/>
          <a:ea typeface="微軟正黑體" pitchFamily="34" charset="-120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Arial" charset="0"/>
          <a:ea typeface="微軟正黑體" pitchFamily="34" charset="-120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Arial" charset="0"/>
          <a:ea typeface="微軟正黑體" pitchFamily="34" charset="-120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Arial" charset="0"/>
          <a:ea typeface="微軟正黑體" pitchFamily="34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3" descr="信紙">
            <a:extLst>
              <a:ext uri="{FF2B5EF4-FFF2-40B4-BE49-F238E27FC236}">
                <a16:creationId xmlns:a16="http://schemas.microsoft.com/office/drawing/2014/main" id="{84507596-F36E-93A7-E463-0AC8A01BD37A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251520" y="836712"/>
            <a:ext cx="8784976" cy="5472608"/>
          </a:xfrm>
          <a:prstGeom prst="rect">
            <a:avLst/>
          </a:prstGeom>
          <a:solidFill>
            <a:schemeClr val="bg1">
              <a:alpha val="80000"/>
            </a:schemeClr>
          </a:solidFill>
        </p:spPr>
        <p:txBody>
          <a:bodyPr/>
          <a:lstStyle/>
          <a:p>
            <a:pPr algn="ctr" eaLnBrk="1" hangingPunct="1"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zh-TW" altLang="en-US" sz="2800" dirty="0">
                <a:ea typeface="標楷體" panose="03000509000000000000" pitchFamily="65" charset="-120"/>
              </a:rPr>
              <a:t>科研成果價值創造計畫期中查證簡報填寫說明</a:t>
            </a:r>
            <a:endParaRPr lang="zh-TW" altLang="en-US" sz="2800" b="0" dirty="0">
              <a:solidFill>
                <a:srgbClr val="0033CC"/>
              </a:solidFill>
              <a:ea typeface="標楷體" panose="03000509000000000000" pitchFamily="65" charset="-120"/>
            </a:endParaRPr>
          </a:p>
          <a:p>
            <a:pPr eaLnBrk="1" hangingPunct="1"/>
            <a:r>
              <a:rPr lang="zh-TW" altLang="en-US" sz="2100" b="0" dirty="0">
                <a:ea typeface="標楷體" panose="03000509000000000000" pitchFamily="65" charset="-120"/>
              </a:rPr>
              <a:t>本簡報格式所提供之制式表格，如有無法傳達貴計畫實際運作與現況之情形，可自行延伸、註解或增加項目，惟表格所需之基本資訊，仍請予以提供以利訪視作業之進行。</a:t>
            </a:r>
          </a:p>
          <a:p>
            <a:pPr eaLnBrk="1" hangingPunct="1"/>
            <a:r>
              <a:rPr lang="zh-TW" altLang="en-US" sz="2100" b="0" dirty="0">
                <a:ea typeface="標楷體" panose="03000509000000000000" pitchFamily="65" charset="-120"/>
              </a:rPr>
              <a:t>製作簡報時，請對照細部計畫書（或前次查證意見彙整表），執行期間如有變更調整與原計畫書差異之處，務必加以說明。填寫金額、人年、件數</a:t>
            </a:r>
            <a:r>
              <a:rPr lang="en-US" altLang="zh-TW" sz="2100" b="0" dirty="0">
                <a:latin typeface="Times New Roman" panose="02020603050405020304" pitchFamily="18" charset="0"/>
                <a:ea typeface="標楷體" panose="03000509000000000000" pitchFamily="65" charset="-120"/>
              </a:rPr>
              <a:t>…</a:t>
            </a:r>
            <a:r>
              <a:rPr lang="zh-TW" altLang="en-US" sz="2100" b="0" dirty="0">
                <a:ea typeface="標楷體" panose="03000509000000000000" pitchFamily="65" charset="-120"/>
              </a:rPr>
              <a:t>等數字時，</a:t>
            </a:r>
            <a:r>
              <a:rPr lang="zh-TW" altLang="en-US" sz="2100" dirty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請注意合理性與前後一致性</a:t>
            </a:r>
            <a:r>
              <a:rPr lang="zh-TW" altLang="en-US" sz="2100" dirty="0">
                <a:ea typeface="標楷體" panose="03000509000000000000" pitchFamily="65" charset="-120"/>
              </a:rPr>
              <a:t>。</a:t>
            </a:r>
          </a:p>
          <a:p>
            <a:pPr eaLnBrk="1" hangingPunct="1"/>
            <a:r>
              <a:rPr lang="zh-TW" altLang="en-US" sz="2100" b="0" dirty="0">
                <a:ea typeface="標楷體" panose="03000509000000000000" pitchFamily="65" charset="-120"/>
              </a:rPr>
              <a:t>研究之進度與發現請更新至最近之情形</a:t>
            </a:r>
            <a:r>
              <a:rPr lang="en-US" altLang="zh-TW" sz="2100" b="0" dirty="0">
                <a:latin typeface="Times New Roman" panose="02020603050405020304" pitchFamily="18" charset="0"/>
                <a:ea typeface="標楷體" panose="03000509000000000000" pitchFamily="65" charset="-120"/>
              </a:rPr>
              <a:t>(</a:t>
            </a:r>
            <a:r>
              <a:rPr lang="zh-TW" altLang="en-US" sz="2100" b="0" dirty="0">
                <a:latin typeface="Times New Roman" panose="02020603050405020304" pitchFamily="18" charset="0"/>
                <a:ea typeface="標楷體" panose="03000509000000000000" pitchFamily="65" charset="-120"/>
              </a:rPr>
              <a:t>本次計畫查證期間</a:t>
            </a:r>
            <a:r>
              <a:rPr lang="en-US" altLang="zh-TW" sz="2100" b="0" dirty="0">
                <a:latin typeface="Times New Roman" panose="02020603050405020304" pitchFamily="18" charset="0"/>
                <a:ea typeface="標楷體" panose="03000509000000000000" pitchFamily="65" charset="-120"/>
              </a:rPr>
              <a:t>)</a:t>
            </a:r>
            <a:r>
              <a:rPr lang="zh-TW" altLang="en-US" sz="2100" b="0" dirty="0">
                <a:latin typeface="Times New Roman" panose="02020603050405020304" pitchFamily="18" charset="0"/>
                <a:ea typeface="標楷體" panose="03000509000000000000" pitchFamily="65" charset="-120"/>
              </a:rPr>
              <a:t>，</a:t>
            </a:r>
            <a:r>
              <a:rPr lang="zh-TW" altLang="en-US" sz="2100" b="0" dirty="0">
                <a:ea typeface="標楷體" panose="03000509000000000000" pitchFamily="65" charset="-120"/>
              </a:rPr>
              <a:t>以利審查委員了解計畫最新情形。</a:t>
            </a:r>
          </a:p>
          <a:p>
            <a:pPr eaLnBrk="1" hangingPunct="1"/>
            <a:r>
              <a:rPr lang="zh-TW" altLang="en-US" sz="2100" b="0" dirty="0">
                <a:ea typeface="標楷體" panose="03000509000000000000" pitchFamily="65" charset="-120"/>
              </a:rPr>
              <a:t>雖表格所需資訊皆須提供，但因口頭簡報時間有限，會議中請擇要簡報，惟每頁重點</a:t>
            </a:r>
            <a:r>
              <a:rPr lang="zh-TW" altLang="en-US" sz="2100" dirty="0">
                <a:solidFill>
                  <a:srgbClr val="FF0000"/>
                </a:solidFill>
                <a:ea typeface="標楷體" panose="03000509000000000000" pitchFamily="65" charset="-120"/>
              </a:rPr>
              <a:t>務</a:t>
            </a:r>
            <a:r>
              <a:rPr lang="zh-TW" altLang="en-US" sz="2100" dirty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必口頭說明</a:t>
            </a:r>
            <a:r>
              <a:rPr lang="zh-TW" altLang="en-US" sz="2100" dirty="0">
                <a:ea typeface="標楷體" panose="03000509000000000000" pitchFamily="65" charset="-120"/>
              </a:rPr>
              <a:t>，</a:t>
            </a:r>
            <a:r>
              <a:rPr lang="zh-TW" altLang="en-US" sz="2100" b="0" dirty="0">
                <a:ea typeface="標楷體" panose="03000509000000000000" pitchFamily="65" charset="-120"/>
              </a:rPr>
              <a:t>請勿略過。</a:t>
            </a:r>
          </a:p>
          <a:p>
            <a:pPr eaLnBrk="1" hangingPunct="1"/>
            <a:r>
              <a:rPr lang="zh-TW" altLang="en-US" sz="2100" b="0" dirty="0">
                <a:latin typeface="Times New Roman" panose="02020603050405020304" pitchFamily="18" charset="0"/>
                <a:ea typeface="標楷體" panose="03000509000000000000" pitchFamily="65" charset="-120"/>
              </a:rPr>
              <a:t>各頁（含本頁）之</a:t>
            </a:r>
            <a:r>
              <a:rPr lang="zh-TW" altLang="en-US" sz="2100" dirty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填寫說明請於製作時刪除</a:t>
            </a:r>
            <a:r>
              <a:rPr lang="zh-TW" altLang="en-US" sz="2100" b="0" dirty="0">
                <a:ea typeface="標楷體" panose="03000509000000000000" pitchFamily="65" charset="-120"/>
              </a:rPr>
              <a:t>，勿置於已完成之簡報檔案及紙本上。</a:t>
            </a:r>
            <a:endParaRPr lang="en-US" altLang="zh-TW" sz="2100" b="0" dirty="0">
              <a:ea typeface="標楷體" panose="03000509000000000000" pitchFamily="65" charset="-120"/>
            </a:endParaRPr>
          </a:p>
          <a:p>
            <a:pPr eaLnBrk="1" hangingPunct="1"/>
            <a:r>
              <a:rPr lang="zh-TW" altLang="en-US" sz="2100" b="0" dirty="0">
                <a:ea typeface="標楷體" panose="03000509000000000000" pitchFamily="65" charset="-120"/>
              </a:rPr>
              <a:t>除本期中查證簡報外，須請另提供一份</a:t>
            </a:r>
            <a:r>
              <a:rPr lang="zh-TW" altLang="en-US" sz="2100" dirty="0">
                <a:ea typeface="標楷體" panose="03000509000000000000" pitchFamily="65" charset="-120"/>
              </a:rPr>
              <a:t>內容完備且扼要</a:t>
            </a:r>
            <a:r>
              <a:rPr lang="zh-TW" altLang="en-US" sz="2100" b="0" dirty="0">
                <a:ea typeface="標楷體" panose="03000509000000000000" pitchFamily="65" charset="-120"/>
              </a:rPr>
              <a:t>之</a:t>
            </a:r>
            <a:r>
              <a:rPr lang="zh-TW" altLang="en-US" sz="2100" dirty="0">
                <a:solidFill>
                  <a:srgbClr val="FF0000"/>
                </a:solidFill>
                <a:ea typeface="標楷體" panose="03000509000000000000" pitchFamily="65" charset="-120"/>
              </a:rPr>
              <a:t>新創公司</a:t>
            </a:r>
            <a:r>
              <a:rPr lang="en-US" altLang="zh-TW" sz="2100" dirty="0">
                <a:solidFill>
                  <a:srgbClr val="FF0000"/>
                </a:solidFill>
                <a:ea typeface="標楷體" panose="03000509000000000000" pitchFamily="65" charset="-120"/>
              </a:rPr>
              <a:t>Business Plan</a:t>
            </a:r>
            <a:r>
              <a:rPr lang="zh-TW" altLang="en-US" sz="2100" dirty="0">
                <a:solidFill>
                  <a:srgbClr val="FF0000"/>
                </a:solidFill>
                <a:ea typeface="標楷體" panose="03000509000000000000" pitchFamily="65" charset="-120"/>
              </a:rPr>
              <a:t>（</a:t>
            </a:r>
            <a:r>
              <a:rPr lang="en-US" altLang="zh-TW" sz="2100" dirty="0">
                <a:solidFill>
                  <a:srgbClr val="FF0000"/>
                </a:solidFill>
                <a:ea typeface="標楷體" panose="03000509000000000000" pitchFamily="65" charset="-120"/>
              </a:rPr>
              <a:t>BP</a:t>
            </a:r>
            <a:r>
              <a:rPr lang="zh-TW" altLang="en-US" sz="2100" dirty="0">
                <a:solidFill>
                  <a:srgbClr val="FF0000"/>
                </a:solidFill>
                <a:ea typeface="標楷體" panose="03000509000000000000" pitchFamily="65" charset="-120"/>
              </a:rPr>
              <a:t>）簡報</a:t>
            </a:r>
            <a:r>
              <a:rPr lang="zh-TW" altLang="en-US" sz="2100" dirty="0">
                <a:ea typeface="標楷體" panose="03000509000000000000" pitchFamily="65" charset="-120"/>
              </a:rPr>
              <a:t>，並於會議中報告。（皆請於會前繳交）</a:t>
            </a:r>
            <a:endParaRPr lang="zh-TW" altLang="en-US" sz="2100" b="0" dirty="0">
              <a:ea typeface="標楷體" panose="03000509000000000000" pitchFamily="65" charset="-120"/>
            </a:endParaRPr>
          </a:p>
          <a:p>
            <a:pPr eaLnBrk="1" hangingPunct="1"/>
            <a:endParaRPr lang="en-US" altLang="zh-TW" dirty="0">
              <a:solidFill>
                <a:srgbClr val="000099"/>
              </a:solidFill>
              <a:ea typeface="標楷體" panose="03000509000000000000" pitchFamily="65" charset="-12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8" name="投影片編號版面配置區 1">
            <a:extLst>
              <a:ext uri="{FF2B5EF4-FFF2-40B4-BE49-F238E27FC236}">
                <a16:creationId xmlns:a16="http://schemas.microsoft.com/office/drawing/2014/main" id="{E43F4D17-D906-4474-09A7-3AFFDE5F3248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fld id="{2C93E824-5DA7-49DB-AA4A-D7E6DBAC8E3E}" type="slidenum">
              <a:rPr lang="zh-TW" altLang="en-US" sz="1400" smtClean="0"/>
              <a:pPr/>
              <a:t>9</a:t>
            </a:fld>
            <a:endParaRPr lang="en-US" altLang="zh-TW" sz="1400"/>
          </a:p>
        </p:txBody>
      </p:sp>
      <p:sp>
        <p:nvSpPr>
          <p:cNvPr id="16387" name="Rectangle 3" descr="信紙">
            <a:extLst>
              <a:ext uri="{FF2B5EF4-FFF2-40B4-BE49-F238E27FC236}">
                <a16:creationId xmlns:a16="http://schemas.microsoft.com/office/drawing/2014/main" id="{72CE4970-3DC2-1519-0F21-4497C41F98AF}"/>
              </a:ext>
            </a:extLst>
          </p:cNvPr>
          <p:cNvSpPr>
            <a:spLocks noGrp="1" noChangeArrowheads="1"/>
          </p:cNvSpPr>
          <p:nvPr>
            <p:ph idx="4294967295"/>
          </p:nvPr>
        </p:nvSpPr>
        <p:spPr bwMode="auto">
          <a:xfrm>
            <a:off x="243473" y="1050131"/>
            <a:ext cx="8364538" cy="4757737"/>
          </a:xfrm>
          <a:prstGeom prst="rect">
            <a:avLst/>
          </a:prstGeo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kumimoji="1" lang="zh-TW" altLang="en-US" sz="2200" dirty="0">
                <a:latin typeface="標楷體" panose="03000509000000000000" pitchFamily="65" charset="-120"/>
                <a:ea typeface="標楷體" panose="03000509000000000000" pitchFamily="65" charset="-120"/>
              </a:rPr>
              <a:t>填寫說明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kumimoji="1" lang="zh-TW" altLang="en-US" sz="2200" dirty="0">
                <a:latin typeface="標楷體" panose="03000509000000000000" pitchFamily="65" charset="-120"/>
                <a:ea typeface="標楷體" panose="03000509000000000000" pitchFamily="65" charset="-120"/>
              </a:rPr>
              <a:t>本項應由計畫所設定之新創公司</a:t>
            </a:r>
            <a:r>
              <a:rPr kumimoji="1" lang="en-US" altLang="zh-TW" sz="2200" dirty="0">
                <a:latin typeface="標楷體" panose="03000509000000000000" pitchFamily="65" charset="-120"/>
                <a:ea typeface="標楷體" panose="03000509000000000000" pitchFamily="65" charset="-120"/>
              </a:rPr>
              <a:t>CEO/COO</a:t>
            </a:r>
            <a:r>
              <a:rPr kumimoji="1" lang="zh-TW" altLang="en-US" sz="2200" dirty="0">
                <a:latin typeface="標楷體" panose="03000509000000000000" pitchFamily="65" charset="-120"/>
                <a:ea typeface="標楷體" panose="03000509000000000000" pitchFamily="65" charset="-120"/>
              </a:rPr>
              <a:t>進行報告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kumimoji="1" lang="zh-TW" altLang="en-US" sz="2200" dirty="0">
                <a:latin typeface="標楷體" panose="03000509000000000000" pitchFamily="65" charset="-120"/>
                <a:ea typeface="標楷體" panose="03000509000000000000" pitchFamily="65" charset="-120"/>
              </a:rPr>
              <a:t>請說明下期新創事業</a:t>
            </a:r>
            <a:r>
              <a:rPr kumimoji="1" lang="en-US" altLang="zh-TW" sz="2200" dirty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kumimoji="1" lang="zh-TW" altLang="en-US" sz="2200" dirty="0">
                <a:latin typeface="標楷體" panose="03000509000000000000" pitchFamily="65" charset="-120"/>
                <a:ea typeface="標楷體" panose="03000509000000000000" pitchFamily="65" charset="-120"/>
              </a:rPr>
              <a:t>新公司</a:t>
            </a:r>
            <a:r>
              <a:rPr kumimoji="1" lang="en-US" altLang="zh-TW" sz="2200" dirty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kumimoji="1" lang="zh-TW" altLang="en-US" sz="2200" dirty="0">
                <a:latin typeface="標楷體" panose="03000509000000000000" pitchFamily="65" charset="-120"/>
                <a:ea typeface="標楷體" panose="03000509000000000000" pitchFamily="65" charset="-120"/>
              </a:rPr>
              <a:t>之建置進度</a:t>
            </a:r>
            <a:r>
              <a:rPr kumimoji="1" lang="en-US" altLang="zh-TW" sz="2200" dirty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kumimoji="1" lang="zh-TW" altLang="en-US" sz="2200" dirty="0">
                <a:latin typeface="標楷體" panose="03000509000000000000" pitchFamily="65" charset="-120"/>
                <a:ea typeface="標楷體" panose="03000509000000000000" pitchFamily="65" charset="-120"/>
              </a:rPr>
              <a:t>含人力、組織、資金、設施、財務預測、股權結構、投資意向書</a:t>
            </a:r>
            <a:r>
              <a:rPr kumimoji="1" lang="en-US" altLang="zh-TW" sz="2200" dirty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kumimoji="1" lang="zh-TW" altLang="en-US" sz="2200" dirty="0">
                <a:latin typeface="標楷體" panose="03000509000000000000" pitchFamily="65" charset="-120"/>
                <a:ea typeface="標楷體" panose="03000509000000000000" pitchFamily="65" charset="-120"/>
              </a:rPr>
              <a:t>促新創</a:t>
            </a:r>
            <a:r>
              <a:rPr kumimoji="1" lang="en-US" altLang="zh-TW" sz="2200" dirty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kumimoji="1" lang="zh-TW" altLang="en-US" sz="2200" dirty="0">
                <a:latin typeface="標楷體" panose="03000509000000000000" pitchFamily="65" charset="-120"/>
                <a:ea typeface="標楷體" panose="03000509000000000000" pitchFamily="65" charset="-120"/>
              </a:rPr>
              <a:t>、目標客群及關鍵客戶</a:t>
            </a:r>
            <a:r>
              <a:rPr kumimoji="1" lang="en-US" altLang="zh-TW" sz="2200" dirty="0">
                <a:latin typeface="標楷體" panose="03000509000000000000" pitchFamily="65" charset="-120"/>
                <a:ea typeface="標楷體" panose="03000509000000000000" pitchFamily="65" charset="-120"/>
              </a:rPr>
              <a:t>…</a:t>
            </a:r>
            <a:r>
              <a:rPr kumimoji="1" lang="zh-TW" altLang="en-US" sz="2200" dirty="0">
                <a:latin typeface="標楷體" panose="03000509000000000000" pitchFamily="65" charset="-120"/>
                <a:ea typeface="標楷體" panose="03000509000000000000" pitchFamily="65" charset="-120"/>
              </a:rPr>
              <a:t>等，可自行添加呈現重要項目</a:t>
            </a:r>
            <a:r>
              <a:rPr kumimoji="1" lang="en-US" altLang="zh-TW" sz="2200" dirty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kumimoji="1" lang="zh-TW" altLang="en-US" sz="2200" dirty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</a:p>
          <a:p>
            <a:pPr marL="0" indent="0"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endParaRPr kumimoji="1" lang="zh-TW" altLang="en-US" sz="2200" dirty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2" name="Rectangle 4">
            <a:extLst>
              <a:ext uri="{FF2B5EF4-FFF2-40B4-BE49-F238E27FC236}">
                <a16:creationId xmlns:a16="http://schemas.microsoft.com/office/drawing/2014/main" id="{3C1CADD7-A133-4C10-5000-EB0086D832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512" y="430212"/>
            <a:ext cx="47625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r>
              <a:rPr lang="en-US" altLang="zh-TW" sz="2800" b="1" dirty="0">
                <a:solidFill>
                  <a:schemeClr val="tx2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6.</a:t>
            </a:r>
            <a:r>
              <a:rPr lang="zh-TW" altLang="en-US" sz="2800" b="1" dirty="0">
                <a:solidFill>
                  <a:schemeClr val="tx2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次</a:t>
            </a:r>
            <a:r>
              <a:rPr lang="zh-TW" altLang="en-US" sz="2800" b="1" dirty="0">
                <a:ea typeface="標楷體" panose="03000509000000000000" pitchFamily="65" charset="-120"/>
              </a:rPr>
              <a:t>期</a:t>
            </a:r>
            <a:r>
              <a:rPr lang="zh-TW" altLang="en-US" sz="2800" b="1" dirty="0">
                <a:solidFill>
                  <a:schemeClr val="tx2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新創事業進度規劃說明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投影片編號版面配置區 1">
            <a:extLst>
              <a:ext uri="{FF2B5EF4-FFF2-40B4-BE49-F238E27FC236}">
                <a16:creationId xmlns:a16="http://schemas.microsoft.com/office/drawing/2014/main" id="{4A189E70-05A6-E569-7115-52629D76BECD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fld id="{2FC98F3B-9B70-4558-ADEC-981000E51654}" type="slidenum">
              <a:rPr lang="zh-TW" altLang="en-US" sz="1400" smtClean="0"/>
              <a:pPr/>
              <a:t>10</a:t>
            </a:fld>
            <a:endParaRPr lang="en-US" altLang="zh-TW" sz="1400"/>
          </a:p>
        </p:txBody>
      </p:sp>
      <p:sp>
        <p:nvSpPr>
          <p:cNvPr id="17410" name="Rectangle 2">
            <a:extLst>
              <a:ext uri="{FF2B5EF4-FFF2-40B4-BE49-F238E27FC236}">
                <a16:creationId xmlns:a16="http://schemas.microsoft.com/office/drawing/2014/main" id="{DB0FEF3A-6BC9-224E-599D-A21599BBDA1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2079377" y="2539492"/>
            <a:ext cx="4985246" cy="13215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zh-TW" altLang="en-US" sz="4000" b="1" dirty="0">
                <a:ea typeface="標楷體" panose="03000509000000000000" pitchFamily="65" charset="-120"/>
              </a:rPr>
              <a:t>人力、經費運用情形</a:t>
            </a:r>
            <a:br>
              <a:rPr lang="en-US" altLang="zh-TW" sz="4000" b="1" dirty="0">
                <a:ea typeface="標楷體" panose="03000509000000000000" pitchFamily="65" charset="-120"/>
              </a:rPr>
            </a:br>
            <a:r>
              <a:rPr lang="zh-TW" altLang="en-US" sz="2400" b="1" dirty="0">
                <a:latin typeface="Times New Roman" panose="02020603050405020304" pitchFamily="18" charset="0"/>
                <a:ea typeface="標楷體" panose="03000509000000000000" pitchFamily="65" charset="-120"/>
              </a:rPr>
              <a:t>自○年○月○日至○年○月○日止</a:t>
            </a:r>
            <a:endParaRPr lang="zh-TW" altLang="en-US" sz="2400" b="1" dirty="0">
              <a:ea typeface="標楷體" panose="03000509000000000000" pitchFamily="65" charset="-12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16" name="投影片編號版面配置區 1">
            <a:extLst>
              <a:ext uri="{FF2B5EF4-FFF2-40B4-BE49-F238E27FC236}">
                <a16:creationId xmlns:a16="http://schemas.microsoft.com/office/drawing/2014/main" id="{0E3537F4-21B8-C761-DA7C-5EA94F04851D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fld id="{2D893337-9F07-43F9-8000-52D17BDB4707}" type="slidenum">
              <a:rPr lang="zh-TW" altLang="en-US" sz="1400" smtClean="0"/>
              <a:pPr/>
              <a:t>11</a:t>
            </a:fld>
            <a:endParaRPr lang="en-US" altLang="zh-TW" sz="1400"/>
          </a:p>
        </p:txBody>
      </p:sp>
      <p:sp>
        <p:nvSpPr>
          <p:cNvPr id="18434" name="Rectangle 109" descr="信紙">
            <a:extLst>
              <a:ext uri="{FF2B5EF4-FFF2-40B4-BE49-F238E27FC236}">
                <a16:creationId xmlns:a16="http://schemas.microsoft.com/office/drawing/2014/main" id="{95E79FCB-1185-AD03-7082-7040A9AEA6BE}"/>
              </a:ext>
            </a:extLst>
          </p:cNvPr>
          <p:cNvSpPr>
            <a:spLocks noGrp="1" noChangeArrowheads="1"/>
          </p:cNvSpPr>
          <p:nvPr>
            <p:ph idx="4294967295"/>
          </p:nvPr>
        </p:nvSpPr>
        <p:spPr bwMode="auto">
          <a:xfrm>
            <a:off x="422524" y="5431577"/>
            <a:ext cx="8064500" cy="1063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zh-TW" altLang="en-US" sz="1800" dirty="0">
                <a:latin typeface="標楷體" panose="03000509000000000000" pitchFamily="65" charset="-120"/>
                <a:ea typeface="標楷體" panose="03000509000000000000" pitchFamily="65" charset="-120"/>
              </a:rPr>
              <a:t>填寫說明</a:t>
            </a:r>
          </a:p>
          <a:p>
            <a:pPr eaLnBrk="1" hangingPunct="1">
              <a:lnSpc>
                <a:spcPct val="80000"/>
              </a:lnSpc>
            </a:pPr>
            <a:r>
              <a:rPr lang="zh-TW" altLang="en-US" sz="1800" dirty="0">
                <a:solidFill>
                  <a:srgbClr val="000099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請</a:t>
            </a:r>
            <a:r>
              <a:rPr kumimoji="1" lang="zh-TW" altLang="en-US" sz="1800" dirty="0">
                <a:solidFill>
                  <a:srgbClr val="000099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就本年實際人年與全年</a:t>
            </a:r>
            <a:r>
              <a:rPr lang="zh-TW" altLang="en-US" sz="1800" dirty="0">
                <a:solidFill>
                  <a:srgbClr val="000099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預估顯著差異處</a:t>
            </a:r>
            <a:r>
              <a:rPr lang="en-US" altLang="zh-TW" sz="1800" dirty="0">
                <a:solidFill>
                  <a:srgbClr val="000099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1800" dirty="0">
                <a:solidFill>
                  <a:srgbClr val="000099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相距</a:t>
            </a:r>
            <a:r>
              <a:rPr lang="en-US" altLang="zh-TW" sz="1800" dirty="0">
                <a:solidFill>
                  <a:srgbClr val="000099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50%</a:t>
            </a:r>
            <a:r>
              <a:rPr lang="zh-TW" altLang="en-US" sz="1800" dirty="0">
                <a:solidFill>
                  <a:srgbClr val="000099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過大時</a:t>
            </a:r>
            <a:r>
              <a:rPr lang="en-US" altLang="zh-TW" sz="1800" dirty="0">
                <a:solidFill>
                  <a:srgbClr val="000099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zh-TW" altLang="en-US" sz="1800" dirty="0">
                <a:solidFill>
                  <a:srgbClr val="000099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口頭或文字說明。</a:t>
            </a:r>
          </a:p>
          <a:p>
            <a:pPr eaLnBrk="1" hangingPunct="1">
              <a:lnSpc>
                <a:spcPct val="80000"/>
              </a:lnSpc>
            </a:pPr>
            <a:r>
              <a:rPr lang="zh-TW" altLang="en-US" sz="1800" dirty="0">
                <a:solidFill>
                  <a:srgbClr val="000099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除量的指標外，亦可說明人力結構與素質對計畫有益或有困難之處。</a:t>
            </a:r>
          </a:p>
          <a:p>
            <a:pPr eaLnBrk="1" hangingPunct="1">
              <a:lnSpc>
                <a:spcPct val="80000"/>
              </a:lnSpc>
            </a:pPr>
            <a:r>
              <a:rPr lang="zh-TW" altLang="en-US" sz="18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若無重要差異，可略過口頭簡報。</a:t>
            </a:r>
          </a:p>
        </p:txBody>
      </p:sp>
      <p:sp>
        <p:nvSpPr>
          <p:cNvPr id="18435" name="Rectangle 4">
            <a:extLst>
              <a:ext uri="{FF2B5EF4-FFF2-40B4-BE49-F238E27FC236}">
                <a16:creationId xmlns:a16="http://schemas.microsoft.com/office/drawing/2014/main" id="{015AD6DD-B6C7-8CBF-7F17-E8D8E4509A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52888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444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endParaRPr lang="zh-TW" altLang="en-US"/>
          </a:p>
        </p:txBody>
      </p:sp>
      <p:sp>
        <p:nvSpPr>
          <p:cNvPr id="18436" name="Rectangle 5">
            <a:extLst>
              <a:ext uri="{FF2B5EF4-FFF2-40B4-BE49-F238E27FC236}">
                <a16:creationId xmlns:a16="http://schemas.microsoft.com/office/drawing/2014/main" id="{2C7F9839-807B-FC1E-3E46-D1916462C5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1520" y="345573"/>
            <a:ext cx="4557713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r>
              <a:rPr lang="en-US" altLang="zh-TW" sz="2800" b="1" dirty="0">
                <a:solidFill>
                  <a:schemeClr val="tx2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7.</a:t>
            </a:r>
            <a:r>
              <a:rPr lang="zh-TW" altLang="en-US" sz="2800" b="1" dirty="0">
                <a:ea typeface="標楷體" panose="03000509000000000000" pitchFamily="65" charset="-120"/>
              </a:rPr>
              <a:t>本期</a:t>
            </a:r>
            <a:r>
              <a:rPr lang="zh-TW" altLang="en-US" sz="2800" b="1" dirty="0">
                <a:solidFill>
                  <a:schemeClr val="tx2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人力運用情形</a:t>
            </a:r>
            <a:r>
              <a:rPr lang="zh-TW" altLang="en-US" b="1" dirty="0">
                <a:solidFill>
                  <a:schemeClr val="tx2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（學校）</a:t>
            </a:r>
          </a:p>
        </p:txBody>
      </p:sp>
      <p:graphicFrame>
        <p:nvGraphicFramePr>
          <p:cNvPr id="161973" name="Group 181">
            <a:extLst>
              <a:ext uri="{FF2B5EF4-FFF2-40B4-BE49-F238E27FC236}">
                <a16:creationId xmlns:a16="http://schemas.microsoft.com/office/drawing/2014/main" id="{E01F1CBD-2250-3BBB-2202-2C4884DE773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3547998"/>
              </p:ext>
            </p:extLst>
          </p:nvPr>
        </p:nvGraphicFramePr>
        <p:xfrm>
          <a:off x="442255" y="1093742"/>
          <a:ext cx="8227742" cy="1828800"/>
        </p:xfrm>
        <a:graphic>
          <a:graphicData uri="http://schemas.openxmlformats.org/drawingml/2006/table">
            <a:tbl>
              <a:tblPr/>
              <a:tblGrid>
                <a:gridCol w="238896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233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1080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0464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9698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zh-TW" altLang="zh-TW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457200" algn="l"/>
                          <a:tab pos="914400" algn="l"/>
                          <a:tab pos="1828800" algn="l"/>
                          <a:tab pos="2743200" algn="l"/>
                          <a:tab pos="5108575" algn="l"/>
                        </a:tabLst>
                      </a:pPr>
                      <a:r>
                        <a:rPr kumimoji="0" lang="zh-TW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本年度預估人年</a:t>
                      </a:r>
                      <a:r>
                        <a:rPr kumimoji="0" lang="en-US" altLang="zh-TW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(A)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457200" algn="l"/>
                          <a:tab pos="914400" algn="l"/>
                          <a:tab pos="1828800" algn="l"/>
                          <a:tab pos="2743200" algn="l"/>
                          <a:tab pos="5108575" algn="l"/>
                        </a:tabLst>
                      </a:pPr>
                      <a:r>
                        <a:rPr kumimoji="0" lang="zh-TW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本年度實際人年</a:t>
                      </a:r>
                      <a:r>
                        <a:rPr kumimoji="0" lang="en-US" altLang="zh-TW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(B)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457200" algn="l"/>
                          <a:tab pos="914400" algn="l"/>
                          <a:tab pos="1828800" algn="l"/>
                          <a:tab pos="2743200" algn="l"/>
                          <a:tab pos="5108575" algn="l"/>
                        </a:tabLst>
                      </a:pPr>
                      <a:r>
                        <a:rPr kumimoji="0" lang="zh-TW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達成率</a:t>
                      </a: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%(B/A)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698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457200" algn="l"/>
                          <a:tab pos="914400" algn="l"/>
                          <a:tab pos="1828800" algn="l"/>
                          <a:tab pos="2743200" algn="l"/>
                          <a:tab pos="5108575" algn="l"/>
                        </a:tabLst>
                      </a:pPr>
                      <a:r>
                        <a:rPr kumimoji="0" lang="zh-TW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研究員級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457200" algn="l"/>
                          <a:tab pos="914400" algn="l"/>
                          <a:tab pos="1828800" algn="l"/>
                          <a:tab pos="2743200" algn="l"/>
                          <a:tab pos="5108575" algn="l"/>
                        </a:tabLst>
                      </a:pPr>
                      <a:endParaRPr kumimoji="0" lang="zh-TW" altLang="zh-TW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457200" algn="l"/>
                          <a:tab pos="914400" algn="l"/>
                          <a:tab pos="1828800" algn="l"/>
                          <a:tab pos="2743200" algn="l"/>
                          <a:tab pos="5108575" algn="l"/>
                        </a:tabLst>
                      </a:pPr>
                      <a:endParaRPr kumimoji="0" lang="zh-TW" altLang="zh-TW" sz="14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457200" algn="l"/>
                          <a:tab pos="914400" algn="l"/>
                          <a:tab pos="1828800" algn="l"/>
                          <a:tab pos="2743200" algn="l"/>
                          <a:tab pos="5108575" algn="l"/>
                        </a:tabLst>
                      </a:pPr>
                      <a:endParaRPr kumimoji="0" lang="zh-TW" altLang="zh-TW" sz="14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698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457200" algn="l"/>
                          <a:tab pos="914400" algn="l"/>
                          <a:tab pos="1828800" algn="l"/>
                          <a:tab pos="2743200" algn="l"/>
                          <a:tab pos="5108575" algn="l"/>
                        </a:tabLst>
                      </a:pPr>
                      <a:r>
                        <a:rPr kumimoji="0" lang="zh-TW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副研究員級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457200" algn="l"/>
                          <a:tab pos="914400" algn="l"/>
                          <a:tab pos="1828800" algn="l"/>
                          <a:tab pos="2743200" algn="l"/>
                          <a:tab pos="5108575" algn="l"/>
                        </a:tabLst>
                      </a:pPr>
                      <a:endParaRPr kumimoji="0" lang="zh-TW" altLang="zh-TW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457200" algn="l"/>
                          <a:tab pos="914400" algn="l"/>
                          <a:tab pos="1828800" algn="l"/>
                          <a:tab pos="2743200" algn="l"/>
                          <a:tab pos="5108575" algn="l"/>
                        </a:tabLst>
                      </a:pPr>
                      <a:endParaRPr kumimoji="0" lang="zh-TW" altLang="zh-TW" sz="14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457200" algn="l"/>
                          <a:tab pos="914400" algn="l"/>
                          <a:tab pos="1828800" algn="l"/>
                          <a:tab pos="2743200" algn="l"/>
                          <a:tab pos="5108575" algn="l"/>
                        </a:tabLst>
                      </a:pPr>
                      <a:endParaRPr kumimoji="0" lang="zh-TW" altLang="zh-TW" sz="14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698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457200" algn="l"/>
                          <a:tab pos="914400" algn="l"/>
                          <a:tab pos="1828800" algn="l"/>
                          <a:tab pos="2743200" algn="l"/>
                          <a:tab pos="5108575" algn="l"/>
                        </a:tabLst>
                      </a:pPr>
                      <a:r>
                        <a:rPr kumimoji="0" lang="zh-TW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助理研究員級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457200" algn="l"/>
                          <a:tab pos="914400" algn="l"/>
                          <a:tab pos="1828800" algn="l"/>
                          <a:tab pos="2743200" algn="l"/>
                          <a:tab pos="5108575" algn="l"/>
                        </a:tabLst>
                      </a:pPr>
                      <a:endParaRPr kumimoji="0" lang="zh-TW" altLang="zh-TW" sz="14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457200" algn="l"/>
                          <a:tab pos="914400" algn="l"/>
                          <a:tab pos="1828800" algn="l"/>
                          <a:tab pos="2743200" algn="l"/>
                          <a:tab pos="5108575" algn="l"/>
                        </a:tabLst>
                      </a:pPr>
                      <a:endParaRPr kumimoji="0" lang="zh-TW" altLang="zh-TW" sz="14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457200" algn="l"/>
                          <a:tab pos="914400" algn="l"/>
                          <a:tab pos="1828800" algn="l"/>
                          <a:tab pos="2743200" algn="l"/>
                          <a:tab pos="5108575" algn="l"/>
                        </a:tabLst>
                      </a:pPr>
                      <a:endParaRPr kumimoji="0" lang="zh-TW" altLang="zh-TW" sz="14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9698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457200" algn="l"/>
                          <a:tab pos="914400" algn="l"/>
                          <a:tab pos="1828800" algn="l"/>
                          <a:tab pos="2743200" algn="l"/>
                          <a:tab pos="5108575" algn="l"/>
                        </a:tabLst>
                      </a:pPr>
                      <a:r>
                        <a:rPr kumimoji="0" lang="zh-TW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研究助理（含）以下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457200" algn="l"/>
                          <a:tab pos="914400" algn="l"/>
                          <a:tab pos="1828800" algn="l"/>
                          <a:tab pos="2743200" algn="l"/>
                          <a:tab pos="5108575" algn="l"/>
                        </a:tabLst>
                      </a:pPr>
                      <a:endParaRPr kumimoji="0" lang="zh-TW" altLang="zh-TW" sz="14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457200" algn="l"/>
                          <a:tab pos="914400" algn="l"/>
                          <a:tab pos="1828800" algn="l"/>
                          <a:tab pos="2743200" algn="l"/>
                          <a:tab pos="5108575" algn="l"/>
                        </a:tabLst>
                      </a:pPr>
                      <a:endParaRPr kumimoji="0" lang="zh-TW" altLang="zh-TW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457200" algn="l"/>
                          <a:tab pos="914400" algn="l"/>
                          <a:tab pos="1828800" algn="l"/>
                          <a:tab pos="2743200" algn="l"/>
                          <a:tab pos="5108575" algn="l"/>
                        </a:tabLst>
                      </a:pPr>
                      <a:endParaRPr kumimoji="0" lang="zh-TW" altLang="zh-TW" sz="14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9698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457200" algn="l"/>
                          <a:tab pos="914400" algn="l"/>
                          <a:tab pos="1828800" algn="l"/>
                          <a:tab pos="2743200" algn="l"/>
                          <a:tab pos="5108575" algn="l"/>
                        </a:tabLst>
                      </a:pPr>
                      <a:r>
                        <a:rPr kumimoji="0" lang="zh-TW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總計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457200" algn="l"/>
                          <a:tab pos="914400" algn="l"/>
                          <a:tab pos="1828800" algn="l"/>
                          <a:tab pos="2743200" algn="l"/>
                          <a:tab pos="5108575" algn="l"/>
                        </a:tabLst>
                      </a:pPr>
                      <a:endParaRPr kumimoji="0" lang="zh-TW" altLang="zh-TW" sz="14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457200" algn="l"/>
                          <a:tab pos="914400" algn="l"/>
                          <a:tab pos="1828800" algn="l"/>
                          <a:tab pos="2743200" algn="l"/>
                          <a:tab pos="5108575" algn="l"/>
                        </a:tabLst>
                      </a:pPr>
                      <a:endParaRPr kumimoji="0" lang="zh-TW" altLang="zh-TW" sz="14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457200" algn="l"/>
                          <a:tab pos="914400" algn="l"/>
                          <a:tab pos="1828800" algn="l"/>
                          <a:tab pos="2743200" algn="l"/>
                          <a:tab pos="5108575" algn="l"/>
                        </a:tabLst>
                      </a:pPr>
                      <a:endParaRPr kumimoji="0" lang="zh-TW" altLang="zh-TW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161974" name="Group 182">
            <a:extLst>
              <a:ext uri="{FF2B5EF4-FFF2-40B4-BE49-F238E27FC236}">
                <a16:creationId xmlns:a16="http://schemas.microsoft.com/office/drawing/2014/main" id="{884B5209-6E1E-E1CF-7524-E0A77B49B66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9139468"/>
              </p:ext>
            </p:extLst>
          </p:nvPr>
        </p:nvGraphicFramePr>
        <p:xfrm>
          <a:off x="442255" y="3070517"/>
          <a:ext cx="8259490" cy="2302699"/>
        </p:xfrm>
        <a:graphic>
          <a:graphicData uri="http://schemas.openxmlformats.org/drawingml/2006/table">
            <a:tbl>
              <a:tblPr/>
              <a:tblGrid>
                <a:gridCol w="239817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315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1933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1044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2895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zh-TW" altLang="zh-TW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細明體" pitchFamily="49" charset="-120"/>
                        <a:ea typeface="新細明體" pitchFamily="18" charset="-12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457200" algn="l"/>
                          <a:tab pos="914400" algn="l"/>
                          <a:tab pos="1828800" algn="l"/>
                          <a:tab pos="2743200" algn="l"/>
                          <a:tab pos="5108575" algn="l"/>
                        </a:tabLst>
                      </a:pPr>
                      <a:r>
                        <a:rPr kumimoji="0" lang="zh-TW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本年度預估人年</a:t>
                      </a: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(A)</a:t>
                      </a:r>
                      <a:endParaRPr kumimoji="0" lang="en-US" altLang="zh-TW" sz="14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細明體" pitchFamily="49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457200" algn="l"/>
                          <a:tab pos="914400" algn="l"/>
                          <a:tab pos="1828800" algn="l"/>
                          <a:tab pos="2743200" algn="l"/>
                          <a:tab pos="5108575" algn="l"/>
                        </a:tabLst>
                      </a:pPr>
                      <a:r>
                        <a:rPr kumimoji="0" lang="zh-TW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本年度實際人年</a:t>
                      </a:r>
                      <a:r>
                        <a:rPr kumimoji="0" lang="en-US" altLang="zh-TW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(B)</a:t>
                      </a:r>
                      <a:endParaRPr kumimoji="0" lang="en-US" altLang="zh-TW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細明體" pitchFamily="49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457200" algn="l"/>
                          <a:tab pos="914400" algn="l"/>
                          <a:tab pos="1828800" algn="l"/>
                          <a:tab pos="2743200" algn="l"/>
                          <a:tab pos="5108575" algn="l"/>
                        </a:tabLst>
                      </a:pPr>
                      <a:r>
                        <a:rPr kumimoji="0" lang="zh-TW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達成率</a:t>
                      </a:r>
                      <a:r>
                        <a:rPr kumimoji="0" lang="en-US" altLang="zh-TW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%(B/A)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895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457200" algn="l"/>
                          <a:tab pos="914400" algn="l"/>
                          <a:tab pos="1828800" algn="l"/>
                          <a:tab pos="2743200" algn="l"/>
                          <a:tab pos="5108575" algn="l"/>
                        </a:tabLst>
                      </a:pPr>
                      <a:r>
                        <a:rPr kumimoji="0" lang="zh-TW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博士</a:t>
                      </a:r>
                      <a:endParaRPr kumimoji="0" lang="zh-TW" alt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細明體" pitchFamily="49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457200" algn="l"/>
                          <a:tab pos="914400" algn="l"/>
                          <a:tab pos="1828800" algn="l"/>
                          <a:tab pos="2743200" algn="l"/>
                          <a:tab pos="5108575" algn="l"/>
                        </a:tabLst>
                      </a:pPr>
                      <a:endParaRPr kumimoji="0" lang="zh-TW" altLang="zh-TW" sz="14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細明體" pitchFamily="49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457200" algn="l"/>
                          <a:tab pos="914400" algn="l"/>
                          <a:tab pos="1828800" algn="l"/>
                          <a:tab pos="2743200" algn="l"/>
                          <a:tab pos="5108575" algn="l"/>
                        </a:tabLst>
                      </a:pPr>
                      <a:endParaRPr kumimoji="0" lang="zh-TW" altLang="zh-TW" sz="14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細明體" pitchFamily="49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457200" algn="l"/>
                          <a:tab pos="914400" algn="l"/>
                          <a:tab pos="1828800" algn="l"/>
                          <a:tab pos="2743200" algn="l"/>
                          <a:tab pos="5108575" algn="l"/>
                        </a:tabLst>
                      </a:pPr>
                      <a:endParaRPr kumimoji="0" lang="zh-TW" altLang="zh-TW" sz="14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細明體" pitchFamily="49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895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457200" algn="l"/>
                          <a:tab pos="914400" algn="l"/>
                          <a:tab pos="1828800" algn="l"/>
                          <a:tab pos="2743200" algn="l"/>
                          <a:tab pos="5108575" algn="l"/>
                        </a:tabLst>
                      </a:pPr>
                      <a:r>
                        <a:rPr kumimoji="0" lang="zh-TW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碩士</a:t>
                      </a:r>
                      <a:endParaRPr kumimoji="0" lang="zh-TW" alt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細明體" pitchFamily="49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457200" algn="l"/>
                          <a:tab pos="914400" algn="l"/>
                          <a:tab pos="1828800" algn="l"/>
                          <a:tab pos="2743200" algn="l"/>
                          <a:tab pos="5108575" algn="l"/>
                        </a:tabLst>
                      </a:pPr>
                      <a:endParaRPr kumimoji="0" lang="zh-TW" altLang="zh-TW" sz="14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細明體" pitchFamily="49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457200" algn="l"/>
                          <a:tab pos="914400" algn="l"/>
                          <a:tab pos="1828800" algn="l"/>
                          <a:tab pos="2743200" algn="l"/>
                          <a:tab pos="5108575" algn="l"/>
                        </a:tabLst>
                      </a:pPr>
                      <a:endParaRPr kumimoji="0" lang="zh-TW" altLang="zh-TW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細明體" pitchFamily="49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457200" algn="l"/>
                          <a:tab pos="914400" algn="l"/>
                          <a:tab pos="1828800" algn="l"/>
                          <a:tab pos="2743200" algn="l"/>
                          <a:tab pos="5108575" algn="l"/>
                        </a:tabLst>
                      </a:pPr>
                      <a:endParaRPr kumimoji="0" lang="zh-TW" altLang="zh-TW" sz="14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細明體" pitchFamily="49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895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457200" algn="l"/>
                          <a:tab pos="914400" algn="l"/>
                          <a:tab pos="1828800" algn="l"/>
                          <a:tab pos="2743200" algn="l"/>
                          <a:tab pos="5108575" algn="l"/>
                        </a:tabLst>
                      </a:pPr>
                      <a:r>
                        <a:rPr kumimoji="0" lang="zh-TW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學士</a:t>
                      </a:r>
                      <a:endParaRPr kumimoji="0" lang="zh-TW" alt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細明體" pitchFamily="49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457200" algn="l"/>
                          <a:tab pos="914400" algn="l"/>
                          <a:tab pos="1828800" algn="l"/>
                          <a:tab pos="2743200" algn="l"/>
                          <a:tab pos="5108575" algn="l"/>
                        </a:tabLst>
                      </a:pPr>
                      <a:endParaRPr kumimoji="0" lang="zh-TW" altLang="zh-TW" sz="14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細明體" pitchFamily="49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457200" algn="l"/>
                          <a:tab pos="914400" algn="l"/>
                          <a:tab pos="1828800" algn="l"/>
                          <a:tab pos="2743200" algn="l"/>
                          <a:tab pos="5108575" algn="l"/>
                        </a:tabLst>
                      </a:pPr>
                      <a:endParaRPr kumimoji="0" lang="zh-TW" altLang="zh-TW" sz="14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細明體" pitchFamily="49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457200" algn="l"/>
                          <a:tab pos="914400" algn="l"/>
                          <a:tab pos="1828800" algn="l"/>
                          <a:tab pos="2743200" algn="l"/>
                          <a:tab pos="5108575" algn="l"/>
                        </a:tabLst>
                      </a:pPr>
                      <a:endParaRPr kumimoji="0" lang="zh-TW" altLang="zh-TW" sz="14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細明體" pitchFamily="49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895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457200" algn="l"/>
                          <a:tab pos="914400" algn="l"/>
                          <a:tab pos="1828800" algn="l"/>
                          <a:tab pos="2743200" algn="l"/>
                          <a:tab pos="5108575" algn="l"/>
                        </a:tabLst>
                      </a:pPr>
                      <a:r>
                        <a:rPr kumimoji="0" lang="zh-TW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專科</a:t>
                      </a:r>
                      <a:endParaRPr kumimoji="0" lang="zh-TW" alt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細明體" pitchFamily="49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zh-TW" altLang="zh-TW" sz="14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zh-TW" altLang="zh-TW" sz="14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zh-TW" altLang="zh-TW" sz="14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895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457200" algn="l"/>
                          <a:tab pos="914400" algn="l"/>
                          <a:tab pos="1828800" algn="l"/>
                          <a:tab pos="2743200" algn="l"/>
                          <a:tab pos="5108575" algn="l"/>
                        </a:tabLst>
                      </a:pPr>
                      <a:r>
                        <a:rPr kumimoji="0" lang="zh-TW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其他</a:t>
                      </a:r>
                      <a:endParaRPr kumimoji="0" lang="zh-TW" alt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細明體" pitchFamily="49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zh-TW" altLang="zh-TW" sz="14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zh-TW" altLang="zh-TW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zh-TW" altLang="zh-TW" sz="14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2895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457200" algn="l"/>
                          <a:tab pos="914400" algn="l"/>
                          <a:tab pos="1828800" algn="l"/>
                          <a:tab pos="2743200" algn="l"/>
                          <a:tab pos="5108575" algn="l"/>
                        </a:tabLst>
                      </a:pPr>
                      <a:r>
                        <a:rPr kumimoji="0" lang="zh-TW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總計</a:t>
                      </a:r>
                      <a:endParaRPr kumimoji="0" lang="zh-TW" alt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細明體" pitchFamily="49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457200" algn="l"/>
                          <a:tab pos="914400" algn="l"/>
                          <a:tab pos="1828800" algn="l"/>
                          <a:tab pos="2743200" algn="l"/>
                          <a:tab pos="5108575" algn="l"/>
                        </a:tabLst>
                      </a:pPr>
                      <a:endParaRPr kumimoji="0" lang="zh-TW" altLang="zh-TW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細明體" pitchFamily="49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457200" algn="l"/>
                          <a:tab pos="914400" algn="l"/>
                          <a:tab pos="1828800" algn="l"/>
                          <a:tab pos="2743200" algn="l"/>
                          <a:tab pos="5108575" algn="l"/>
                        </a:tabLst>
                      </a:pPr>
                      <a:endParaRPr kumimoji="0" lang="zh-TW" altLang="zh-TW" sz="14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細明體" pitchFamily="49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457200" algn="l"/>
                          <a:tab pos="914400" algn="l"/>
                          <a:tab pos="1828800" algn="l"/>
                          <a:tab pos="2743200" algn="l"/>
                          <a:tab pos="5108575" algn="l"/>
                        </a:tabLst>
                      </a:pPr>
                      <a:endParaRPr kumimoji="0" lang="zh-TW" altLang="zh-TW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細明體" pitchFamily="49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05" name="投影片編號版面配置區 1">
            <a:extLst>
              <a:ext uri="{FF2B5EF4-FFF2-40B4-BE49-F238E27FC236}">
                <a16:creationId xmlns:a16="http://schemas.microsoft.com/office/drawing/2014/main" id="{C0AF40CF-0D71-6379-E4F1-45032264484A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fld id="{7B078E6F-DB94-43A9-AF6F-EF4C41D513FB}" type="slidenum">
              <a:rPr lang="zh-TW" altLang="en-US" sz="1400" smtClean="0"/>
              <a:pPr/>
              <a:t>12</a:t>
            </a:fld>
            <a:endParaRPr lang="en-US" altLang="zh-TW" sz="1400"/>
          </a:p>
        </p:txBody>
      </p:sp>
      <p:sp>
        <p:nvSpPr>
          <p:cNvPr id="19458" name="Rectangle 109" descr="信紙">
            <a:extLst>
              <a:ext uri="{FF2B5EF4-FFF2-40B4-BE49-F238E27FC236}">
                <a16:creationId xmlns:a16="http://schemas.microsoft.com/office/drawing/2014/main" id="{C02C0D5A-33F7-0CF7-833B-53699F5C0C08}"/>
              </a:ext>
            </a:extLst>
          </p:cNvPr>
          <p:cNvSpPr>
            <a:spLocks noGrp="1" noChangeArrowheads="1"/>
          </p:cNvSpPr>
          <p:nvPr>
            <p:ph idx="4294967295"/>
          </p:nvPr>
        </p:nvSpPr>
        <p:spPr bwMode="auto">
          <a:xfrm>
            <a:off x="119856" y="3638101"/>
            <a:ext cx="8364538" cy="192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zh-TW" altLang="en-US" sz="2200" dirty="0">
                <a:latin typeface="標楷體" panose="03000509000000000000" pitchFamily="65" charset="-120"/>
                <a:ea typeface="標楷體" panose="03000509000000000000" pitchFamily="65" charset="-120"/>
              </a:rPr>
              <a:t>填寫說明</a:t>
            </a:r>
          </a:p>
          <a:p>
            <a:pPr eaLnBrk="1" hangingPunct="1">
              <a:lnSpc>
                <a:spcPct val="80000"/>
              </a:lnSpc>
            </a:pPr>
            <a:r>
              <a:rPr lang="zh-TW" altLang="en-US" sz="2200" dirty="0">
                <a:solidFill>
                  <a:srgbClr val="000099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請就本期實際人年與全年預估顯著差異處</a:t>
            </a:r>
            <a:r>
              <a:rPr lang="en-US" altLang="zh-TW" sz="2200" dirty="0">
                <a:solidFill>
                  <a:srgbClr val="000099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2200" dirty="0">
                <a:solidFill>
                  <a:srgbClr val="000099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相距</a:t>
            </a:r>
            <a:r>
              <a:rPr lang="en-US" altLang="zh-TW" sz="2200" dirty="0">
                <a:solidFill>
                  <a:srgbClr val="000099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50%</a:t>
            </a:r>
            <a:r>
              <a:rPr lang="zh-TW" altLang="en-US" sz="2200" dirty="0">
                <a:solidFill>
                  <a:srgbClr val="000099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過大時</a:t>
            </a:r>
            <a:r>
              <a:rPr lang="en-US" altLang="zh-TW" sz="2200" dirty="0">
                <a:solidFill>
                  <a:srgbClr val="000099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zh-TW" altLang="en-US" sz="2200" dirty="0">
                <a:solidFill>
                  <a:srgbClr val="000099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口頭或文字說明。</a:t>
            </a:r>
          </a:p>
          <a:p>
            <a:pPr eaLnBrk="1" hangingPunct="1">
              <a:lnSpc>
                <a:spcPct val="80000"/>
              </a:lnSpc>
            </a:pPr>
            <a:r>
              <a:rPr lang="zh-TW" altLang="en-US" sz="2200" dirty="0">
                <a:solidFill>
                  <a:srgbClr val="000099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除量的指標外，亦可說明人力結構與素質對計畫有益或有困難之處。</a:t>
            </a:r>
          </a:p>
          <a:p>
            <a:pPr eaLnBrk="1" hangingPunct="1">
              <a:lnSpc>
                <a:spcPct val="80000"/>
              </a:lnSpc>
            </a:pPr>
            <a:r>
              <a:rPr lang="zh-TW" altLang="en-US" sz="22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若無重要差異，可略過口頭簡報。</a:t>
            </a:r>
          </a:p>
        </p:txBody>
      </p:sp>
      <p:sp>
        <p:nvSpPr>
          <p:cNvPr id="19459" name="Rectangle 4">
            <a:extLst>
              <a:ext uri="{FF2B5EF4-FFF2-40B4-BE49-F238E27FC236}">
                <a16:creationId xmlns:a16="http://schemas.microsoft.com/office/drawing/2014/main" id="{22877749-D33A-45EA-D531-FD846E80AE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52888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444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endParaRPr lang="zh-TW" altLang="en-US"/>
          </a:p>
        </p:txBody>
      </p:sp>
      <p:sp>
        <p:nvSpPr>
          <p:cNvPr id="19460" name="Rectangle 5">
            <a:extLst>
              <a:ext uri="{FF2B5EF4-FFF2-40B4-BE49-F238E27FC236}">
                <a16:creationId xmlns:a16="http://schemas.microsoft.com/office/drawing/2014/main" id="{B8AEFF98-F91D-B00B-2C6F-3CFCBD8C8F2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856" y="409576"/>
            <a:ext cx="86614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r>
              <a:rPr lang="en-US" altLang="zh-TW" sz="2800" b="1" dirty="0">
                <a:solidFill>
                  <a:schemeClr val="tx2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7.</a:t>
            </a:r>
            <a:r>
              <a:rPr lang="zh-TW" altLang="en-US" sz="2800" b="1" dirty="0">
                <a:ea typeface="標楷體" panose="03000509000000000000" pitchFamily="65" charset="-120"/>
              </a:rPr>
              <a:t>本期</a:t>
            </a:r>
            <a:r>
              <a:rPr lang="zh-TW" altLang="en-US" sz="2800" b="1" dirty="0">
                <a:solidFill>
                  <a:schemeClr val="tx2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人力運用情形</a:t>
            </a:r>
            <a:r>
              <a:rPr lang="zh-TW" altLang="en-US" b="1" dirty="0">
                <a:solidFill>
                  <a:schemeClr val="tx2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（共同執行單位</a:t>
            </a:r>
            <a:r>
              <a:rPr lang="en-US" altLang="zh-TW" b="1" dirty="0">
                <a:solidFill>
                  <a:schemeClr val="tx2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-</a:t>
            </a:r>
            <a:r>
              <a:rPr lang="zh-TW" altLang="en-US" b="1" dirty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○○公司</a:t>
            </a:r>
            <a:r>
              <a:rPr lang="zh-TW" altLang="en-US" sz="2000" b="1" dirty="0">
                <a:latin typeface="Times New Roman" panose="02020603050405020304" pitchFamily="18" charset="0"/>
                <a:ea typeface="標楷體" panose="03000509000000000000" pitchFamily="65" charset="-120"/>
              </a:rPr>
              <a:t>，育新創適用</a:t>
            </a:r>
            <a:r>
              <a:rPr lang="zh-TW" altLang="en-US" b="1" dirty="0">
                <a:solidFill>
                  <a:schemeClr val="tx2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）</a:t>
            </a:r>
          </a:p>
        </p:txBody>
      </p:sp>
      <p:graphicFrame>
        <p:nvGraphicFramePr>
          <p:cNvPr id="161973" name="Group 181">
            <a:extLst>
              <a:ext uri="{FF2B5EF4-FFF2-40B4-BE49-F238E27FC236}">
                <a16:creationId xmlns:a16="http://schemas.microsoft.com/office/drawing/2014/main" id="{C976BE1E-B81D-4805-2811-2BFC2CC10D7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41497338"/>
              </p:ext>
            </p:extLst>
          </p:nvPr>
        </p:nvGraphicFramePr>
        <p:xfrm>
          <a:off x="328612" y="1399478"/>
          <a:ext cx="8243888" cy="2029524"/>
        </p:xfrm>
        <a:graphic>
          <a:graphicData uri="http://schemas.openxmlformats.org/drawingml/2006/table">
            <a:tbl>
              <a:tblPr/>
              <a:tblGrid>
                <a:gridCol w="11968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968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2750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1513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0759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382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zh-TW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職稱</a:t>
                      </a:r>
                      <a:endParaRPr kumimoji="0" lang="zh-TW" altLang="zh-TW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zh-TW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姓名</a:t>
                      </a:r>
                      <a:endParaRPr kumimoji="0" lang="zh-TW" altLang="zh-TW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457200" algn="l"/>
                          <a:tab pos="914400" algn="l"/>
                          <a:tab pos="1828800" algn="l"/>
                          <a:tab pos="2743200" algn="l"/>
                          <a:tab pos="5108575" algn="l"/>
                        </a:tabLst>
                      </a:pPr>
                      <a:r>
                        <a:rPr kumimoji="0" lang="zh-TW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本年度預估人年</a:t>
                      </a:r>
                      <a:r>
                        <a:rPr kumimoji="0" lang="en-US" altLang="zh-TW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(A)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457200" algn="l"/>
                          <a:tab pos="914400" algn="l"/>
                          <a:tab pos="1828800" algn="l"/>
                          <a:tab pos="2743200" algn="l"/>
                          <a:tab pos="5108575" algn="l"/>
                        </a:tabLst>
                      </a:pPr>
                      <a:r>
                        <a:rPr kumimoji="0" lang="zh-TW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本年度實際人年</a:t>
                      </a:r>
                      <a:r>
                        <a:rPr kumimoji="0" lang="en-US" altLang="zh-TW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(B)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457200" algn="l"/>
                          <a:tab pos="914400" algn="l"/>
                          <a:tab pos="1828800" algn="l"/>
                          <a:tab pos="2743200" algn="l"/>
                          <a:tab pos="5108575" algn="l"/>
                        </a:tabLst>
                      </a:pPr>
                      <a:r>
                        <a:rPr kumimoji="0" lang="zh-TW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達成率</a:t>
                      </a: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%(B/A)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82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457200" algn="l"/>
                          <a:tab pos="914400" algn="l"/>
                          <a:tab pos="1828800" algn="l"/>
                          <a:tab pos="2743200" algn="l"/>
                          <a:tab pos="5108575" algn="l"/>
                        </a:tabLst>
                      </a:pPr>
                      <a:endParaRPr kumimoji="0" lang="zh-TW" alt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457200" algn="l"/>
                          <a:tab pos="914400" algn="l"/>
                          <a:tab pos="1828800" algn="l"/>
                          <a:tab pos="2743200" algn="l"/>
                          <a:tab pos="5108575" algn="l"/>
                        </a:tabLst>
                      </a:pPr>
                      <a:endParaRPr kumimoji="0" lang="zh-TW" alt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457200" algn="l"/>
                          <a:tab pos="914400" algn="l"/>
                          <a:tab pos="1828800" algn="l"/>
                          <a:tab pos="2743200" algn="l"/>
                          <a:tab pos="5108575" algn="l"/>
                        </a:tabLst>
                      </a:pPr>
                      <a:endParaRPr kumimoji="0" lang="zh-TW" altLang="zh-TW" sz="14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457200" algn="l"/>
                          <a:tab pos="914400" algn="l"/>
                          <a:tab pos="1828800" algn="l"/>
                          <a:tab pos="2743200" algn="l"/>
                          <a:tab pos="5108575" algn="l"/>
                        </a:tabLst>
                      </a:pPr>
                      <a:endParaRPr kumimoji="0" lang="zh-TW" altLang="zh-TW" sz="14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457200" algn="l"/>
                          <a:tab pos="914400" algn="l"/>
                          <a:tab pos="1828800" algn="l"/>
                          <a:tab pos="2743200" algn="l"/>
                          <a:tab pos="5108575" algn="l"/>
                        </a:tabLst>
                      </a:pPr>
                      <a:endParaRPr kumimoji="0" lang="zh-TW" altLang="zh-TW" sz="14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82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457200" algn="l"/>
                          <a:tab pos="914400" algn="l"/>
                          <a:tab pos="1828800" algn="l"/>
                          <a:tab pos="2743200" algn="l"/>
                          <a:tab pos="5108575" algn="l"/>
                        </a:tabLst>
                      </a:pPr>
                      <a:endParaRPr kumimoji="0" lang="zh-TW" alt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457200" algn="l"/>
                          <a:tab pos="914400" algn="l"/>
                          <a:tab pos="1828800" algn="l"/>
                          <a:tab pos="2743200" algn="l"/>
                          <a:tab pos="5108575" algn="l"/>
                        </a:tabLst>
                      </a:pPr>
                      <a:endParaRPr kumimoji="0" lang="zh-TW" alt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457200" algn="l"/>
                          <a:tab pos="914400" algn="l"/>
                          <a:tab pos="1828800" algn="l"/>
                          <a:tab pos="2743200" algn="l"/>
                          <a:tab pos="5108575" algn="l"/>
                        </a:tabLst>
                      </a:pPr>
                      <a:endParaRPr kumimoji="0" lang="zh-TW" altLang="zh-TW" sz="14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457200" algn="l"/>
                          <a:tab pos="914400" algn="l"/>
                          <a:tab pos="1828800" algn="l"/>
                          <a:tab pos="2743200" algn="l"/>
                          <a:tab pos="5108575" algn="l"/>
                        </a:tabLst>
                      </a:pPr>
                      <a:endParaRPr kumimoji="0" lang="zh-TW" altLang="zh-TW" sz="14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457200" algn="l"/>
                          <a:tab pos="914400" algn="l"/>
                          <a:tab pos="1828800" algn="l"/>
                          <a:tab pos="2743200" algn="l"/>
                          <a:tab pos="5108575" algn="l"/>
                        </a:tabLst>
                      </a:pPr>
                      <a:endParaRPr kumimoji="0" lang="zh-TW" altLang="zh-TW" sz="14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82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457200" algn="l"/>
                          <a:tab pos="914400" algn="l"/>
                          <a:tab pos="1828800" algn="l"/>
                          <a:tab pos="2743200" algn="l"/>
                          <a:tab pos="5108575" algn="l"/>
                        </a:tabLst>
                      </a:pPr>
                      <a:endParaRPr kumimoji="0" lang="zh-TW" alt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457200" algn="l"/>
                          <a:tab pos="914400" algn="l"/>
                          <a:tab pos="1828800" algn="l"/>
                          <a:tab pos="2743200" algn="l"/>
                          <a:tab pos="5108575" algn="l"/>
                        </a:tabLst>
                      </a:pPr>
                      <a:endParaRPr kumimoji="0" lang="zh-TW" alt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457200" algn="l"/>
                          <a:tab pos="914400" algn="l"/>
                          <a:tab pos="1828800" algn="l"/>
                          <a:tab pos="2743200" algn="l"/>
                          <a:tab pos="5108575" algn="l"/>
                        </a:tabLst>
                      </a:pPr>
                      <a:endParaRPr kumimoji="0" lang="zh-TW" altLang="zh-TW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457200" algn="l"/>
                          <a:tab pos="914400" algn="l"/>
                          <a:tab pos="1828800" algn="l"/>
                          <a:tab pos="2743200" algn="l"/>
                          <a:tab pos="5108575" algn="l"/>
                        </a:tabLst>
                      </a:pPr>
                      <a:endParaRPr kumimoji="0" lang="zh-TW" altLang="zh-TW" sz="14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457200" algn="l"/>
                          <a:tab pos="914400" algn="l"/>
                          <a:tab pos="1828800" algn="l"/>
                          <a:tab pos="2743200" algn="l"/>
                          <a:tab pos="5108575" algn="l"/>
                        </a:tabLst>
                      </a:pPr>
                      <a:endParaRPr kumimoji="0" lang="zh-TW" altLang="zh-TW" sz="14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82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457200" algn="l"/>
                          <a:tab pos="914400" algn="l"/>
                          <a:tab pos="1828800" algn="l"/>
                          <a:tab pos="2743200" algn="l"/>
                          <a:tab pos="5108575" algn="l"/>
                        </a:tabLst>
                      </a:pPr>
                      <a:endParaRPr kumimoji="0" lang="zh-TW" alt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457200" algn="l"/>
                          <a:tab pos="914400" algn="l"/>
                          <a:tab pos="1828800" algn="l"/>
                          <a:tab pos="2743200" algn="l"/>
                          <a:tab pos="5108575" algn="l"/>
                        </a:tabLst>
                      </a:pPr>
                      <a:endParaRPr kumimoji="0" lang="zh-TW" alt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457200" algn="l"/>
                          <a:tab pos="914400" algn="l"/>
                          <a:tab pos="1828800" algn="l"/>
                          <a:tab pos="2743200" algn="l"/>
                          <a:tab pos="5108575" algn="l"/>
                        </a:tabLst>
                      </a:pPr>
                      <a:endParaRPr kumimoji="0" lang="zh-TW" altLang="zh-TW" sz="14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457200" algn="l"/>
                          <a:tab pos="914400" algn="l"/>
                          <a:tab pos="1828800" algn="l"/>
                          <a:tab pos="2743200" algn="l"/>
                          <a:tab pos="5108575" algn="l"/>
                        </a:tabLst>
                      </a:pPr>
                      <a:endParaRPr kumimoji="0" lang="zh-TW" altLang="zh-TW" sz="14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457200" algn="l"/>
                          <a:tab pos="914400" algn="l"/>
                          <a:tab pos="1828800" algn="l"/>
                          <a:tab pos="2743200" algn="l"/>
                          <a:tab pos="5108575" algn="l"/>
                        </a:tabLst>
                      </a:pPr>
                      <a:endParaRPr kumimoji="0" lang="zh-TW" altLang="zh-TW" sz="14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82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457200" algn="l"/>
                          <a:tab pos="914400" algn="l"/>
                          <a:tab pos="1828800" algn="l"/>
                          <a:tab pos="2743200" algn="l"/>
                          <a:tab pos="5108575" algn="l"/>
                        </a:tabLst>
                      </a:pPr>
                      <a:endParaRPr kumimoji="0" lang="zh-TW" alt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457200" algn="l"/>
                          <a:tab pos="914400" algn="l"/>
                          <a:tab pos="1828800" algn="l"/>
                          <a:tab pos="2743200" algn="l"/>
                          <a:tab pos="5108575" algn="l"/>
                        </a:tabLst>
                      </a:pPr>
                      <a:endParaRPr kumimoji="0" lang="zh-TW" alt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457200" algn="l"/>
                          <a:tab pos="914400" algn="l"/>
                          <a:tab pos="1828800" algn="l"/>
                          <a:tab pos="2743200" algn="l"/>
                          <a:tab pos="5108575" algn="l"/>
                        </a:tabLst>
                      </a:pPr>
                      <a:endParaRPr kumimoji="0" lang="zh-TW" altLang="zh-TW" sz="14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457200" algn="l"/>
                          <a:tab pos="914400" algn="l"/>
                          <a:tab pos="1828800" algn="l"/>
                          <a:tab pos="2743200" algn="l"/>
                          <a:tab pos="5108575" algn="l"/>
                        </a:tabLst>
                      </a:pPr>
                      <a:endParaRPr kumimoji="0" lang="zh-TW" altLang="zh-TW" sz="14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457200" algn="l"/>
                          <a:tab pos="914400" algn="l"/>
                          <a:tab pos="1828800" algn="l"/>
                          <a:tab pos="2743200" algn="l"/>
                          <a:tab pos="5108575" algn="l"/>
                        </a:tabLst>
                      </a:pPr>
                      <a:endParaRPr kumimoji="0" lang="zh-TW" altLang="zh-TW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4">
            <a:extLst>
              <a:ext uri="{FF2B5EF4-FFF2-40B4-BE49-F238E27FC236}">
                <a16:creationId xmlns:a16="http://schemas.microsoft.com/office/drawing/2014/main" id="{22F0047A-7174-3462-8B99-3741DE90B1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52888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444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endParaRPr lang="zh-TW" altLang="en-US"/>
          </a:p>
        </p:txBody>
      </p:sp>
      <p:sp>
        <p:nvSpPr>
          <p:cNvPr id="20483" name="Rectangle 5">
            <a:extLst>
              <a:ext uri="{FF2B5EF4-FFF2-40B4-BE49-F238E27FC236}">
                <a16:creationId xmlns:a16="http://schemas.microsoft.com/office/drawing/2014/main" id="{898AB65D-2FB1-C44E-2713-A8F33F6CD0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9407" y="621234"/>
            <a:ext cx="7532688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r>
              <a:rPr lang="en-US" altLang="zh-TW" sz="2800" b="1">
                <a:solidFill>
                  <a:schemeClr val="tx2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8.</a:t>
            </a:r>
            <a:r>
              <a:rPr lang="zh-TW" altLang="en-US" sz="2800" b="1">
                <a:ea typeface="標楷體" panose="03000509000000000000" pitchFamily="65" charset="-120"/>
              </a:rPr>
              <a:t>本期</a:t>
            </a:r>
            <a:r>
              <a:rPr lang="zh-TW" altLang="en-US" sz="2800" b="1">
                <a:solidFill>
                  <a:schemeClr val="tx2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經費運用情形</a:t>
            </a:r>
            <a:r>
              <a:rPr lang="en-US" altLang="zh-TW" b="1">
                <a:latin typeface="Times New Roman" panose="02020603050405020304" pitchFamily="18" charset="0"/>
                <a:ea typeface="標楷體" panose="03000509000000000000" pitchFamily="65" charset="-120"/>
              </a:rPr>
              <a:t>(○</a:t>
            </a:r>
            <a:r>
              <a:rPr lang="zh-TW" altLang="en-US" b="1">
                <a:latin typeface="Times New Roman" panose="02020603050405020304" pitchFamily="18" charset="0"/>
                <a:ea typeface="標楷體" panose="03000509000000000000" pitchFamily="65" charset="-120"/>
              </a:rPr>
              <a:t>年○月○日至○年○月○日</a:t>
            </a:r>
            <a:r>
              <a:rPr lang="en-US" altLang="zh-TW" b="1">
                <a:latin typeface="Times New Roman" panose="02020603050405020304" pitchFamily="18" charset="0"/>
                <a:ea typeface="標楷體" panose="03000509000000000000" pitchFamily="65" charset="-120"/>
              </a:rPr>
              <a:t>)</a:t>
            </a:r>
            <a:endParaRPr lang="zh-TW" altLang="en-US" b="1">
              <a:solidFill>
                <a:schemeClr val="tx2"/>
              </a:solidFill>
              <a:latin typeface="Times New Roman" panose="02020603050405020304" pitchFamily="18" charset="0"/>
              <a:ea typeface="標楷體" panose="03000509000000000000" pitchFamily="65" charset="-120"/>
            </a:endParaRPr>
          </a:p>
        </p:txBody>
      </p:sp>
      <p:graphicFrame>
        <p:nvGraphicFramePr>
          <p:cNvPr id="162916" name="Group 100">
            <a:extLst>
              <a:ext uri="{FF2B5EF4-FFF2-40B4-BE49-F238E27FC236}">
                <a16:creationId xmlns:a16="http://schemas.microsoft.com/office/drawing/2014/main" id="{4E27CA46-F262-C25B-6352-7C5C1DF6197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10994404"/>
              </p:ext>
            </p:extLst>
          </p:nvPr>
        </p:nvGraphicFramePr>
        <p:xfrm>
          <a:off x="180975" y="1770685"/>
          <a:ext cx="8786814" cy="3971922"/>
        </p:xfrm>
        <a:graphic>
          <a:graphicData uri="http://schemas.openxmlformats.org/drawingml/2006/table">
            <a:tbl>
              <a:tblPr/>
              <a:tblGrid>
                <a:gridCol w="133238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3238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3238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3238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7640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9042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9042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65784">
                <a:tc gridSpan="7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zh-TW" altLang="en-US" sz="1800" b="1" dirty="0">
                          <a:solidFill>
                            <a:schemeClr val="tx2"/>
                          </a:solidFill>
                          <a:latin typeface="Times New Roman" pitchFamily="18" charset="0"/>
                          <a:ea typeface="標楷體" pitchFamily="65" charset="-120"/>
                        </a:rPr>
                        <a:t>學校</a:t>
                      </a:r>
                      <a:endParaRPr kumimoji="0" lang="zh-TW" alt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細明體" pitchFamily="49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1439" marR="91439" marT="45732" marB="45732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細明體" pitchFamily="49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1439" marR="91439" marT="45741" marB="4574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1439" marR="91439" marT="45741" marB="4574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altLang="zh-TW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1439" marR="91439" marT="45741" marB="4574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endParaRPr kumimoji="0" lang="en-US" altLang="zh-TW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1439" marR="91439" marT="45741" marB="4574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zh-TW" alt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1439" marR="91439" marT="45741" marB="4574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zh-TW" alt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細明體" pitchFamily="49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1439" marR="91439" marT="45741" marB="4574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787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zh-TW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科目</a:t>
                      </a:r>
                      <a:endParaRPr kumimoji="0" lang="zh-TW" alt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細明體" pitchFamily="49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1439" marR="91439" marT="45732" marB="45732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zh-TW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累計撥款數</a:t>
                      </a:r>
                      <a:r>
                        <a:rPr kumimoji="0" lang="en-US" altLang="zh-TW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(1)</a:t>
                      </a:r>
                      <a:endParaRPr kumimoji="0" lang="en-US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細明體" pitchFamily="49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1439" marR="91439" marT="45732" marB="4573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zh-TW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累計支用數</a:t>
                      </a:r>
                      <a:r>
                        <a:rPr kumimoji="0" lang="en-US" altLang="zh-TW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(2)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1439" marR="91439" marT="45732" marB="4573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zh-TW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應付款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(3)</a:t>
                      </a:r>
                    </a:p>
                  </a:txBody>
                  <a:tcPr marL="91439" marR="91439" marT="45732" marB="4573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zh-TW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合計</a:t>
                      </a:r>
                      <a:endParaRPr kumimoji="0" lang="zh-TW" alt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細明體" pitchFamily="49" charset="-12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altLang="zh-TW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(4)=(2)+(3)</a:t>
                      </a:r>
                    </a:p>
                  </a:txBody>
                  <a:tcPr marL="91439" marR="91439" marT="45732" marB="4573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zh-TW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執行率</a:t>
                      </a:r>
                      <a:r>
                        <a:rPr kumimoji="0" lang="en-US" altLang="zh-TW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(4)</a:t>
                      </a:r>
                      <a:r>
                        <a:rPr kumimoji="0" lang="zh-TW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／</a:t>
                      </a:r>
                      <a:r>
                        <a:rPr kumimoji="0" lang="en-US" altLang="zh-TW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(1)</a:t>
                      </a:r>
                      <a:endParaRPr kumimoji="0" lang="zh-TW" alt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1439" marR="91439" marT="45732" marB="4573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zh-TW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備註</a:t>
                      </a:r>
                      <a:endParaRPr kumimoji="0" lang="zh-TW" alt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細明體" pitchFamily="49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1439" marR="91439" marT="45732" marB="4573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978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zh-TW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人事費</a:t>
                      </a:r>
                      <a:endParaRPr kumimoji="0" lang="zh-TW" alt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細明體" pitchFamily="49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1439" marR="91439" marT="45732" marB="45732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zh-TW" altLang="zh-TW" sz="18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1439" marR="91439" marT="45732" marB="4573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zh-TW" altLang="zh-TW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1439" marR="91439" marT="45732" marB="4573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zh-TW" altLang="zh-TW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39" marR="91439" marT="45732" marB="4573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zh-TW" altLang="zh-TW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39" marR="91439" marT="45732" marB="4573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zh-TW" altLang="zh-TW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細明體" pitchFamily="49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1439" marR="91439" marT="45732" marB="4573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zh-TW" altLang="zh-TW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細明體" pitchFamily="49" charset="-120"/>
                        <a:ea typeface="標楷體" pitchFamily="65" charset="-120"/>
                      </a:endParaRPr>
                    </a:p>
                  </a:txBody>
                  <a:tcPr marL="91439" marR="91439" marT="45732" marB="4573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978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zh-TW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細明體" pitchFamily="49" charset="-120"/>
                          <a:ea typeface="標楷體" pitchFamily="65" charset="-120"/>
                          <a:cs typeface="Times New Roman" pitchFamily="18" charset="0"/>
                        </a:rPr>
                        <a:t>旅運費</a:t>
                      </a:r>
                    </a:p>
                  </a:txBody>
                  <a:tcPr marL="91439" marR="91439" marT="45732" marB="45732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zh-TW" altLang="zh-TW" sz="18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1439" marR="91439" marT="45732" marB="4573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zh-TW" altLang="zh-TW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1439" marR="91439" marT="45732" marB="4573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zh-TW" altLang="zh-TW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39" marR="91439" marT="45732" marB="4573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zh-TW" altLang="zh-TW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39" marR="91439" marT="45732" marB="4573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zh-TW" altLang="zh-TW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細明體" pitchFamily="49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1439" marR="91439" marT="45732" marB="4573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zh-TW" altLang="zh-TW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細明體" pitchFamily="49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1439" marR="91439" marT="45732" marB="4573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978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zh-TW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細明體" pitchFamily="49" charset="-120"/>
                          <a:ea typeface="標楷體" pitchFamily="65" charset="-120"/>
                          <a:cs typeface="Times New Roman" pitchFamily="18" charset="0"/>
                        </a:rPr>
                        <a:t>材料費</a:t>
                      </a:r>
                    </a:p>
                  </a:txBody>
                  <a:tcPr marL="91439" marR="91439" marT="45732" marB="45732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zh-TW" altLang="zh-TW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1439" marR="91439" marT="45732" marB="4573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zh-TW" altLang="zh-TW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1439" marR="91439" marT="45732" marB="4573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zh-TW" altLang="zh-TW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39" marR="91439" marT="45732" marB="4573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zh-TW" altLang="zh-TW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39" marR="91439" marT="45732" marB="4573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zh-TW" altLang="zh-TW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細明體" pitchFamily="49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1439" marR="91439" marT="45732" marB="4573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zh-TW" altLang="zh-TW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細明體" pitchFamily="49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1439" marR="91439" marT="45732" marB="4573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978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zh-TW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細明體" pitchFamily="49" charset="-120"/>
                          <a:ea typeface="標楷體" pitchFamily="65" charset="-120"/>
                          <a:cs typeface="Times New Roman" pitchFamily="18" charset="0"/>
                        </a:rPr>
                        <a:t>維護費</a:t>
                      </a:r>
                    </a:p>
                  </a:txBody>
                  <a:tcPr marL="91439" marR="91439" marT="45732" marB="45732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zh-TW" altLang="zh-TW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1439" marR="91439" marT="45732" marB="4573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zh-TW" altLang="zh-TW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1439" marR="91439" marT="45732" marB="4573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zh-TW" altLang="zh-TW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39" marR="91439" marT="45732" marB="4573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zh-TW" altLang="zh-TW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39" marR="91439" marT="45732" marB="4573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zh-TW" altLang="zh-TW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細明體" pitchFamily="49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1439" marR="91439" marT="45732" marB="4573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zh-TW" altLang="zh-TW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細明體" pitchFamily="49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1439" marR="91439" marT="45732" marB="4573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978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zh-TW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業務費</a:t>
                      </a:r>
                      <a:endParaRPr kumimoji="0" lang="zh-TW" alt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細明體" pitchFamily="49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1439" marR="91439" marT="45732" marB="45732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zh-TW" altLang="zh-TW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1439" marR="91439" marT="45732" marB="4573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zh-TW" altLang="zh-TW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1439" marR="91439" marT="45732" marB="4573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zh-TW" altLang="zh-TW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39" marR="91439" marT="45732" marB="4573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zh-TW" altLang="zh-TW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39" marR="91439" marT="45732" marB="4573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zh-TW" altLang="zh-TW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細明體" pitchFamily="49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1439" marR="91439" marT="45732" marB="4573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zh-TW" altLang="zh-TW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細明體" pitchFamily="49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1439" marR="91439" marT="45732" marB="4573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978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zh-TW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設備使用費</a:t>
                      </a:r>
                      <a:endParaRPr kumimoji="0" lang="zh-TW" alt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細明體" pitchFamily="49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1439" marR="91439" marT="45732" marB="45732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zh-TW" altLang="zh-TW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1439" marR="91439" marT="45732" marB="4573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zh-TW" altLang="zh-TW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1439" marR="91439" marT="45732" marB="4573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zh-TW" altLang="zh-TW" sz="18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1439" marR="91439" marT="45732" marB="4573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zh-TW" altLang="zh-TW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1439" marR="91439" marT="45732" marB="4573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zh-TW" altLang="zh-TW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細明體" pitchFamily="49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1439" marR="91439" marT="45732" marB="4573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zh-TW" altLang="zh-TW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細明體" pitchFamily="49" charset="-120"/>
                        <a:ea typeface="新細明體" pitchFamily="18" charset="-120"/>
                      </a:endParaRPr>
                    </a:p>
                  </a:txBody>
                  <a:tcPr marL="91439" marR="91439" marT="45732" marB="4573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978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zh-TW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管理費</a:t>
                      </a:r>
                      <a:endParaRPr kumimoji="0" lang="zh-TW" alt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細明體" pitchFamily="49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1439" marR="91439" marT="45732" marB="45732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zh-TW" altLang="zh-TW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1439" marR="91439" marT="45732" marB="4573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zh-TW" altLang="zh-TW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1439" marR="91439" marT="45732" marB="4573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zh-TW" altLang="zh-TW" sz="18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39" marR="91439" marT="45732" marB="4573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zh-TW" altLang="zh-TW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39" marR="91439" marT="45732" marB="4573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zh-TW" altLang="zh-TW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細明體" pitchFamily="49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1439" marR="91439" marT="45732" marB="4573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zh-TW" altLang="zh-TW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1439" marR="91439" marT="45732" marB="4573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6978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zh-TW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總計</a:t>
                      </a:r>
                      <a:endParaRPr kumimoji="0" lang="zh-TW" alt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細明體" pitchFamily="49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1439" marR="91439" marT="45732" marB="45732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zh-TW" altLang="zh-TW" sz="18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1439" marR="91439" marT="45732" marB="4573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zh-TW" altLang="zh-TW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1439" marR="91439" marT="45732" marB="4573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zh-TW" altLang="zh-TW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39" marR="91439" marT="45732" marB="4573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zh-TW" altLang="zh-TW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39" marR="91439" marT="45732" marB="4573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zh-TW" altLang="zh-TW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細明體" pitchFamily="49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1439" marR="91439" marT="45732" marB="4573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zh-TW" altLang="zh-TW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細明體" pitchFamily="49" charset="-120"/>
                        <a:ea typeface="新細明體" pitchFamily="18" charset="-120"/>
                      </a:endParaRPr>
                    </a:p>
                  </a:txBody>
                  <a:tcPr marL="91439" marR="91439" marT="45732" marB="4573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20568" name="Text Box 88">
            <a:extLst>
              <a:ext uri="{FF2B5EF4-FFF2-40B4-BE49-F238E27FC236}">
                <a16:creationId xmlns:a16="http://schemas.microsoft.com/office/drawing/2014/main" id="{961F6D7F-885C-7F97-FF34-C9C4326131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91413" y="1355022"/>
            <a:ext cx="136683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algn="r" eaLnBrk="1" hangingPunct="1"/>
            <a:r>
              <a:rPr lang="zh-TW" altLang="en-US" sz="1800" b="1" dirty="0">
                <a:latin typeface="Times New Roman" panose="02020603050405020304" pitchFamily="18" charset="0"/>
                <a:ea typeface="標楷體" panose="03000509000000000000" pitchFamily="65" charset="-120"/>
              </a:rPr>
              <a:t>單位</a:t>
            </a:r>
            <a:r>
              <a:rPr lang="en-US" altLang="zh-TW" sz="1800" b="1" dirty="0">
                <a:latin typeface="Times New Roman" panose="02020603050405020304" pitchFamily="18" charset="0"/>
                <a:ea typeface="標楷體" panose="03000509000000000000" pitchFamily="65" charset="-120"/>
              </a:rPr>
              <a:t>:</a:t>
            </a:r>
            <a:r>
              <a:rPr lang="zh-TW" altLang="en-US" sz="1800" b="1" dirty="0">
                <a:latin typeface="Times New Roman" panose="02020603050405020304" pitchFamily="18" charset="0"/>
                <a:ea typeface="標楷體" panose="03000509000000000000" pitchFamily="65" charset="-120"/>
              </a:rPr>
              <a:t>仟元</a:t>
            </a:r>
          </a:p>
        </p:txBody>
      </p:sp>
      <p:sp>
        <p:nvSpPr>
          <p:cNvPr id="20569" name="投影片編號版面配置區 1">
            <a:extLst>
              <a:ext uri="{FF2B5EF4-FFF2-40B4-BE49-F238E27FC236}">
                <a16:creationId xmlns:a16="http://schemas.microsoft.com/office/drawing/2014/main" id="{359BD457-C299-CE17-D03E-993CD07CC691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fld id="{57842FEA-3711-4992-AAFC-F73CE6F3BAD8}" type="slidenum">
              <a:rPr lang="zh-TW" altLang="en-US" sz="1400" smtClean="0"/>
              <a:pPr/>
              <a:t>13</a:t>
            </a:fld>
            <a:endParaRPr lang="en-US" altLang="zh-TW" sz="140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4">
            <a:extLst>
              <a:ext uri="{FF2B5EF4-FFF2-40B4-BE49-F238E27FC236}">
                <a16:creationId xmlns:a16="http://schemas.microsoft.com/office/drawing/2014/main" id="{8F616AAD-F39B-8231-E347-BA1378426E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52888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444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endParaRPr lang="zh-TW" altLang="en-US"/>
          </a:p>
        </p:txBody>
      </p:sp>
      <p:sp>
        <p:nvSpPr>
          <p:cNvPr id="21507" name="Rectangle 5">
            <a:extLst>
              <a:ext uri="{FF2B5EF4-FFF2-40B4-BE49-F238E27FC236}">
                <a16:creationId xmlns:a16="http://schemas.microsoft.com/office/drawing/2014/main" id="{C24FD2F8-88C6-9B13-3A88-5846FD1DFE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346" y="673100"/>
            <a:ext cx="8815388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r>
              <a:rPr lang="en-US" altLang="zh-TW" sz="2800" b="1" dirty="0">
                <a:solidFill>
                  <a:schemeClr val="tx2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8.</a:t>
            </a:r>
            <a:r>
              <a:rPr lang="zh-TW" altLang="en-US" sz="2800" b="1" dirty="0">
                <a:ea typeface="標楷體" panose="03000509000000000000" pitchFamily="65" charset="-120"/>
              </a:rPr>
              <a:t>本期</a:t>
            </a:r>
            <a:r>
              <a:rPr lang="zh-TW" altLang="en-US" sz="2800" b="1" dirty="0">
                <a:solidFill>
                  <a:schemeClr val="tx2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經費運用情形</a:t>
            </a:r>
            <a:r>
              <a:rPr lang="en-US" altLang="zh-TW" b="1" dirty="0">
                <a:latin typeface="Times New Roman" panose="02020603050405020304" pitchFamily="18" charset="0"/>
                <a:ea typeface="標楷體" panose="03000509000000000000" pitchFamily="65" charset="-120"/>
              </a:rPr>
              <a:t>(○</a:t>
            </a:r>
            <a:r>
              <a:rPr lang="zh-TW" altLang="en-US" b="1" dirty="0">
                <a:latin typeface="Times New Roman" panose="02020603050405020304" pitchFamily="18" charset="0"/>
                <a:ea typeface="標楷體" panose="03000509000000000000" pitchFamily="65" charset="-120"/>
              </a:rPr>
              <a:t>年○月○日至○年○月○日</a:t>
            </a:r>
            <a:r>
              <a:rPr lang="en-US" altLang="zh-TW" b="1" dirty="0">
                <a:latin typeface="Times New Roman" panose="02020603050405020304" pitchFamily="18" charset="0"/>
                <a:ea typeface="標楷體" panose="03000509000000000000" pitchFamily="65" charset="-120"/>
              </a:rPr>
              <a:t>)</a:t>
            </a:r>
            <a:r>
              <a:rPr lang="en-US" altLang="zh-TW" sz="1800" b="1" dirty="0">
                <a:latin typeface="Times New Roman" panose="02020603050405020304" pitchFamily="18" charset="0"/>
                <a:ea typeface="標楷體" panose="03000509000000000000" pitchFamily="65" charset="-120"/>
              </a:rPr>
              <a:t>(</a:t>
            </a:r>
            <a:r>
              <a:rPr lang="zh-TW" altLang="en-US" sz="1800" b="1" dirty="0">
                <a:latin typeface="Times New Roman" panose="02020603050405020304" pitchFamily="18" charset="0"/>
                <a:ea typeface="標楷體" panose="03000509000000000000" pitchFamily="65" charset="-120"/>
              </a:rPr>
              <a:t>育新創適用</a:t>
            </a:r>
            <a:r>
              <a:rPr lang="en-US" altLang="zh-TW" sz="1800" b="1" dirty="0">
                <a:latin typeface="Times New Roman" panose="02020603050405020304" pitchFamily="18" charset="0"/>
                <a:ea typeface="標楷體" panose="03000509000000000000" pitchFamily="65" charset="-120"/>
              </a:rPr>
              <a:t>)</a:t>
            </a:r>
            <a:endParaRPr lang="zh-TW" altLang="en-US" sz="1800" b="1" dirty="0">
              <a:solidFill>
                <a:schemeClr val="tx2"/>
              </a:solidFill>
              <a:latin typeface="Times New Roman" panose="02020603050405020304" pitchFamily="18" charset="0"/>
              <a:ea typeface="標楷體" panose="03000509000000000000" pitchFamily="65" charset="-120"/>
            </a:endParaRPr>
          </a:p>
        </p:txBody>
      </p:sp>
      <p:graphicFrame>
        <p:nvGraphicFramePr>
          <p:cNvPr id="162916" name="Group 100">
            <a:extLst>
              <a:ext uri="{FF2B5EF4-FFF2-40B4-BE49-F238E27FC236}">
                <a16:creationId xmlns:a16="http://schemas.microsoft.com/office/drawing/2014/main" id="{62E26833-BD8D-5160-FD41-50A2BBE85599}"/>
              </a:ext>
            </a:extLst>
          </p:cNvPr>
          <p:cNvGraphicFramePr>
            <a:graphicFrameLocks noGrp="1"/>
          </p:cNvGraphicFramePr>
          <p:nvPr/>
        </p:nvGraphicFramePr>
        <p:xfrm>
          <a:off x="214313" y="1778000"/>
          <a:ext cx="8786814" cy="3602040"/>
        </p:xfrm>
        <a:graphic>
          <a:graphicData uri="http://schemas.openxmlformats.org/drawingml/2006/table">
            <a:tbl>
              <a:tblPr/>
              <a:tblGrid>
                <a:gridCol w="133238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3238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3238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3238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7640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9042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9042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65782">
                <a:tc gridSpan="7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zh-TW" altLang="en-US" sz="1800" b="1" dirty="0">
                          <a:solidFill>
                            <a:schemeClr val="tx2"/>
                          </a:solidFill>
                          <a:latin typeface="Times New Roman" pitchFamily="18" charset="0"/>
                          <a:ea typeface="標楷體" pitchFamily="65" charset="-120"/>
                        </a:rPr>
                        <a:t>共同執行單位</a:t>
                      </a:r>
                      <a:r>
                        <a:rPr lang="en-US" altLang="zh-TW" sz="1800" b="1" dirty="0">
                          <a:solidFill>
                            <a:schemeClr val="tx2"/>
                          </a:solidFill>
                          <a:latin typeface="Times New Roman" pitchFamily="18" charset="0"/>
                          <a:ea typeface="標楷體" pitchFamily="65" charset="-120"/>
                        </a:rPr>
                        <a:t>-</a:t>
                      </a:r>
                      <a:r>
                        <a:rPr lang="zh-TW" altLang="en-US" sz="1800" b="1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標楷體" pitchFamily="65" charset="-120"/>
                        </a:rPr>
                        <a:t>○○公司</a:t>
                      </a:r>
                      <a:endParaRPr kumimoji="0" lang="zh-TW" alt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細明體" pitchFamily="49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1439" marR="91439" marT="45731" marB="45731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細明體" pitchFamily="49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1439" marR="91439" marT="45741" marB="4574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1439" marR="91439" marT="45741" marB="4574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altLang="zh-TW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1439" marR="91439" marT="45741" marB="4574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endParaRPr kumimoji="0" lang="en-US" altLang="zh-TW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1439" marR="91439" marT="45741" marB="4574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zh-TW" alt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1439" marR="91439" marT="45741" marB="4574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zh-TW" alt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細明體" pitchFamily="49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1439" marR="91439" marT="45741" marB="4574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78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zh-TW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科目</a:t>
                      </a:r>
                      <a:endParaRPr kumimoji="0" lang="zh-TW" alt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細明體" pitchFamily="49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1439" marR="91439" marT="45731" marB="45731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zh-TW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累計預算數</a:t>
                      </a:r>
                      <a:r>
                        <a:rPr kumimoji="0" lang="en-US" altLang="zh-TW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(1)</a:t>
                      </a:r>
                      <a:endParaRPr kumimoji="0" lang="en-US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細明體" pitchFamily="49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1439" marR="91439" marT="45731" marB="4573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zh-TW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累計支用數</a:t>
                      </a:r>
                      <a:r>
                        <a:rPr kumimoji="0" lang="en-US" altLang="zh-TW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(2)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1439" marR="91439" marT="45731" marB="4573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zh-TW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應付款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(3)</a:t>
                      </a:r>
                    </a:p>
                  </a:txBody>
                  <a:tcPr marL="91439" marR="91439" marT="45731" marB="4573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zh-TW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合計</a:t>
                      </a:r>
                      <a:endParaRPr kumimoji="0" lang="zh-TW" alt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細明體" pitchFamily="49" charset="-12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altLang="zh-TW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(4)=(2)+(3)</a:t>
                      </a:r>
                    </a:p>
                  </a:txBody>
                  <a:tcPr marL="91439" marR="91439" marT="45731" marB="4573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zh-TW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執行率</a:t>
                      </a:r>
                      <a:r>
                        <a:rPr kumimoji="0" lang="en-US" altLang="zh-TW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(4)</a:t>
                      </a:r>
                      <a:r>
                        <a:rPr kumimoji="0" lang="zh-TW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／</a:t>
                      </a:r>
                      <a:r>
                        <a:rPr kumimoji="0" lang="en-US" altLang="zh-TW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(1)</a:t>
                      </a:r>
                      <a:endParaRPr kumimoji="0" lang="zh-TW" alt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1439" marR="91439" marT="45731" marB="4573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zh-TW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備註</a:t>
                      </a:r>
                      <a:endParaRPr kumimoji="0" lang="zh-TW" alt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細明體" pitchFamily="49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1439" marR="91439" marT="45731" marB="4573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977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zh-TW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人事費</a:t>
                      </a:r>
                      <a:endParaRPr kumimoji="0" lang="zh-TW" alt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細明體" pitchFamily="49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1439" marR="91439" marT="45731" marB="45731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zh-TW" altLang="zh-TW" sz="18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1439" marR="91439" marT="45731" marB="4573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zh-TW" altLang="zh-TW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1439" marR="91439" marT="45731" marB="4573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zh-TW" altLang="zh-TW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39" marR="91439" marT="45731" marB="4573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zh-TW" altLang="zh-TW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39" marR="91439" marT="45731" marB="4573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zh-TW" altLang="zh-TW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細明體" pitchFamily="49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1439" marR="91439" marT="45731" marB="4573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zh-TW" altLang="zh-TW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細明體" pitchFamily="49" charset="-120"/>
                        <a:ea typeface="標楷體" pitchFamily="65" charset="-120"/>
                      </a:endParaRPr>
                    </a:p>
                  </a:txBody>
                  <a:tcPr marL="91439" marR="91439" marT="45731" marB="4573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977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zh-TW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細明體" pitchFamily="49" charset="-120"/>
                          <a:ea typeface="標楷體" pitchFamily="65" charset="-120"/>
                          <a:cs typeface="Times New Roman" pitchFamily="18" charset="0"/>
                        </a:rPr>
                        <a:t>旅運費</a:t>
                      </a:r>
                    </a:p>
                  </a:txBody>
                  <a:tcPr marL="91439" marR="91439" marT="45731" marB="45731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zh-TW" altLang="zh-TW" sz="18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1439" marR="91439" marT="45731" marB="4573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zh-TW" altLang="zh-TW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1439" marR="91439" marT="45731" marB="4573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zh-TW" altLang="zh-TW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39" marR="91439" marT="45731" marB="4573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zh-TW" altLang="zh-TW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39" marR="91439" marT="45731" marB="4573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zh-TW" altLang="zh-TW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細明體" pitchFamily="49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1439" marR="91439" marT="45731" marB="4573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zh-TW" altLang="zh-TW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細明體" pitchFamily="49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1439" marR="91439" marT="45731" marB="4573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977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zh-TW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細明體" pitchFamily="49" charset="-120"/>
                          <a:ea typeface="標楷體" pitchFamily="65" charset="-120"/>
                          <a:cs typeface="Times New Roman" pitchFamily="18" charset="0"/>
                        </a:rPr>
                        <a:t>材料費</a:t>
                      </a:r>
                    </a:p>
                  </a:txBody>
                  <a:tcPr marL="91439" marR="91439" marT="45731" marB="45731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zh-TW" altLang="zh-TW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1439" marR="91439" marT="45731" marB="4573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zh-TW" altLang="zh-TW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1439" marR="91439" marT="45731" marB="4573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zh-TW" altLang="zh-TW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39" marR="91439" marT="45731" marB="4573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zh-TW" altLang="zh-TW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39" marR="91439" marT="45731" marB="4573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zh-TW" altLang="zh-TW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細明體" pitchFamily="49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1439" marR="91439" marT="45731" marB="4573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zh-TW" altLang="zh-TW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細明體" pitchFamily="49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1439" marR="91439" marT="45731" marB="4573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977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zh-TW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細明體" pitchFamily="49" charset="-120"/>
                          <a:ea typeface="標楷體" pitchFamily="65" charset="-120"/>
                          <a:cs typeface="Times New Roman" pitchFamily="18" charset="0"/>
                        </a:rPr>
                        <a:t>維護費</a:t>
                      </a:r>
                    </a:p>
                  </a:txBody>
                  <a:tcPr marL="91439" marR="91439" marT="45731" marB="45731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zh-TW" altLang="zh-TW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1439" marR="91439" marT="45731" marB="4573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zh-TW" altLang="zh-TW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1439" marR="91439" marT="45731" marB="4573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zh-TW" altLang="zh-TW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39" marR="91439" marT="45731" marB="4573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zh-TW" altLang="zh-TW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39" marR="91439" marT="45731" marB="4573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zh-TW" altLang="zh-TW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細明體" pitchFamily="49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1439" marR="91439" marT="45731" marB="4573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zh-TW" altLang="zh-TW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細明體" pitchFamily="49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1439" marR="91439" marT="45731" marB="4573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977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zh-TW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業務費</a:t>
                      </a:r>
                      <a:endParaRPr kumimoji="0" lang="zh-TW" alt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細明體" pitchFamily="49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1439" marR="91439" marT="45731" marB="45731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zh-TW" altLang="zh-TW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1439" marR="91439" marT="45731" marB="4573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zh-TW" altLang="zh-TW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1439" marR="91439" marT="45731" marB="4573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zh-TW" altLang="zh-TW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39" marR="91439" marT="45731" marB="4573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zh-TW" altLang="zh-TW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39" marR="91439" marT="45731" marB="4573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zh-TW" altLang="zh-TW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細明體" pitchFamily="49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1439" marR="91439" marT="45731" marB="4573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zh-TW" altLang="zh-TW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細明體" pitchFamily="49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1439" marR="91439" marT="45731" marB="4573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977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zh-TW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設備使用費</a:t>
                      </a:r>
                      <a:endParaRPr kumimoji="0" lang="zh-TW" alt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細明體" pitchFamily="49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1439" marR="91439" marT="45731" marB="45731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zh-TW" altLang="zh-TW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1439" marR="91439" marT="45731" marB="4573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zh-TW" altLang="zh-TW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1439" marR="91439" marT="45731" marB="4573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zh-TW" altLang="zh-TW" sz="18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1439" marR="91439" marT="45731" marB="4573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zh-TW" altLang="zh-TW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1439" marR="91439" marT="45731" marB="4573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zh-TW" altLang="zh-TW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細明體" pitchFamily="49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1439" marR="91439" marT="45731" marB="4573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zh-TW" altLang="zh-TW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細明體" pitchFamily="49" charset="-120"/>
                        <a:ea typeface="新細明體" pitchFamily="18" charset="-120"/>
                      </a:endParaRPr>
                    </a:p>
                  </a:txBody>
                  <a:tcPr marL="91439" marR="91439" marT="45731" marB="4573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977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zh-TW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總計</a:t>
                      </a:r>
                      <a:endParaRPr kumimoji="0" lang="zh-TW" alt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細明體" pitchFamily="49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1439" marR="91439" marT="45731" marB="45731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zh-TW" altLang="zh-TW" sz="18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1439" marR="91439" marT="45731" marB="4573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zh-TW" altLang="zh-TW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1439" marR="91439" marT="45731" marB="4573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zh-TW" altLang="zh-TW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39" marR="91439" marT="45731" marB="4573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zh-TW" altLang="zh-TW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39" marR="91439" marT="45731" marB="4573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zh-TW" altLang="zh-TW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細明體" pitchFamily="49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1439" marR="91439" marT="45731" marB="4573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zh-TW" altLang="zh-TW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細明體" pitchFamily="49" charset="-120"/>
                        <a:ea typeface="新細明體" pitchFamily="18" charset="-120"/>
                      </a:endParaRPr>
                    </a:p>
                  </a:txBody>
                  <a:tcPr marL="91439" marR="91439" marT="45731" marB="4573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21584" name="Text Box 88">
            <a:extLst>
              <a:ext uri="{FF2B5EF4-FFF2-40B4-BE49-F238E27FC236}">
                <a16:creationId xmlns:a16="http://schemas.microsoft.com/office/drawing/2014/main" id="{7FFE3364-534D-500F-0A1A-980F22586D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02538" y="1408113"/>
            <a:ext cx="136683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algn="r" eaLnBrk="1" hangingPunct="1"/>
            <a:r>
              <a:rPr lang="zh-TW" altLang="en-US" sz="1800" b="1">
                <a:latin typeface="Times New Roman" panose="02020603050405020304" pitchFamily="18" charset="0"/>
                <a:ea typeface="標楷體" panose="03000509000000000000" pitchFamily="65" charset="-120"/>
              </a:rPr>
              <a:t>單位</a:t>
            </a:r>
            <a:r>
              <a:rPr lang="en-US" altLang="zh-TW" sz="1800" b="1">
                <a:latin typeface="Times New Roman" panose="02020603050405020304" pitchFamily="18" charset="0"/>
                <a:ea typeface="標楷體" panose="03000509000000000000" pitchFamily="65" charset="-120"/>
              </a:rPr>
              <a:t>:</a:t>
            </a:r>
            <a:r>
              <a:rPr lang="zh-TW" altLang="en-US" sz="1800" b="1">
                <a:latin typeface="Times New Roman" panose="02020603050405020304" pitchFamily="18" charset="0"/>
                <a:ea typeface="標楷體" panose="03000509000000000000" pitchFamily="65" charset="-120"/>
              </a:rPr>
              <a:t>仟元</a:t>
            </a:r>
          </a:p>
        </p:txBody>
      </p:sp>
      <p:sp>
        <p:nvSpPr>
          <p:cNvPr id="7" name="Rectangle 109" descr="信紙">
            <a:extLst>
              <a:ext uri="{FF2B5EF4-FFF2-40B4-BE49-F238E27FC236}">
                <a16:creationId xmlns:a16="http://schemas.microsoft.com/office/drawing/2014/main" id="{23BB9770-4645-28F4-3058-08D08CBD3C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325" y="5457825"/>
            <a:ext cx="8715375" cy="1571625"/>
          </a:xfrm>
          <a:prstGeom prst="rect">
            <a:avLst/>
          </a:prstGeom>
          <a:noFill/>
        </p:spPr>
        <p:txBody>
          <a:bodyPr/>
          <a:lstStyle>
            <a:lvl1pPr marL="342900" indent="-342900" algn="l" defTabSz="762000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n"/>
              <a:defRPr sz="20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7620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defRPr kumimoji="1"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defTabSz="7620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defTabSz="7620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defTabSz="7620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defTabSz="762000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defTabSz="762000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defTabSz="762000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defTabSz="762000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kumimoji="0" lang="zh-TW" altLang="en-US" sz="2200" kern="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21586" name="投影片編號版面配置區 1">
            <a:extLst>
              <a:ext uri="{FF2B5EF4-FFF2-40B4-BE49-F238E27FC236}">
                <a16:creationId xmlns:a16="http://schemas.microsoft.com/office/drawing/2014/main" id="{B27B4A1F-C9D8-9261-620A-2B3ADC6B1F93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fld id="{525CBA87-A4AC-4463-B702-6FC6C26058C6}" type="slidenum">
              <a:rPr lang="zh-TW" altLang="en-US" sz="1400" smtClean="0"/>
              <a:pPr/>
              <a:t>14</a:t>
            </a:fld>
            <a:endParaRPr lang="en-US" altLang="zh-TW" sz="140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9">
            <a:extLst>
              <a:ext uri="{FF2B5EF4-FFF2-40B4-BE49-F238E27FC236}">
                <a16:creationId xmlns:a16="http://schemas.microsoft.com/office/drawing/2014/main" id="{EB7BFEF8-9B9D-0A0F-92CA-EFBE60254F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924175"/>
            <a:ext cx="9144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algn="ctr" eaLnBrk="1" hangingPunct="1"/>
            <a:r>
              <a:rPr lang="zh-TW" altLang="en-US" sz="4000" b="1">
                <a:solidFill>
                  <a:schemeClr val="tx2"/>
                </a:solidFill>
                <a:latin typeface="細明體" panose="02020509000000000000" pitchFamily="49" charset="-120"/>
                <a:ea typeface="標楷體" panose="03000509000000000000" pitchFamily="65" charset="-120"/>
              </a:rPr>
              <a:t>檢討、因應與建議</a:t>
            </a:r>
          </a:p>
        </p:txBody>
      </p:sp>
      <p:sp>
        <p:nvSpPr>
          <p:cNvPr id="22531" name="投影片編號版面配置區 1">
            <a:extLst>
              <a:ext uri="{FF2B5EF4-FFF2-40B4-BE49-F238E27FC236}">
                <a16:creationId xmlns:a16="http://schemas.microsoft.com/office/drawing/2014/main" id="{00476129-FB88-9EB3-535A-62D45A60CEE3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fld id="{1A2C04D8-2F8F-42A5-A5BD-79011B0429A6}" type="slidenum">
              <a:rPr lang="zh-TW" altLang="en-US" sz="1400" smtClean="0"/>
              <a:pPr/>
              <a:t>15</a:t>
            </a:fld>
            <a:endParaRPr lang="en-US" altLang="zh-TW" sz="140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75" name="投影片編號版面配置區 1">
            <a:extLst>
              <a:ext uri="{FF2B5EF4-FFF2-40B4-BE49-F238E27FC236}">
                <a16:creationId xmlns:a16="http://schemas.microsoft.com/office/drawing/2014/main" id="{967FD956-F2EE-59E6-6052-4ACD304419AB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fld id="{79735258-8ED0-4768-84D5-A2A80A4FAA0F}" type="slidenum">
              <a:rPr lang="zh-TW" altLang="en-US" sz="1400" smtClean="0"/>
              <a:pPr/>
              <a:t>16</a:t>
            </a:fld>
            <a:endParaRPr lang="en-US" altLang="zh-TW" sz="1400"/>
          </a:p>
        </p:txBody>
      </p:sp>
      <p:sp>
        <p:nvSpPr>
          <p:cNvPr id="23554" name="Rectangle 34" descr="信紙">
            <a:extLst>
              <a:ext uri="{FF2B5EF4-FFF2-40B4-BE49-F238E27FC236}">
                <a16:creationId xmlns:a16="http://schemas.microsoft.com/office/drawing/2014/main" id="{E7121F9A-DF04-200A-CDDB-B95245760975}"/>
              </a:ext>
            </a:extLst>
          </p:cNvPr>
          <p:cNvSpPr>
            <a:spLocks noGrp="1" noChangeArrowheads="1"/>
          </p:cNvSpPr>
          <p:nvPr>
            <p:ph idx="4294967295"/>
          </p:nvPr>
        </p:nvSpPr>
        <p:spPr bwMode="auto">
          <a:xfrm>
            <a:off x="0" y="4879975"/>
            <a:ext cx="8364538" cy="1208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zh-TW" altLang="en-US" sz="2200" dirty="0">
                <a:latin typeface="標楷體" panose="03000509000000000000" pitchFamily="65" charset="-120"/>
                <a:ea typeface="標楷體" panose="03000509000000000000" pitchFamily="65" charset="-120"/>
              </a:rPr>
              <a:t>填寫說明</a:t>
            </a:r>
          </a:p>
          <a:p>
            <a:pPr eaLnBrk="1" hangingPunct="1">
              <a:lnSpc>
                <a:spcPct val="80000"/>
              </a:lnSpc>
            </a:pPr>
            <a:r>
              <a:rPr lang="zh-TW" altLang="en-US" sz="22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若因執行狀況調整擬規劃申請重大變更者，可於此處說明欲變更之項目及原因，及變更後之內容。（可先與科專辦公室溝通其計畫規範之妥適性。）</a:t>
            </a:r>
          </a:p>
        </p:txBody>
      </p:sp>
      <p:sp>
        <p:nvSpPr>
          <p:cNvPr id="23555" name="Rectangle 4">
            <a:extLst>
              <a:ext uri="{FF2B5EF4-FFF2-40B4-BE49-F238E27FC236}">
                <a16:creationId xmlns:a16="http://schemas.microsoft.com/office/drawing/2014/main" id="{BC8C1A58-78F4-4DDE-F8CC-9993D6A56A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52888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444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endParaRPr lang="zh-TW" altLang="en-US"/>
          </a:p>
        </p:txBody>
      </p:sp>
      <p:sp>
        <p:nvSpPr>
          <p:cNvPr id="23556" name="Rectangle 6">
            <a:extLst>
              <a:ext uri="{FF2B5EF4-FFF2-40B4-BE49-F238E27FC236}">
                <a16:creationId xmlns:a16="http://schemas.microsoft.com/office/drawing/2014/main" id="{5CA80ADA-01DE-9AD9-83BC-909E0926192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5173" y="567158"/>
            <a:ext cx="440372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r>
              <a:rPr lang="en-US" altLang="zh-TW" sz="2800" b="1" dirty="0">
                <a:solidFill>
                  <a:schemeClr val="tx2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9.</a:t>
            </a:r>
            <a:r>
              <a:rPr lang="zh-TW" altLang="en-US" sz="2800" b="1" dirty="0">
                <a:solidFill>
                  <a:schemeClr val="tx2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本期計畫執行檢討分析表</a:t>
            </a:r>
          </a:p>
        </p:txBody>
      </p:sp>
      <p:graphicFrame>
        <p:nvGraphicFramePr>
          <p:cNvPr id="166944" name="Group 32">
            <a:extLst>
              <a:ext uri="{FF2B5EF4-FFF2-40B4-BE49-F238E27FC236}">
                <a16:creationId xmlns:a16="http://schemas.microsoft.com/office/drawing/2014/main" id="{93A560B5-73B8-55FF-E9CF-EC307C08F19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3213332"/>
              </p:ext>
            </p:extLst>
          </p:nvPr>
        </p:nvGraphicFramePr>
        <p:xfrm>
          <a:off x="378698" y="1196752"/>
          <a:ext cx="8280400" cy="3559175"/>
        </p:xfrm>
        <a:graphic>
          <a:graphicData uri="http://schemas.openxmlformats.org/drawingml/2006/table">
            <a:tbl>
              <a:tblPr/>
              <a:tblGrid>
                <a:gridCol w="20415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574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6814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2683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5486400" algn="r"/>
                        </a:tabLst>
                      </a:pPr>
                      <a:r>
                        <a:rPr kumimoji="0" lang="zh-TW" altLang="en-US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類別</a:t>
                      </a:r>
                      <a:endParaRPr kumimoji="0" lang="zh-TW" altLang="en-US" sz="2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細明體" pitchFamily="49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33" marB="45733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5486400" algn="r"/>
                        </a:tabLst>
                      </a:pPr>
                      <a:r>
                        <a:rPr kumimoji="0" lang="zh-TW" altLang="en-US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說明</a:t>
                      </a:r>
                      <a:endParaRPr kumimoji="0" lang="zh-TW" altLang="en-US" sz="2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細明體" pitchFamily="49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33" marB="4573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5486400" algn="r"/>
                        </a:tabLst>
                      </a:pPr>
                      <a:r>
                        <a:rPr kumimoji="0" lang="zh-TW" altLang="en-US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因應措施</a:t>
                      </a:r>
                      <a:r>
                        <a:rPr kumimoji="0" lang="en-US" altLang="zh-TW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/</a:t>
                      </a:r>
                      <a:r>
                        <a:rPr kumimoji="0" lang="zh-TW" altLang="en-US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建議</a:t>
                      </a:r>
                      <a:endParaRPr kumimoji="0" lang="zh-TW" altLang="en-US" sz="2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細明體" pitchFamily="49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33" marB="4573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014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5486400" algn="r"/>
                        </a:tabLst>
                      </a:pPr>
                      <a:r>
                        <a:rPr kumimoji="0" lang="zh-TW" altLang="en-US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執行差異</a:t>
                      </a:r>
                    </a:p>
                  </a:txBody>
                  <a:tcPr marT="45733" marB="45733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5486400" algn="r"/>
                        </a:tabLst>
                      </a:pPr>
                      <a:endParaRPr kumimoji="0" lang="zh-TW" altLang="zh-TW" sz="2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細明體" pitchFamily="49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33" marB="4573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5486400" algn="r"/>
                        </a:tabLst>
                      </a:pPr>
                      <a:endParaRPr kumimoji="0" lang="zh-TW" altLang="zh-TW" sz="2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33" marB="4573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3088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5486400" algn="r"/>
                        </a:tabLst>
                      </a:pPr>
                      <a:r>
                        <a:rPr kumimoji="0" lang="zh-TW" altLang="en-US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細明體" pitchFamily="49" charset="-120"/>
                          <a:ea typeface="標楷體" pitchFamily="65" charset="-120"/>
                          <a:cs typeface="Times New Roman" pitchFamily="18" charset="0"/>
                        </a:rPr>
                        <a:t>預計變更</a:t>
                      </a:r>
                    </a:p>
                  </a:txBody>
                  <a:tcPr marT="45733" marB="45733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5486400" algn="r"/>
                        </a:tabLst>
                      </a:pPr>
                      <a:endParaRPr kumimoji="0" lang="zh-TW" altLang="zh-TW" sz="2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細明體" pitchFamily="49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33" marB="4573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5486400" algn="r"/>
                        </a:tabLst>
                      </a:pPr>
                      <a:endParaRPr kumimoji="0" lang="zh-TW" altLang="zh-TW" sz="2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33" marB="4573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文字版面配置區 2">
            <a:extLst>
              <a:ext uri="{FF2B5EF4-FFF2-40B4-BE49-F238E27FC236}">
                <a16:creationId xmlns:a16="http://schemas.microsoft.com/office/drawing/2014/main" id="{B8814DDF-3F18-A86C-8B18-1AE953739C7B}"/>
              </a:ext>
            </a:extLst>
          </p:cNvPr>
          <p:cNvSpPr>
            <a:spLocks noGrp="1" noChangeArrowheads="1"/>
          </p:cNvSpPr>
          <p:nvPr>
            <p:ph idx="4294967295"/>
          </p:nvPr>
        </p:nvSpPr>
        <p:spPr bwMode="auto">
          <a:xfrm>
            <a:off x="3660775" y="2968625"/>
            <a:ext cx="1822450" cy="9207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algn="ctr"/>
            <a:r>
              <a:rPr lang="zh-TW" altLang="en-US" sz="4000" dirty="0">
                <a:latin typeface="標楷體" panose="03000509000000000000" pitchFamily="65" charset="-120"/>
                <a:ea typeface="標楷體" panose="03000509000000000000" pitchFamily="65" charset="-120"/>
              </a:rPr>
              <a:t>附件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9" name="投影片編號版面配置區 2">
            <a:extLst>
              <a:ext uri="{FF2B5EF4-FFF2-40B4-BE49-F238E27FC236}">
                <a16:creationId xmlns:a16="http://schemas.microsoft.com/office/drawing/2014/main" id="{74FB2C35-0476-7BD3-1834-C59890C34A79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 bwMode="auto"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455613" indent="1588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912813" indent="1588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370013" indent="1588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1827213" indent="1588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284413" indent="15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741613" indent="15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198813" indent="15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656013" indent="15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algn="r" eaLnBrk="1" hangingPunct="1"/>
            <a:fld id="{192C93BC-F4E1-4434-BA62-6269B8EF9D82}" type="slidenum">
              <a:rPr lang="en-US" altLang="zh-TW" sz="1200"/>
              <a:pPr algn="r" eaLnBrk="1" hangingPunct="1"/>
              <a:t>18</a:t>
            </a:fld>
            <a:endParaRPr lang="en-US" altLang="zh-TW" sz="1200"/>
          </a:p>
        </p:txBody>
      </p:sp>
      <p:sp>
        <p:nvSpPr>
          <p:cNvPr id="2" name="標題 1">
            <a:extLst>
              <a:ext uri="{FF2B5EF4-FFF2-40B4-BE49-F238E27FC236}">
                <a16:creationId xmlns:a16="http://schemas.microsoft.com/office/drawing/2014/main" id="{F883A313-08F9-EF44-4A11-F63C0DFF87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1962" y="178061"/>
            <a:ext cx="8369300" cy="889508"/>
          </a:xfrm>
        </p:spPr>
        <p:txBody>
          <a:bodyPr>
            <a:noAutofit/>
          </a:bodyPr>
          <a:lstStyle/>
          <a:p>
            <a:pPr algn="ctr">
              <a:defRPr/>
            </a:pPr>
            <a:r>
              <a:rPr lang="zh-TW" altLang="en-US" sz="2400" b="1" dirty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○○○○大學</a:t>
            </a:r>
            <a:br>
              <a:rPr lang="en-US" altLang="zh-TW" sz="2400" b="1" dirty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zh-TW" altLang="en-US" sz="2400" b="1" dirty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○○○○○○○○○○○○○○計畫</a:t>
            </a:r>
            <a:r>
              <a:rPr lang="en-US" altLang="zh-TW" sz="2400" b="1" dirty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2400" b="1" dirty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促</a:t>
            </a:r>
            <a:r>
              <a:rPr lang="en-US" altLang="zh-TW" sz="2400" b="1" dirty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/</a:t>
            </a:r>
            <a:r>
              <a:rPr lang="zh-TW" altLang="en-US" sz="2400" b="1" dirty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育新創</a:t>
            </a:r>
            <a:r>
              <a:rPr lang="en-US" altLang="zh-TW" sz="2400" b="1" dirty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br>
              <a:rPr lang="en-US" altLang="zh-TW" sz="2400" b="1" dirty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</a:br>
            <a:endParaRPr lang="zh-TW" altLang="en-US" sz="1400" dirty="0">
              <a:latin typeface="+mn-ea"/>
              <a:ea typeface="+mn-ea"/>
            </a:endParaRPr>
          </a:p>
        </p:txBody>
      </p:sp>
      <p:sp>
        <p:nvSpPr>
          <p:cNvPr id="41988" name="文字方塊 4">
            <a:extLst>
              <a:ext uri="{FF2B5EF4-FFF2-40B4-BE49-F238E27FC236}">
                <a16:creationId xmlns:a16="http://schemas.microsoft.com/office/drawing/2014/main" id="{BC7B8296-05F9-5DDF-E099-4C86F890A4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11713" y="3960735"/>
            <a:ext cx="4332287" cy="2616101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defRPr/>
            </a:pPr>
            <a:r>
              <a:rPr lang="zh-TW" altLang="en-US" sz="1800" b="1" dirty="0">
                <a:solidFill>
                  <a:srgbClr val="FF0000"/>
                </a:solidFill>
                <a:ea typeface="標楷體" panose="03000509000000000000" pitchFamily="65" charset="-120"/>
                <a:cs typeface="Arial" panose="020B0604020202020204" pitchFamily="34" charset="0"/>
              </a:rPr>
              <a:t>計畫成果：</a:t>
            </a:r>
          </a:p>
          <a:p>
            <a:pPr marL="179388" indent="-179388">
              <a:spcBef>
                <a:spcPts val="600"/>
              </a:spcBef>
              <a:buFontTx/>
              <a:buAutoNum type="arabicPeriod"/>
              <a:defRPr/>
            </a:pPr>
            <a:r>
              <a:rPr lang="zh-TW" altLang="en-US" sz="1800" dirty="0">
                <a:solidFill>
                  <a:srgbClr val="000000"/>
                </a:solidFill>
                <a:ea typeface="標楷體" panose="03000509000000000000" pitchFamily="65" charset="-120"/>
                <a:cs typeface="Times New Roman" panose="02020603050405020304" pitchFamily="18" charset="0"/>
              </a:rPr>
              <a:t>衍生</a:t>
            </a:r>
            <a:r>
              <a:rPr lang="en-US" altLang="zh-TW" sz="1800" dirty="0">
                <a:solidFill>
                  <a:srgbClr val="000000"/>
                </a:solidFill>
                <a:ea typeface="標楷體" panose="03000509000000000000" pitchFamily="65" charset="-120"/>
                <a:cs typeface="Times New Roman" panose="02020603050405020304" pitchFamily="18" charset="0"/>
              </a:rPr>
              <a:t>/</a:t>
            </a:r>
            <a:r>
              <a:rPr lang="zh-TW" altLang="en-US" sz="1800" dirty="0">
                <a:solidFill>
                  <a:srgbClr val="000000"/>
                </a:solidFill>
                <a:ea typeface="標楷體" panose="03000509000000000000" pitchFamily="65" charset="-120"/>
                <a:cs typeface="Times New Roman" panose="02020603050405020304" pitchFamily="18" charset="0"/>
              </a:rPr>
              <a:t>培育新創公司</a:t>
            </a:r>
            <a:r>
              <a:rPr lang="en-US" altLang="zh-TW" sz="1800" dirty="0">
                <a:solidFill>
                  <a:srgbClr val="000000"/>
                </a:solidFill>
                <a:ea typeface="標楷體" panose="03000509000000000000" pitchFamily="65" charset="-120"/>
                <a:cs typeface="Times New Roman" panose="02020603050405020304" pitchFamily="18" charset="0"/>
              </a:rPr>
              <a:t>-</a:t>
            </a:r>
            <a:r>
              <a:rPr lang="zh-TW" altLang="en-US" sz="1800" dirty="0">
                <a:solidFill>
                  <a:srgbClr val="000000"/>
                </a:solidFill>
                <a:ea typeface="標楷體" panose="03000509000000000000" pitchFamily="65" charset="-120"/>
                <a:cs typeface="Times New Roman" panose="02020603050405020304" pitchFamily="18" charset="0"/>
              </a:rPr>
              <a:t>○○○○公司，成功募資</a:t>
            </a:r>
            <a:r>
              <a:rPr lang="en-US" altLang="zh-TW" sz="1800" dirty="0">
                <a:solidFill>
                  <a:srgbClr val="000000"/>
                </a:solidFill>
                <a:ea typeface="標楷體" panose="03000509000000000000" pitchFamily="65" charset="-120"/>
                <a:cs typeface="Times New Roman" panose="02020603050405020304" pitchFamily="18" charset="0"/>
              </a:rPr>
              <a:t>0000</a:t>
            </a:r>
            <a:r>
              <a:rPr lang="zh-TW" altLang="en-US" sz="1800" dirty="0">
                <a:solidFill>
                  <a:srgbClr val="000000"/>
                </a:solidFill>
                <a:ea typeface="標楷體" panose="03000509000000000000" pitchFamily="65" charset="-120"/>
                <a:cs typeface="Times New Roman" panose="02020603050405020304" pitchFamily="18" charset="0"/>
              </a:rPr>
              <a:t>萬新台幣，團隊人數由</a:t>
            </a:r>
            <a:r>
              <a:rPr lang="en-US" altLang="zh-TW" sz="1800" dirty="0">
                <a:solidFill>
                  <a:srgbClr val="000000"/>
                </a:solidFill>
                <a:ea typeface="標楷體" panose="03000509000000000000" pitchFamily="65" charset="-120"/>
                <a:cs typeface="Times New Roman" panose="02020603050405020304" pitchFamily="18" charset="0"/>
              </a:rPr>
              <a:t>0</a:t>
            </a:r>
            <a:r>
              <a:rPr lang="zh-TW" altLang="en-US" sz="1800" dirty="0">
                <a:solidFill>
                  <a:srgbClr val="000000"/>
                </a:solidFill>
                <a:ea typeface="標楷體" panose="03000509000000000000" pitchFamily="65" charset="-120"/>
                <a:cs typeface="Times New Roman" panose="02020603050405020304" pitchFamily="18" charset="0"/>
              </a:rPr>
              <a:t>人擴充至</a:t>
            </a:r>
            <a:r>
              <a:rPr lang="en-US" altLang="zh-TW" sz="1800" dirty="0">
                <a:solidFill>
                  <a:srgbClr val="000000"/>
                </a:solidFill>
                <a:ea typeface="標楷體" panose="03000509000000000000" pitchFamily="65" charset="-120"/>
                <a:cs typeface="Times New Roman" panose="02020603050405020304" pitchFamily="18" charset="0"/>
              </a:rPr>
              <a:t>0</a:t>
            </a:r>
            <a:r>
              <a:rPr lang="zh-TW" altLang="en-US" sz="1800" dirty="0">
                <a:solidFill>
                  <a:srgbClr val="000000"/>
                </a:solidFill>
                <a:ea typeface="標楷體" panose="03000509000000000000" pitchFamily="65" charset="-120"/>
                <a:cs typeface="Times New Roman" panose="02020603050405020304" pitchFamily="18" charset="0"/>
              </a:rPr>
              <a:t>人，預計將再招募</a:t>
            </a:r>
            <a:r>
              <a:rPr lang="en-US" altLang="zh-TW" sz="1800" dirty="0">
                <a:solidFill>
                  <a:srgbClr val="000000"/>
                </a:solidFill>
                <a:ea typeface="標楷體" panose="03000509000000000000" pitchFamily="65" charset="-120"/>
                <a:cs typeface="Times New Roman" panose="02020603050405020304" pitchFamily="18" charset="0"/>
              </a:rPr>
              <a:t>00</a:t>
            </a:r>
            <a:r>
              <a:rPr lang="zh-TW" altLang="en-US" sz="1800" dirty="0">
                <a:solidFill>
                  <a:srgbClr val="000000"/>
                </a:solidFill>
                <a:ea typeface="標楷體" panose="03000509000000000000" pitchFamily="65" charset="-120"/>
                <a:cs typeface="Times New Roman" panose="02020603050405020304" pitchFamily="18" charset="0"/>
              </a:rPr>
              <a:t>至</a:t>
            </a:r>
            <a:r>
              <a:rPr lang="en-US" altLang="zh-TW" sz="1800" dirty="0">
                <a:solidFill>
                  <a:srgbClr val="000000"/>
                </a:solidFill>
                <a:ea typeface="標楷體" panose="03000509000000000000" pitchFamily="65" charset="-120"/>
                <a:cs typeface="Times New Roman" panose="02020603050405020304" pitchFamily="18" charset="0"/>
              </a:rPr>
              <a:t>00</a:t>
            </a:r>
            <a:r>
              <a:rPr lang="zh-TW" altLang="en-US" sz="1800" dirty="0">
                <a:solidFill>
                  <a:srgbClr val="000000"/>
                </a:solidFill>
                <a:ea typeface="標楷體" panose="03000509000000000000" pitchFamily="65" charset="-120"/>
                <a:cs typeface="Times New Roman" panose="02020603050405020304" pitchFamily="18" charset="0"/>
              </a:rPr>
              <a:t>人。</a:t>
            </a:r>
            <a:endParaRPr lang="en-US" altLang="zh-TW" sz="1800" dirty="0">
              <a:solidFill>
                <a:srgbClr val="000000"/>
              </a:solidFill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179388" indent="-179388">
              <a:spcBef>
                <a:spcPts val="600"/>
              </a:spcBef>
              <a:buFontTx/>
              <a:buAutoNum type="arabicPeriod"/>
              <a:defRPr/>
            </a:pPr>
            <a:r>
              <a:rPr lang="zh-TW" altLang="en-US" sz="1800" dirty="0">
                <a:solidFill>
                  <a:srgbClr val="000000"/>
                </a:solidFill>
                <a:ea typeface="標楷體" panose="03000509000000000000" pitchFamily="65" charset="-120"/>
              </a:rPr>
              <a:t>投入</a:t>
            </a:r>
            <a:r>
              <a:rPr lang="en-US" altLang="zh-TW" sz="1800" kern="100" dirty="0">
                <a:solidFill>
                  <a:srgbClr val="00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O </a:t>
            </a:r>
            <a:r>
              <a:rPr lang="en-US" altLang="zh-TW" sz="1800" kern="100" dirty="0" err="1">
                <a:solidFill>
                  <a:srgbClr val="00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O</a:t>
            </a:r>
            <a:r>
              <a:rPr lang="en-US" altLang="zh-TW" sz="1800" kern="100" dirty="0">
                <a:solidFill>
                  <a:srgbClr val="00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</a:t>
            </a:r>
            <a:r>
              <a:rPr lang="en-US" altLang="zh-TW" sz="1800" kern="100" dirty="0" err="1">
                <a:solidFill>
                  <a:srgbClr val="00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O</a:t>
            </a:r>
            <a:r>
              <a:rPr lang="en-US" altLang="zh-TW" sz="1800" kern="100" dirty="0">
                <a:solidFill>
                  <a:srgbClr val="00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</a:t>
            </a:r>
            <a:r>
              <a:rPr lang="en-US" altLang="zh-TW" sz="1800" kern="100" dirty="0" err="1">
                <a:solidFill>
                  <a:srgbClr val="00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O</a:t>
            </a:r>
            <a:r>
              <a:rPr lang="en-US" altLang="zh-TW" sz="1800" kern="100" dirty="0">
                <a:solidFill>
                  <a:srgbClr val="00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</a:t>
            </a:r>
            <a:r>
              <a:rPr lang="zh-TW" altLang="en-US" sz="1800" kern="100" dirty="0">
                <a:solidFill>
                  <a:srgbClr val="00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，</a:t>
            </a:r>
            <a:r>
              <a:rPr lang="zh-TW" altLang="en-US" sz="1800" dirty="0">
                <a:solidFill>
                  <a:srgbClr val="000000"/>
                </a:solidFill>
                <a:ea typeface="標楷體" panose="03000509000000000000" pitchFamily="65" charset="-120"/>
              </a:rPr>
              <a:t>促成投資達新台幣</a:t>
            </a:r>
            <a:r>
              <a:rPr lang="en-US" altLang="zh-TW" sz="1800" dirty="0">
                <a:solidFill>
                  <a:srgbClr val="000000"/>
                </a:solidFill>
                <a:ea typeface="標楷體" panose="03000509000000000000" pitchFamily="65" charset="-120"/>
              </a:rPr>
              <a:t>0000</a:t>
            </a:r>
            <a:r>
              <a:rPr lang="zh-TW" altLang="en-US" sz="1800" dirty="0">
                <a:solidFill>
                  <a:srgbClr val="000000"/>
                </a:solidFill>
                <a:ea typeface="標楷體" panose="03000509000000000000" pitchFamily="65" charset="-120"/>
              </a:rPr>
              <a:t>萬元。</a:t>
            </a:r>
            <a:endParaRPr lang="en-US" altLang="zh-TW" sz="1800" dirty="0">
              <a:solidFill>
                <a:srgbClr val="000000"/>
              </a:solidFill>
              <a:ea typeface="標楷體" panose="03000509000000000000" pitchFamily="65" charset="-120"/>
            </a:endParaRPr>
          </a:p>
          <a:p>
            <a:pPr>
              <a:spcBef>
                <a:spcPts val="600"/>
              </a:spcBef>
              <a:buFontTx/>
              <a:buAutoNum type="arabicPeriod"/>
              <a:defRPr/>
            </a:pPr>
            <a:r>
              <a:rPr lang="zh-TW" altLang="en-US" sz="1800" dirty="0">
                <a:solidFill>
                  <a:srgbClr val="000000"/>
                </a:solidFill>
                <a:ea typeface="標楷體" panose="03000509000000000000" pitchFamily="65" charset="-120"/>
              </a:rPr>
              <a:t>技術移轉共</a:t>
            </a:r>
            <a:r>
              <a:rPr lang="en-US" altLang="zh-TW" sz="1800" dirty="0">
                <a:solidFill>
                  <a:srgbClr val="000000"/>
                </a:solidFill>
                <a:ea typeface="標楷體" panose="03000509000000000000" pitchFamily="65" charset="-120"/>
              </a:rPr>
              <a:t>0</a:t>
            </a:r>
            <a:r>
              <a:rPr lang="zh-TW" altLang="en-US" sz="1800" dirty="0">
                <a:solidFill>
                  <a:srgbClr val="000000"/>
                </a:solidFill>
                <a:ea typeface="標楷體" panose="03000509000000000000" pitchFamily="65" charset="-120"/>
              </a:rPr>
              <a:t>件，金額</a:t>
            </a:r>
            <a:r>
              <a:rPr lang="en-US" altLang="zh-TW" sz="1800" dirty="0">
                <a:solidFill>
                  <a:srgbClr val="000000"/>
                </a:solidFill>
                <a:ea typeface="標楷體" panose="03000509000000000000" pitchFamily="65" charset="-120"/>
              </a:rPr>
              <a:t>000</a:t>
            </a:r>
            <a:r>
              <a:rPr lang="zh-TW" altLang="en-US" sz="1800" dirty="0">
                <a:solidFill>
                  <a:srgbClr val="000000"/>
                </a:solidFill>
                <a:ea typeface="標楷體" panose="03000509000000000000" pitchFamily="65" charset="-120"/>
              </a:rPr>
              <a:t>萬元。</a:t>
            </a:r>
            <a:endParaRPr lang="en-US" altLang="zh-TW" sz="1800" dirty="0">
              <a:solidFill>
                <a:srgbClr val="000000"/>
              </a:solidFill>
              <a:ea typeface="標楷體" panose="03000509000000000000" pitchFamily="65" charset="-120"/>
            </a:endParaRPr>
          </a:p>
          <a:p>
            <a:pPr>
              <a:spcBef>
                <a:spcPts val="600"/>
              </a:spcBef>
              <a:buFontTx/>
              <a:buAutoNum type="arabicPeriod"/>
              <a:defRPr/>
            </a:pPr>
            <a:r>
              <a:rPr lang="zh-TW" altLang="en-US" sz="1800" dirty="0">
                <a:solidFill>
                  <a:srgbClr val="000000"/>
                </a:solidFill>
                <a:ea typeface="標楷體" panose="03000509000000000000" pitchFamily="65" charset="-120"/>
              </a:rPr>
              <a:t>送出</a:t>
            </a:r>
            <a:r>
              <a:rPr lang="en-US" altLang="zh-TW" sz="1800" dirty="0">
                <a:solidFill>
                  <a:srgbClr val="000000"/>
                </a:solidFill>
                <a:ea typeface="標楷體" panose="03000509000000000000" pitchFamily="65" charset="-120"/>
              </a:rPr>
              <a:t>/</a:t>
            </a:r>
            <a:r>
              <a:rPr lang="zh-TW" altLang="en-US" sz="1800" dirty="0">
                <a:solidFill>
                  <a:srgbClr val="000000"/>
                </a:solidFill>
                <a:ea typeface="標楷體" panose="03000509000000000000" pitchFamily="65" charset="-120"/>
              </a:rPr>
              <a:t>獲得專利共</a:t>
            </a:r>
            <a:r>
              <a:rPr lang="en-US" altLang="zh-TW" sz="1800" dirty="0">
                <a:solidFill>
                  <a:srgbClr val="000000"/>
                </a:solidFill>
                <a:ea typeface="標楷體" panose="03000509000000000000" pitchFamily="65" charset="-120"/>
              </a:rPr>
              <a:t>0</a:t>
            </a:r>
            <a:r>
              <a:rPr lang="zh-TW" altLang="en-US" sz="1800" dirty="0">
                <a:solidFill>
                  <a:srgbClr val="000000"/>
                </a:solidFill>
                <a:ea typeface="標楷體" panose="03000509000000000000" pitchFamily="65" charset="-120"/>
              </a:rPr>
              <a:t>件。</a:t>
            </a:r>
            <a:endParaRPr lang="en-US" altLang="zh-TW" sz="1800" dirty="0">
              <a:solidFill>
                <a:srgbClr val="000000"/>
              </a:solidFill>
              <a:ea typeface="標楷體" panose="03000509000000000000" pitchFamily="65" charset="-120"/>
            </a:endParaRPr>
          </a:p>
        </p:txBody>
      </p:sp>
      <p:sp>
        <p:nvSpPr>
          <p:cNvPr id="25604" name="矩形 5">
            <a:extLst>
              <a:ext uri="{FF2B5EF4-FFF2-40B4-BE49-F238E27FC236}">
                <a16:creationId xmlns:a16="http://schemas.microsoft.com/office/drawing/2014/main" id="{885DC501-A5C3-F25D-6E7C-49F523F303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-2052736" y="1021531"/>
            <a:ext cx="8602663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algn="ctr"/>
            <a:r>
              <a:rPr lang="zh-TW" altLang="en-US" sz="2000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培育新創公司</a:t>
            </a:r>
            <a:r>
              <a:rPr lang="en-US" altLang="zh-TW" sz="2000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-</a:t>
            </a:r>
            <a:r>
              <a:rPr lang="zh-TW" altLang="en-US" sz="2000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○○○○○○○公司 </a:t>
            </a:r>
            <a:endParaRPr lang="en-US" altLang="zh-TW" sz="2000" b="1" dirty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ctr"/>
            <a:r>
              <a:rPr lang="zh-TW" altLang="en-US" sz="2000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○○○○○○○○○</a:t>
            </a:r>
            <a:r>
              <a:rPr lang="en-US" altLang="zh-TW" sz="2000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2000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次標題</a:t>
            </a:r>
            <a:r>
              <a:rPr lang="en-US" altLang="zh-TW" sz="2000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endParaRPr lang="zh-TW" altLang="en-US" sz="2000" b="1" dirty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41990" name="矩形 6">
            <a:extLst>
              <a:ext uri="{FF2B5EF4-FFF2-40B4-BE49-F238E27FC236}">
                <a16:creationId xmlns:a16="http://schemas.microsoft.com/office/drawing/2014/main" id="{177BFB4D-BB23-38D4-57EA-A90836F835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5026" y="1794038"/>
            <a:ext cx="8401934" cy="2123658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zh-TW" altLang="en-US" sz="1800" dirty="0">
                <a:solidFill>
                  <a:srgbClr val="00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計畫重點簡介、計畫執行預期</a:t>
            </a:r>
            <a:r>
              <a:rPr lang="en-US" altLang="zh-TW" sz="1800" dirty="0">
                <a:solidFill>
                  <a:srgbClr val="00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/</a:t>
            </a:r>
            <a:r>
              <a:rPr lang="zh-TW" altLang="en-US" sz="1800" dirty="0">
                <a:solidFill>
                  <a:srgbClr val="00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實際商業化成果。</a:t>
            </a:r>
            <a:endParaRPr lang="en-US" altLang="zh-TW" sz="1800" dirty="0">
              <a:solidFill>
                <a:srgbClr val="000000"/>
              </a:solidFill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zh-TW" altLang="en-US" sz="1800" dirty="0">
                <a:solidFill>
                  <a:srgbClr val="00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著眼於○○技術與○○市場商機，</a:t>
            </a:r>
            <a:r>
              <a:rPr lang="en-US" altLang="zh-TW" sz="1800" dirty="0">
                <a:solidFill>
                  <a:srgbClr val="00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……</a:t>
            </a:r>
          </a:p>
          <a:p>
            <a:pPr>
              <a:defRPr/>
            </a:pPr>
            <a:endParaRPr lang="en-US" altLang="zh-TW" dirty="0">
              <a:solidFill>
                <a:srgbClr val="000000"/>
              </a:solidFill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>
              <a:defRPr/>
            </a:pPr>
            <a:endParaRPr lang="en-US" altLang="zh-TW" dirty="0">
              <a:solidFill>
                <a:srgbClr val="000000"/>
              </a:solidFill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>
              <a:defRPr/>
            </a:pPr>
            <a:endParaRPr lang="en-US" altLang="zh-TW" dirty="0">
              <a:solidFill>
                <a:srgbClr val="000000"/>
              </a:solidFill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>
              <a:defRPr/>
            </a:pPr>
            <a:endParaRPr lang="zh-TW" altLang="en-US" dirty="0">
              <a:solidFill>
                <a:srgbClr val="000000"/>
              </a:solidFill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  <p:sp>
        <p:nvSpPr>
          <p:cNvPr id="25606" name="矩形 7">
            <a:extLst>
              <a:ext uri="{FF2B5EF4-FFF2-40B4-BE49-F238E27FC236}">
                <a16:creationId xmlns:a16="http://schemas.microsoft.com/office/drawing/2014/main" id="{A44741C6-C1D2-4FAC-3D54-EFE248AECC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24860" y="1238320"/>
            <a:ext cx="28321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r>
              <a:rPr lang="zh-TW" alt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計畫期程</a:t>
            </a:r>
            <a:r>
              <a:rPr lang="en-US" altLang="zh-TW" sz="2000" dirty="0">
                <a:solidFill>
                  <a:srgbClr val="00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:000</a:t>
            </a:r>
            <a:r>
              <a:rPr lang="zh-TW" alt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年</a:t>
            </a:r>
            <a:r>
              <a:rPr lang="en-US" altLang="zh-TW" sz="2000" dirty="0">
                <a:solidFill>
                  <a:srgbClr val="00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0</a:t>
            </a:r>
            <a:r>
              <a:rPr lang="zh-TW" alt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月</a:t>
            </a:r>
            <a:r>
              <a:rPr lang="en-US" altLang="zh-TW" sz="2000" dirty="0">
                <a:solidFill>
                  <a:srgbClr val="00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~0</a:t>
            </a:r>
            <a:r>
              <a:rPr lang="zh-TW" alt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月</a:t>
            </a:r>
            <a:endParaRPr lang="zh-TW" altLang="en-US" sz="2000" dirty="0">
              <a:solidFill>
                <a:srgbClr val="000000"/>
              </a:solidFill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  <p:sp>
        <p:nvSpPr>
          <p:cNvPr id="25607" name="文字方塊 9">
            <a:extLst>
              <a:ext uri="{FF2B5EF4-FFF2-40B4-BE49-F238E27FC236}">
                <a16:creationId xmlns:a16="http://schemas.microsoft.com/office/drawing/2014/main" id="{279683F1-12D9-018C-21A2-9D852B981F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0856" y="3902584"/>
            <a:ext cx="4473575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r>
              <a:rPr lang="zh-TW" altLang="en-US" sz="1600" b="1" dirty="0">
                <a:latin typeface="標楷體" panose="03000509000000000000" pitchFamily="65" charset="-120"/>
                <a:ea typeface="標楷體" panose="03000509000000000000" pitchFamily="65" charset="-120"/>
                <a:cs typeface="Arial" panose="020B0604020202020204" pitchFamily="34" charset="0"/>
              </a:rPr>
              <a:t>照片標題</a:t>
            </a:r>
            <a:endParaRPr lang="en-US" altLang="zh-TW" sz="1600" b="1" dirty="0">
              <a:latin typeface="標楷體" panose="03000509000000000000" pitchFamily="65" charset="-120"/>
              <a:ea typeface="標楷體" panose="03000509000000000000" pitchFamily="65" charset="-120"/>
              <a:cs typeface="Arial" panose="020B0604020202020204" pitchFamily="34" charset="0"/>
            </a:endParaRPr>
          </a:p>
        </p:txBody>
      </p:sp>
      <p:sp>
        <p:nvSpPr>
          <p:cNvPr id="25608" name="矩形 11">
            <a:extLst>
              <a:ext uri="{FF2B5EF4-FFF2-40B4-BE49-F238E27FC236}">
                <a16:creationId xmlns:a16="http://schemas.microsoft.com/office/drawing/2014/main" id="{7AB49D7E-5130-7DF3-EDFF-58C9EAB66C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158" y="5329188"/>
            <a:ext cx="4406900" cy="132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r>
              <a:rPr lang="zh-TW" altLang="en-US" sz="16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重大亮點成效</a:t>
            </a:r>
            <a:endParaRPr lang="en-US" altLang="zh-TW" sz="16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en-US" altLang="zh-TW" sz="16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1.</a:t>
            </a:r>
          </a:p>
          <a:p>
            <a:r>
              <a:rPr lang="en-US" altLang="zh-TW" sz="16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2.</a:t>
            </a:r>
          </a:p>
          <a:p>
            <a:r>
              <a:rPr lang="en-US" altLang="zh-TW" sz="16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3.</a:t>
            </a:r>
          </a:p>
          <a:p>
            <a:r>
              <a:rPr lang="en-US" altLang="zh-TW" sz="16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4.</a:t>
            </a:r>
          </a:p>
        </p:txBody>
      </p:sp>
      <p:sp>
        <p:nvSpPr>
          <p:cNvPr id="3" name="文字方塊 2">
            <a:extLst>
              <a:ext uri="{FF2B5EF4-FFF2-40B4-BE49-F238E27FC236}">
                <a16:creationId xmlns:a16="http://schemas.microsoft.com/office/drawing/2014/main" id="{9652B543-5D21-9D7D-81A3-97020C7A4E88}"/>
              </a:ext>
            </a:extLst>
          </p:cNvPr>
          <p:cNvSpPr txBox="1"/>
          <p:nvPr/>
        </p:nvSpPr>
        <p:spPr>
          <a:xfrm>
            <a:off x="201019" y="4260329"/>
            <a:ext cx="4473575" cy="107791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zh-TW" altLang="en-US" sz="1600" b="1" dirty="0">
                <a:latin typeface="標楷體" panose="03000509000000000000" pitchFamily="65" charset="-120"/>
                <a:ea typeface="標楷體" panose="03000509000000000000" pitchFamily="65" charset="-120"/>
                <a:cs typeface="Arial" panose="020B0604020202020204" pitchFamily="34" charset="0"/>
              </a:rPr>
              <a:t>計畫產品</a:t>
            </a:r>
            <a:r>
              <a:rPr lang="en-US" altLang="zh-TW" sz="1600" b="1" dirty="0">
                <a:latin typeface="標楷體" panose="03000509000000000000" pitchFamily="65" charset="-120"/>
                <a:ea typeface="標楷體" panose="03000509000000000000" pitchFamily="65" charset="-120"/>
                <a:cs typeface="Arial" panose="020B0604020202020204" pitchFamily="34" charset="0"/>
              </a:rPr>
              <a:t>/</a:t>
            </a:r>
            <a:r>
              <a:rPr lang="zh-TW" altLang="en-US" sz="1600" b="1" dirty="0">
                <a:latin typeface="標楷體" panose="03000509000000000000" pitchFamily="65" charset="-120"/>
                <a:ea typeface="標楷體" panose="03000509000000000000" pitchFamily="65" charset="-120"/>
                <a:cs typeface="Arial" panose="020B0604020202020204" pitchFamily="34" charset="0"/>
              </a:rPr>
              <a:t>成果照片</a:t>
            </a:r>
            <a:endParaRPr lang="en-US" altLang="zh-TW" sz="1600" b="1" dirty="0">
              <a:latin typeface="標楷體" panose="03000509000000000000" pitchFamily="65" charset="-120"/>
              <a:ea typeface="標楷體" panose="03000509000000000000" pitchFamily="65" charset="-120"/>
              <a:cs typeface="Arial" panose="020B0604020202020204" pitchFamily="34" charset="0"/>
            </a:endParaRPr>
          </a:p>
          <a:p>
            <a:pPr>
              <a:defRPr/>
            </a:pPr>
            <a:endParaRPr lang="en-US" altLang="zh-TW" sz="1600" b="1" dirty="0">
              <a:latin typeface="標楷體" panose="03000509000000000000" pitchFamily="65" charset="-120"/>
              <a:ea typeface="標楷體" panose="03000509000000000000" pitchFamily="65" charset="-120"/>
              <a:cs typeface="Arial" panose="020B0604020202020204" pitchFamily="34" charset="0"/>
            </a:endParaRPr>
          </a:p>
          <a:p>
            <a:pPr>
              <a:defRPr/>
            </a:pPr>
            <a:endParaRPr lang="en-US" altLang="zh-TW" sz="1600" b="1" dirty="0">
              <a:latin typeface="標楷體" panose="03000509000000000000" pitchFamily="65" charset="-120"/>
              <a:ea typeface="標楷體" panose="03000509000000000000" pitchFamily="65" charset="-120"/>
              <a:cs typeface="Arial" panose="020B0604020202020204" pitchFamily="34" charset="0"/>
            </a:endParaRPr>
          </a:p>
          <a:p>
            <a:pPr>
              <a:defRPr/>
            </a:pPr>
            <a:endParaRPr lang="en-US" altLang="zh-TW" sz="1600" b="1" dirty="0">
              <a:latin typeface="標楷體" panose="03000509000000000000" pitchFamily="65" charset="-120"/>
              <a:ea typeface="標楷體" panose="03000509000000000000" pitchFamily="65" charset="-120"/>
              <a:cs typeface="Arial" panose="020B0604020202020204" pitchFamily="34" charset="0"/>
            </a:endParaRPr>
          </a:p>
        </p:txBody>
      </p:sp>
      <p:sp>
        <p:nvSpPr>
          <p:cNvPr id="4" name="文字方塊 5">
            <a:extLst>
              <a:ext uri="{FF2B5EF4-FFF2-40B4-BE49-F238E27FC236}">
                <a16:creationId xmlns:a16="http://schemas.microsoft.com/office/drawing/2014/main" id="{3A46F1F9-B621-AE1F-D71C-60A736AE83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83466" y="59795"/>
            <a:ext cx="3887787" cy="369332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>
              <a:defRPr/>
            </a:pPr>
            <a:r>
              <a:rPr lang="zh-TW" altLang="en-US" sz="1800" b="1" dirty="0">
                <a:highlight>
                  <a:srgbClr val="FFFF00"/>
                </a:highlight>
                <a:latin typeface="微軟正黑體" panose="020B0604030504040204" pitchFamily="34" charset="-120"/>
                <a:ea typeface="微軟正黑體" panose="020B0604030504040204" pitchFamily="34" charset="-120"/>
              </a:rPr>
              <a:t>計 畫 摘 要</a:t>
            </a:r>
            <a:r>
              <a:rPr lang="en-US" altLang="zh-TW" sz="1800" b="1" dirty="0">
                <a:highlight>
                  <a:srgbClr val="FFFF00"/>
                </a:highlight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1800" b="1" dirty="0">
                <a:highlight>
                  <a:srgbClr val="FFFF00"/>
                </a:highlight>
                <a:latin typeface="微軟正黑體" panose="020B0604030504040204" pitchFamily="34" charset="-120"/>
                <a:ea typeface="微軟正黑體" panose="020B0604030504040204" pitchFamily="34" charset="-120"/>
              </a:rPr>
              <a:t>一頁為限</a:t>
            </a:r>
            <a:r>
              <a:rPr lang="en-US" altLang="zh-TW" sz="1800" b="1" dirty="0">
                <a:highlight>
                  <a:srgbClr val="FFFF00"/>
                </a:highlight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endParaRPr lang="zh-TW" altLang="en-US" sz="1800" b="1" dirty="0">
              <a:highlight>
                <a:srgbClr val="FFFF00"/>
              </a:highligh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4">
            <a:extLst>
              <a:ext uri="{FF2B5EF4-FFF2-40B4-BE49-F238E27FC236}">
                <a16:creationId xmlns:a16="http://schemas.microsoft.com/office/drawing/2014/main" id="{F661E239-EC60-C0B4-325C-1FF48A30BF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1175" y="1160463"/>
            <a:ext cx="8459788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algn="ctr" eaLnBrk="1" hangingPunct="1"/>
            <a:r>
              <a:rPr lang="zh-TW" altLang="en-US" sz="3600" b="1" dirty="0">
                <a:solidFill>
                  <a:schemeClr val="tx2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經濟部科研成果價值創造計畫</a:t>
            </a:r>
            <a:br>
              <a:rPr lang="en-US" altLang="zh-TW" sz="3600" b="1" dirty="0">
                <a:solidFill>
                  <a:schemeClr val="tx2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</a:br>
            <a:r>
              <a:rPr lang="zh-TW" altLang="en-US" sz="3600" b="1" dirty="0">
                <a:solidFill>
                  <a:schemeClr val="tx2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期中查證會議</a:t>
            </a:r>
          </a:p>
        </p:txBody>
      </p:sp>
      <p:sp>
        <p:nvSpPr>
          <p:cNvPr id="7171" name="Text Box 5">
            <a:extLst>
              <a:ext uri="{FF2B5EF4-FFF2-40B4-BE49-F238E27FC236}">
                <a16:creationId xmlns:a16="http://schemas.microsoft.com/office/drawing/2014/main" id="{021E91C2-1201-59DF-0907-F27C0032DD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71600" y="2890838"/>
            <a:ext cx="6985000" cy="538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algn="ctr" eaLnBrk="1" hangingPunct="1"/>
            <a:r>
              <a:rPr lang="en-US" altLang="zh-TW" sz="2800" b="1">
                <a:solidFill>
                  <a:schemeClr val="tx2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○○○○○○○○○○○○</a:t>
            </a:r>
            <a:r>
              <a:rPr lang="zh-TW" altLang="en-US" sz="2800" b="1">
                <a:solidFill>
                  <a:schemeClr val="tx2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計畫</a:t>
            </a:r>
            <a:endParaRPr lang="zh-TW" altLang="en-US" sz="2800" b="1">
              <a:solidFill>
                <a:srgbClr val="CC0000"/>
              </a:solidFill>
              <a:latin typeface="Times New Roman" panose="02020603050405020304" pitchFamily="18" charset="0"/>
              <a:ea typeface="標楷體" panose="03000509000000000000" pitchFamily="65" charset="-120"/>
            </a:endParaRPr>
          </a:p>
        </p:txBody>
      </p:sp>
      <p:sp>
        <p:nvSpPr>
          <p:cNvPr id="7172" name="Text Box 6">
            <a:extLst>
              <a:ext uri="{FF2B5EF4-FFF2-40B4-BE49-F238E27FC236}">
                <a16:creationId xmlns:a16="http://schemas.microsoft.com/office/drawing/2014/main" id="{C62BB2B3-A7F1-42FA-1BFE-82E0931191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6825" y="4298950"/>
            <a:ext cx="7340600" cy="2308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algn="ctr" eaLnBrk="1" hangingPunct="1"/>
            <a:r>
              <a:rPr lang="zh-TW" altLang="en-US" b="1">
                <a:latin typeface="Times New Roman" panose="02020603050405020304" pitchFamily="18" charset="0"/>
                <a:ea typeface="標楷體" panose="03000509000000000000" pitchFamily="65" charset="-120"/>
              </a:rPr>
              <a:t>全    程     計    畫：自○年○月○日至○年○月○日止</a:t>
            </a:r>
            <a:endParaRPr lang="zh-TW" altLang="en-US" b="1">
              <a:solidFill>
                <a:srgbClr val="000099"/>
              </a:solidFill>
              <a:latin typeface="Times New Roman" panose="02020603050405020304" pitchFamily="18" charset="0"/>
              <a:ea typeface="標楷體" panose="03000509000000000000" pitchFamily="65" charset="-120"/>
            </a:endParaRPr>
          </a:p>
          <a:p>
            <a:pPr algn="ctr" eaLnBrk="1" hangingPunct="1"/>
            <a:r>
              <a:rPr lang="zh-TW" altLang="en-US" b="1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計 畫 檢 視 期 間：自○年○月○日至○年○月○日止</a:t>
            </a:r>
            <a:endParaRPr lang="en-US" altLang="zh-TW" b="1">
              <a:solidFill>
                <a:srgbClr val="FF0000"/>
              </a:solidFill>
              <a:latin typeface="Times New Roman" panose="02020603050405020304" pitchFamily="18" charset="0"/>
              <a:ea typeface="標楷體" panose="03000509000000000000" pitchFamily="65" charset="-120"/>
            </a:endParaRPr>
          </a:p>
          <a:p>
            <a:pPr algn="ctr" eaLnBrk="1" hangingPunct="1"/>
            <a:endParaRPr lang="zh-TW" altLang="en-US" b="1">
              <a:latin typeface="Times New Roman" panose="02020603050405020304" pitchFamily="18" charset="0"/>
              <a:ea typeface="標楷體" panose="03000509000000000000" pitchFamily="65" charset="-120"/>
            </a:endParaRPr>
          </a:p>
          <a:p>
            <a:pPr algn="ctr" eaLnBrk="1" hangingPunct="1"/>
            <a:r>
              <a:rPr lang="zh-TW" altLang="en-US" b="1">
                <a:latin typeface="Times New Roman" panose="02020603050405020304" pitchFamily="18" charset="0"/>
                <a:ea typeface="標楷體" panose="03000509000000000000" pitchFamily="65" charset="-120"/>
              </a:rPr>
              <a:t>   執行學校名稱</a:t>
            </a:r>
            <a:endParaRPr lang="en-US" altLang="zh-TW" b="1">
              <a:latin typeface="Times New Roman" panose="02020603050405020304" pitchFamily="18" charset="0"/>
              <a:ea typeface="標楷體" panose="03000509000000000000" pitchFamily="65" charset="-120"/>
            </a:endParaRPr>
          </a:p>
          <a:p>
            <a:pPr algn="ctr" eaLnBrk="1" hangingPunct="1"/>
            <a:r>
              <a:rPr lang="zh-TW" altLang="en-US" b="1">
                <a:latin typeface="Times New Roman" panose="02020603050405020304" pitchFamily="18" charset="0"/>
                <a:ea typeface="標楷體" panose="03000509000000000000" pitchFamily="65" charset="-120"/>
              </a:rPr>
              <a:t>共同執行單位名稱</a:t>
            </a:r>
            <a:r>
              <a:rPr lang="en-US" altLang="zh-TW" sz="2000" b="1">
                <a:latin typeface="Times New Roman" panose="02020603050405020304" pitchFamily="18" charset="0"/>
                <a:ea typeface="標楷體" panose="03000509000000000000" pitchFamily="65" charset="-120"/>
              </a:rPr>
              <a:t>(</a:t>
            </a:r>
            <a:r>
              <a:rPr lang="zh-TW" altLang="en-US" sz="2000" b="1">
                <a:latin typeface="Times New Roman" panose="02020603050405020304" pitchFamily="18" charset="0"/>
                <a:ea typeface="標楷體" panose="03000509000000000000" pitchFamily="65" charset="-120"/>
              </a:rPr>
              <a:t>育新創適用</a:t>
            </a:r>
            <a:r>
              <a:rPr lang="en-US" altLang="zh-TW" sz="2000" b="1">
                <a:latin typeface="Times New Roman" panose="02020603050405020304" pitchFamily="18" charset="0"/>
                <a:ea typeface="標楷體" panose="03000509000000000000" pitchFamily="65" charset="-120"/>
              </a:rPr>
              <a:t>)</a:t>
            </a:r>
          </a:p>
          <a:p>
            <a:pPr algn="ctr" eaLnBrk="1" hangingPunct="1"/>
            <a:endParaRPr lang="zh-TW" altLang="en-US" b="1">
              <a:latin typeface="Times New Roman" panose="02020603050405020304" pitchFamily="18" charset="0"/>
              <a:ea typeface="標楷體" panose="03000509000000000000" pitchFamily="65" charset="-12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投影片編號版面配置區 1">
            <a:extLst>
              <a:ext uri="{FF2B5EF4-FFF2-40B4-BE49-F238E27FC236}">
                <a16:creationId xmlns:a16="http://schemas.microsoft.com/office/drawing/2014/main" id="{D7F376B1-29C3-A958-CC1C-19E5C98D7CB1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fld id="{30FEA884-BC92-4EF7-902C-2B244F6C8E43}" type="slidenum">
              <a:rPr lang="zh-TW" altLang="en-US" sz="1400" smtClean="0"/>
              <a:pPr/>
              <a:t>19</a:t>
            </a:fld>
            <a:endParaRPr lang="en-US" altLang="zh-TW" sz="1400"/>
          </a:p>
        </p:txBody>
      </p:sp>
      <p:sp>
        <p:nvSpPr>
          <p:cNvPr id="26626" name="Rectangle 2">
            <a:extLst>
              <a:ext uri="{FF2B5EF4-FFF2-40B4-BE49-F238E27FC236}">
                <a16:creationId xmlns:a16="http://schemas.microsoft.com/office/drawing/2014/main" id="{5C9B9E56-CF8B-9308-32B9-A76B483F507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3519537" y="2984246"/>
            <a:ext cx="2104926" cy="8895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zh-TW" altLang="en-US" b="1" dirty="0">
                <a:ea typeface="標楷體" panose="03000509000000000000" pitchFamily="65" charset="-120"/>
              </a:rPr>
              <a:t>簡報完畢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投影片編號版面配置區 1">
            <a:extLst>
              <a:ext uri="{FF2B5EF4-FFF2-40B4-BE49-F238E27FC236}">
                <a16:creationId xmlns:a16="http://schemas.microsoft.com/office/drawing/2014/main" id="{15D7E1B8-2403-458D-19D4-81E2FCF3AFDC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fld id="{876BEFD3-5BEC-41BB-BF07-893DB416246B}" type="slidenum">
              <a:rPr lang="zh-TW" altLang="en-US" sz="1400" smtClean="0"/>
              <a:pPr/>
              <a:t>2</a:t>
            </a:fld>
            <a:endParaRPr lang="en-US" altLang="zh-TW" sz="1400"/>
          </a:p>
        </p:txBody>
      </p:sp>
      <p:sp>
        <p:nvSpPr>
          <p:cNvPr id="8194" name="Rectangle 4">
            <a:extLst>
              <a:ext uri="{FF2B5EF4-FFF2-40B4-BE49-F238E27FC236}">
                <a16:creationId xmlns:a16="http://schemas.microsoft.com/office/drawing/2014/main" id="{45715358-6B72-A8B5-9418-0967DC0B17A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1" hangingPunct="1"/>
            <a:r>
              <a:rPr kumimoji="0" lang="zh-TW" altLang="en-US" sz="4000" b="1" dirty="0">
                <a:latin typeface="Times New Roman" panose="02020603050405020304" pitchFamily="18" charset="0"/>
                <a:ea typeface="標楷體" panose="03000509000000000000" pitchFamily="65" charset="-120"/>
              </a:rPr>
              <a:t>執行單位簡報大綱</a:t>
            </a:r>
          </a:p>
        </p:txBody>
      </p:sp>
      <p:sp>
        <p:nvSpPr>
          <p:cNvPr id="6148" name="Rectangle 7" descr="信紙">
            <a:extLst>
              <a:ext uri="{FF2B5EF4-FFF2-40B4-BE49-F238E27FC236}">
                <a16:creationId xmlns:a16="http://schemas.microsoft.com/office/drawing/2014/main" id="{B047D81A-57C9-8039-FC65-A061582CC118}"/>
              </a:ext>
            </a:extLst>
          </p:cNvPr>
          <p:cNvSpPr>
            <a:spLocks noGrp="1" noChangeArrowheads="1"/>
          </p:cNvSpPr>
          <p:nvPr>
            <p:ph idx="4294967295"/>
          </p:nvPr>
        </p:nvSpPr>
        <p:spPr bwMode="auto">
          <a:xfrm>
            <a:off x="479425" y="1582738"/>
            <a:ext cx="8664575" cy="4757737"/>
          </a:xfrm>
          <a:prstGeom prst="rect">
            <a:avLst/>
          </a:prstGeom>
        </p:spPr>
        <p:txBody>
          <a:bodyPr/>
          <a:lstStyle/>
          <a:p>
            <a:pPr marL="514350" indent="-514350" eaLnBrk="1" hangingPunct="1">
              <a:spcBef>
                <a:spcPts val="400"/>
              </a:spcBef>
              <a:buFont typeface="+mj-lt"/>
              <a:buAutoNum type="arabicPeriod"/>
              <a:defRPr/>
            </a:pPr>
            <a:r>
              <a:rPr kumimoji="1" lang="zh-TW" altLang="en-US" sz="2800" b="0" dirty="0">
                <a:solidFill>
                  <a:schemeClr val="tx2"/>
                </a:solidFill>
                <a:latin typeface="Times New Roman" pitchFamily="18" charset="0"/>
                <a:ea typeface="標楷體" pitchFamily="65" charset="-120"/>
              </a:rPr>
              <a:t>前次查證會議意見回復</a:t>
            </a:r>
            <a:r>
              <a:rPr lang="en-US" altLang="zh-TW" dirty="0">
                <a:solidFill>
                  <a:schemeClr val="tx2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(</a:t>
            </a:r>
            <a:r>
              <a:rPr lang="zh-TW" altLang="en-US" dirty="0">
                <a:solidFill>
                  <a:schemeClr val="tx2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如無前次查證則免填</a:t>
            </a:r>
            <a:r>
              <a:rPr lang="en-US" altLang="zh-TW" dirty="0">
                <a:solidFill>
                  <a:schemeClr val="tx2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)</a:t>
            </a:r>
            <a:endParaRPr kumimoji="1" lang="en-US" altLang="zh-TW" b="0" dirty="0">
              <a:solidFill>
                <a:schemeClr val="tx2"/>
              </a:solidFill>
              <a:latin typeface="Times New Roman" pitchFamily="18" charset="0"/>
              <a:ea typeface="標楷體" pitchFamily="65" charset="-120"/>
            </a:endParaRPr>
          </a:p>
          <a:p>
            <a:pPr marL="514350" indent="-514350" eaLnBrk="1" hangingPunct="1">
              <a:spcBef>
                <a:spcPts val="400"/>
              </a:spcBef>
              <a:buFont typeface="+mj-lt"/>
              <a:buAutoNum type="arabicPeriod"/>
              <a:defRPr/>
            </a:pPr>
            <a:r>
              <a:rPr kumimoji="1" lang="zh-TW" altLang="en-US" sz="2800" b="0" dirty="0">
                <a:solidFill>
                  <a:schemeClr val="tx2"/>
                </a:solidFill>
                <a:latin typeface="Times New Roman" pitchFamily="18" charset="0"/>
                <a:ea typeface="標楷體" pitchFamily="65" charset="-120"/>
              </a:rPr>
              <a:t>本期計畫執行情形</a:t>
            </a:r>
            <a:endParaRPr kumimoji="1" lang="en-US" altLang="zh-TW" sz="2800" b="0" dirty="0">
              <a:solidFill>
                <a:schemeClr val="tx2"/>
              </a:solidFill>
              <a:latin typeface="Times New Roman" pitchFamily="18" charset="0"/>
              <a:ea typeface="標楷體" pitchFamily="65" charset="-120"/>
            </a:endParaRPr>
          </a:p>
          <a:p>
            <a:pPr marL="514350" indent="-514350" eaLnBrk="1" hangingPunct="1">
              <a:spcBef>
                <a:spcPts val="400"/>
              </a:spcBef>
              <a:buFont typeface="+mj-lt"/>
              <a:buAutoNum type="arabicPeriod"/>
              <a:defRPr/>
            </a:pPr>
            <a:r>
              <a:rPr kumimoji="1" lang="zh-TW" altLang="en-US" sz="2800" b="0" dirty="0">
                <a:solidFill>
                  <a:schemeClr val="tx2"/>
                </a:solidFill>
                <a:latin typeface="Times New Roman" pitchFamily="18" charset="0"/>
                <a:ea typeface="標楷體" pitchFamily="65" charset="-120"/>
              </a:rPr>
              <a:t>本期新創事業進度規劃說明</a:t>
            </a:r>
            <a:r>
              <a:rPr kumimoji="1" lang="en-US" altLang="zh-TW" b="0" dirty="0">
                <a:solidFill>
                  <a:schemeClr val="tx2"/>
                </a:solidFill>
                <a:latin typeface="Times New Roman" pitchFamily="18" charset="0"/>
                <a:ea typeface="標楷體" pitchFamily="65" charset="-120"/>
              </a:rPr>
              <a:t>(</a:t>
            </a:r>
            <a:r>
              <a:rPr kumimoji="1" lang="zh-TW" altLang="en-US" b="0" dirty="0">
                <a:solidFill>
                  <a:srgbClr val="FF0000"/>
                </a:solidFill>
                <a:latin typeface="Times New Roman" pitchFamily="18" charset="0"/>
                <a:ea typeface="標楷體" pitchFamily="65" charset="-120"/>
              </a:rPr>
              <a:t>由</a:t>
            </a:r>
            <a:r>
              <a:rPr kumimoji="1" lang="en-US" altLang="zh-TW" b="0" dirty="0">
                <a:solidFill>
                  <a:srgbClr val="FF0000"/>
                </a:solidFill>
                <a:latin typeface="Times New Roman" pitchFamily="18" charset="0"/>
                <a:ea typeface="標楷體" pitchFamily="65" charset="-120"/>
              </a:rPr>
              <a:t>CEO/COO</a:t>
            </a:r>
            <a:r>
              <a:rPr kumimoji="1" lang="zh-TW" altLang="en-US" b="0" dirty="0">
                <a:solidFill>
                  <a:srgbClr val="FF0000"/>
                </a:solidFill>
                <a:latin typeface="Times New Roman" pitchFamily="18" charset="0"/>
                <a:ea typeface="標楷體" pitchFamily="65" charset="-120"/>
              </a:rPr>
              <a:t>說明</a:t>
            </a:r>
            <a:r>
              <a:rPr kumimoji="1" lang="en-US" altLang="zh-TW" b="0" dirty="0">
                <a:solidFill>
                  <a:schemeClr val="tx2"/>
                </a:solidFill>
                <a:latin typeface="Times New Roman" pitchFamily="18" charset="0"/>
                <a:ea typeface="標楷體" pitchFamily="65" charset="-120"/>
              </a:rPr>
              <a:t>)</a:t>
            </a:r>
            <a:endParaRPr kumimoji="1" lang="zh-TW" altLang="en-US" b="0" dirty="0">
              <a:solidFill>
                <a:schemeClr val="tx2"/>
              </a:solidFill>
              <a:latin typeface="Times New Roman" pitchFamily="18" charset="0"/>
              <a:ea typeface="標楷體" pitchFamily="65" charset="-120"/>
            </a:endParaRPr>
          </a:p>
          <a:p>
            <a:pPr marL="514350" indent="-514350" eaLnBrk="1" hangingPunct="1">
              <a:spcBef>
                <a:spcPts val="400"/>
              </a:spcBef>
              <a:buFont typeface="+mj-lt"/>
              <a:buAutoNum type="arabicPeriod"/>
              <a:defRPr/>
            </a:pPr>
            <a:r>
              <a:rPr kumimoji="1" lang="zh-TW" altLang="en-US" sz="2800" b="0" dirty="0">
                <a:solidFill>
                  <a:schemeClr val="tx2"/>
                </a:solidFill>
                <a:latin typeface="Times New Roman" pitchFamily="18" charset="0"/>
                <a:ea typeface="標楷體" pitchFamily="65" charset="-120"/>
              </a:rPr>
              <a:t>本期計畫變更情形說明</a:t>
            </a:r>
          </a:p>
          <a:p>
            <a:pPr marL="514350" indent="-514350" eaLnBrk="1" hangingPunct="1">
              <a:spcBef>
                <a:spcPts val="400"/>
              </a:spcBef>
              <a:buFont typeface="+mj-lt"/>
              <a:buAutoNum type="arabicPeriod"/>
              <a:defRPr/>
            </a:pPr>
            <a:r>
              <a:rPr kumimoji="1" lang="zh-TW" altLang="en-US" sz="2800" b="0" dirty="0">
                <a:solidFill>
                  <a:schemeClr val="tx2"/>
                </a:solidFill>
                <a:latin typeface="Times New Roman" pitchFamily="18" charset="0"/>
                <a:ea typeface="標楷體" pitchFamily="65" charset="-120"/>
              </a:rPr>
              <a:t>下一期工作重點說明</a:t>
            </a:r>
          </a:p>
          <a:p>
            <a:pPr marL="514350" indent="-514350" eaLnBrk="1" hangingPunct="1">
              <a:spcBef>
                <a:spcPts val="400"/>
              </a:spcBef>
              <a:buFont typeface="+mj-lt"/>
              <a:buAutoNum type="arabicPeriod"/>
              <a:defRPr/>
            </a:pPr>
            <a:r>
              <a:rPr kumimoji="1" lang="zh-TW" altLang="en-US" sz="2800" b="0" dirty="0">
                <a:solidFill>
                  <a:schemeClr val="tx2"/>
                </a:solidFill>
                <a:latin typeface="Times New Roman" pitchFamily="18" charset="0"/>
                <a:ea typeface="標楷體" pitchFamily="65" charset="-120"/>
              </a:rPr>
              <a:t>下一期新創事業進度規劃說明</a:t>
            </a:r>
            <a:r>
              <a:rPr kumimoji="1" lang="en-US" altLang="zh-TW" b="0" dirty="0">
                <a:solidFill>
                  <a:schemeClr val="tx2"/>
                </a:solidFill>
                <a:latin typeface="Times New Roman" pitchFamily="18" charset="0"/>
                <a:ea typeface="標楷體" pitchFamily="65" charset="-120"/>
              </a:rPr>
              <a:t>(</a:t>
            </a:r>
            <a:r>
              <a:rPr kumimoji="1" lang="zh-TW" altLang="en-US" b="0" dirty="0">
                <a:solidFill>
                  <a:srgbClr val="FF0000"/>
                </a:solidFill>
                <a:latin typeface="Times New Roman" pitchFamily="18" charset="0"/>
                <a:ea typeface="標楷體" pitchFamily="65" charset="-120"/>
              </a:rPr>
              <a:t>由</a:t>
            </a:r>
            <a:r>
              <a:rPr kumimoji="1" lang="en-US" altLang="zh-TW" b="0" dirty="0">
                <a:solidFill>
                  <a:srgbClr val="FF0000"/>
                </a:solidFill>
                <a:latin typeface="Times New Roman" pitchFamily="18" charset="0"/>
                <a:ea typeface="標楷體" pitchFamily="65" charset="-120"/>
              </a:rPr>
              <a:t>CEO/COO</a:t>
            </a:r>
            <a:r>
              <a:rPr kumimoji="1" lang="zh-TW" altLang="en-US" b="0" dirty="0">
                <a:solidFill>
                  <a:srgbClr val="FF0000"/>
                </a:solidFill>
                <a:latin typeface="Times New Roman" pitchFamily="18" charset="0"/>
                <a:ea typeface="標楷體" pitchFamily="65" charset="-120"/>
              </a:rPr>
              <a:t>說明</a:t>
            </a:r>
            <a:r>
              <a:rPr kumimoji="1" lang="en-US" altLang="zh-TW" b="0" dirty="0">
                <a:solidFill>
                  <a:schemeClr val="tx2"/>
                </a:solidFill>
                <a:latin typeface="Times New Roman" pitchFamily="18" charset="0"/>
                <a:ea typeface="標楷體" pitchFamily="65" charset="-120"/>
              </a:rPr>
              <a:t>)</a:t>
            </a:r>
          </a:p>
          <a:p>
            <a:pPr marL="514350" indent="-514350" eaLnBrk="1" hangingPunct="1">
              <a:spcBef>
                <a:spcPts val="400"/>
              </a:spcBef>
              <a:buFont typeface="+mj-lt"/>
              <a:buAutoNum type="arabicPeriod"/>
              <a:defRPr/>
            </a:pPr>
            <a:r>
              <a:rPr lang="zh-TW" altLang="en-US" sz="2800" b="0" dirty="0">
                <a:latin typeface="Times New Roman" pitchFamily="18" charset="0"/>
                <a:ea typeface="標楷體" pitchFamily="65" charset="-120"/>
              </a:rPr>
              <a:t>本期人力運用情形</a:t>
            </a:r>
            <a:endParaRPr kumimoji="1" lang="zh-TW" altLang="en-US" sz="2800" b="0" dirty="0">
              <a:solidFill>
                <a:schemeClr val="tx2"/>
              </a:solidFill>
              <a:latin typeface="Times New Roman" pitchFamily="18" charset="0"/>
              <a:ea typeface="標楷體" pitchFamily="65" charset="-120"/>
            </a:endParaRPr>
          </a:p>
          <a:p>
            <a:pPr marL="514350" indent="-514350" eaLnBrk="1" hangingPunct="1">
              <a:spcBef>
                <a:spcPts val="400"/>
              </a:spcBef>
              <a:buFont typeface="+mj-lt"/>
              <a:buAutoNum type="arabicPeriod"/>
              <a:defRPr/>
            </a:pPr>
            <a:r>
              <a:rPr kumimoji="1" lang="zh-TW" altLang="en-US" sz="2800" b="0" dirty="0">
                <a:solidFill>
                  <a:schemeClr val="tx2"/>
                </a:solidFill>
                <a:latin typeface="Times New Roman" pitchFamily="18" charset="0"/>
                <a:ea typeface="標楷體" pitchFamily="65" charset="-120"/>
              </a:rPr>
              <a:t>本期</a:t>
            </a:r>
            <a:r>
              <a:rPr lang="zh-TW" altLang="en-US" sz="2800" b="0" dirty="0">
                <a:latin typeface="Times New Roman" pitchFamily="18" charset="0"/>
                <a:ea typeface="標楷體" pitchFamily="65" charset="-120"/>
              </a:rPr>
              <a:t>經費運用情形</a:t>
            </a:r>
            <a:endParaRPr kumimoji="1" lang="zh-TW" altLang="en-US" sz="2800" b="0" dirty="0">
              <a:solidFill>
                <a:schemeClr val="tx2"/>
              </a:solidFill>
              <a:latin typeface="Times New Roman" pitchFamily="18" charset="0"/>
              <a:ea typeface="標楷體" pitchFamily="65" charset="-120"/>
            </a:endParaRPr>
          </a:p>
          <a:p>
            <a:pPr marL="514350" indent="-514350" eaLnBrk="1" hangingPunct="1">
              <a:spcBef>
                <a:spcPts val="400"/>
              </a:spcBef>
              <a:buFont typeface="+mj-lt"/>
              <a:buAutoNum type="arabicPeriod"/>
              <a:defRPr/>
            </a:pPr>
            <a:r>
              <a:rPr lang="zh-TW" altLang="en-US" sz="2800" b="0" dirty="0">
                <a:latin typeface="Times New Roman" pitchFamily="18" charset="0"/>
                <a:ea typeface="標楷體" pitchFamily="65" charset="-120"/>
              </a:rPr>
              <a:t>檢討、因應與建議</a:t>
            </a:r>
            <a:endParaRPr kumimoji="1" lang="en-US" altLang="zh-TW" sz="2800" b="0" dirty="0">
              <a:solidFill>
                <a:schemeClr val="tx2"/>
              </a:solidFill>
              <a:latin typeface="Times New Roman" pitchFamily="18" charset="0"/>
              <a:ea typeface="標楷體" pitchFamily="65" charset="-120"/>
            </a:endParaRPr>
          </a:p>
          <a:p>
            <a:pPr eaLnBrk="1" hangingPunct="1">
              <a:spcBef>
                <a:spcPts val="400"/>
              </a:spcBef>
              <a:buFont typeface="Wingdings" panose="05000000000000000000" pitchFamily="2" charset="2"/>
              <a:buNone/>
              <a:defRPr/>
            </a:pPr>
            <a:endParaRPr kumimoji="1" lang="zh-TW" altLang="en-US" b="0" dirty="0">
              <a:solidFill>
                <a:schemeClr val="tx2"/>
              </a:solidFill>
              <a:latin typeface="Times New Roman" pitchFamily="18" charset="0"/>
              <a:ea typeface="標楷體" pitchFamily="65" charset="-120"/>
            </a:endParaRPr>
          </a:p>
          <a:p>
            <a:pPr eaLnBrk="1" hangingPunct="1">
              <a:spcBef>
                <a:spcPts val="400"/>
              </a:spcBef>
              <a:buFont typeface="Wingdings" panose="05000000000000000000" pitchFamily="2" charset="2"/>
              <a:buNone/>
              <a:defRPr/>
            </a:pPr>
            <a:endParaRPr kumimoji="1" lang="en-US" altLang="zh-TW" b="0" dirty="0">
              <a:solidFill>
                <a:schemeClr val="tx2"/>
              </a:solidFill>
              <a:latin typeface="Times New Roman" pitchFamily="18" charset="0"/>
              <a:ea typeface="標楷體" pitchFamily="65" charset="-12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0" name="投影片編號版面配置區 1">
            <a:extLst>
              <a:ext uri="{FF2B5EF4-FFF2-40B4-BE49-F238E27FC236}">
                <a16:creationId xmlns:a16="http://schemas.microsoft.com/office/drawing/2014/main" id="{674621D3-B41E-66D4-9721-96C13926D5EF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fld id="{AE9ED555-B454-441A-82D1-9468FA7E355B}" type="slidenum">
              <a:rPr lang="zh-TW" altLang="en-US" sz="1400" smtClean="0"/>
              <a:pPr/>
              <a:t>3</a:t>
            </a:fld>
            <a:endParaRPr lang="en-US" altLang="zh-TW" sz="1400"/>
          </a:p>
        </p:txBody>
      </p:sp>
      <p:sp>
        <p:nvSpPr>
          <p:cNvPr id="10242" name="Rectangle 88" descr="信紙">
            <a:extLst>
              <a:ext uri="{FF2B5EF4-FFF2-40B4-BE49-F238E27FC236}">
                <a16:creationId xmlns:a16="http://schemas.microsoft.com/office/drawing/2014/main" id="{FEC27D66-A045-D116-5467-2089F70B6FF9}"/>
              </a:ext>
            </a:extLst>
          </p:cNvPr>
          <p:cNvSpPr>
            <a:spLocks noGrp="1" noChangeArrowheads="1"/>
          </p:cNvSpPr>
          <p:nvPr>
            <p:ph idx="4294967295"/>
          </p:nvPr>
        </p:nvSpPr>
        <p:spPr bwMode="auto">
          <a:xfrm>
            <a:off x="284649" y="4962158"/>
            <a:ext cx="8364538" cy="12334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zh-TW" altLang="en-US" sz="2200" dirty="0">
                <a:latin typeface="標楷體" panose="03000509000000000000" pitchFamily="65" charset="-120"/>
                <a:ea typeface="標楷體" panose="03000509000000000000" pitchFamily="65" charset="-120"/>
              </a:rPr>
              <a:t>填寫說明</a:t>
            </a:r>
          </a:p>
          <a:p>
            <a:pPr eaLnBrk="1" hangingPunct="1">
              <a:lnSpc>
                <a:spcPct val="90000"/>
              </a:lnSpc>
            </a:pPr>
            <a:r>
              <a:rPr lang="zh-TW" altLang="en-US" sz="22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請依前次查證意見彙整表，逐項回應執行情形，</a:t>
            </a:r>
            <a:r>
              <a:rPr lang="zh-TW" altLang="en-US" sz="2400" dirty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如無前次查證則免填</a:t>
            </a:r>
            <a:r>
              <a:rPr lang="zh-TW" altLang="en-US" sz="22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</a:p>
        </p:txBody>
      </p:sp>
      <p:sp>
        <p:nvSpPr>
          <p:cNvPr id="10243" name="Text Box 72">
            <a:extLst>
              <a:ext uri="{FF2B5EF4-FFF2-40B4-BE49-F238E27FC236}">
                <a16:creationId xmlns:a16="http://schemas.microsoft.com/office/drawing/2014/main" id="{3AFAC1D9-F3BC-8A81-028E-86EFDC9904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512" y="472804"/>
            <a:ext cx="652294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r>
              <a:rPr lang="en-US" altLang="zh-TW" sz="2800" b="1" dirty="0">
                <a:solidFill>
                  <a:schemeClr val="tx2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1.</a:t>
            </a:r>
            <a:r>
              <a:rPr lang="zh-TW" altLang="en-US" sz="2800" b="1" dirty="0">
                <a:solidFill>
                  <a:schemeClr val="tx2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前次查證會議意見回復</a:t>
            </a:r>
            <a:r>
              <a:rPr lang="en-US" altLang="zh-TW" sz="2000" dirty="0">
                <a:solidFill>
                  <a:schemeClr val="tx2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(</a:t>
            </a:r>
            <a:r>
              <a:rPr lang="zh-TW" altLang="en-US" sz="2000" dirty="0">
                <a:solidFill>
                  <a:schemeClr val="tx2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如無前次查證則免填</a:t>
            </a:r>
            <a:r>
              <a:rPr lang="en-US" altLang="zh-TW" sz="2000" dirty="0">
                <a:solidFill>
                  <a:schemeClr val="tx2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)</a:t>
            </a:r>
            <a:endParaRPr lang="zh-TW" altLang="en-US" sz="2000" dirty="0">
              <a:solidFill>
                <a:schemeClr val="tx2"/>
              </a:solidFill>
              <a:latin typeface="Times New Roman" panose="02020603050405020304" pitchFamily="18" charset="0"/>
              <a:ea typeface="標楷體" panose="03000509000000000000" pitchFamily="65" charset="-120"/>
            </a:endParaRPr>
          </a:p>
        </p:txBody>
      </p:sp>
      <p:graphicFrame>
        <p:nvGraphicFramePr>
          <p:cNvPr id="5" name="Group 125">
            <a:extLst>
              <a:ext uri="{FF2B5EF4-FFF2-40B4-BE49-F238E27FC236}">
                <a16:creationId xmlns:a16="http://schemas.microsoft.com/office/drawing/2014/main" id="{FEA65494-7B98-714A-5D56-C89B7F91FA9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4436754"/>
              </p:ext>
            </p:extLst>
          </p:nvPr>
        </p:nvGraphicFramePr>
        <p:xfrm>
          <a:off x="363230" y="1354003"/>
          <a:ext cx="8207376" cy="3440113"/>
        </p:xfrm>
        <a:graphic>
          <a:graphicData uri="http://schemas.openxmlformats.org/drawingml/2006/table">
            <a:tbl>
              <a:tblPr/>
              <a:tblGrid>
                <a:gridCol w="7920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076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70764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47675">
                <a:tc>
                  <a:txBody>
                    <a:bodyPr/>
                    <a:lstStyle/>
                    <a:p>
                      <a:pPr marL="0" marR="0" lvl="0" indent="0" algn="ctr" defTabSz="7620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zh-TW" altLang="en-US" sz="2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細明體" pitchFamily="49" charset="-120"/>
                          <a:ea typeface="標楷體" pitchFamily="65" charset="-120"/>
                        </a:rPr>
                        <a:t>項目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620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zh-TW" altLang="en-US" sz="2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細明體" pitchFamily="49" charset="-120"/>
                          <a:ea typeface="標楷體" pitchFamily="65" charset="-120"/>
                        </a:rPr>
                        <a:t>審查意見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620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zh-TW" altLang="en-US" sz="2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細明體" pitchFamily="49" charset="-120"/>
                          <a:ea typeface="標楷體" pitchFamily="65" charset="-120"/>
                        </a:rPr>
                        <a:t>執行單位回復意見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68350">
                <a:tc>
                  <a:txBody>
                    <a:bodyPr/>
                    <a:lstStyle/>
                    <a:p>
                      <a:pPr marL="0" marR="0" lvl="0" indent="0" algn="l" defTabSz="7620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zh-TW" altLang="zh-TW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細明體" pitchFamily="49" charset="-120"/>
                        <a:ea typeface="新細明體" pitchFamily="18" charset="-12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620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zh-TW" altLang="zh-TW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細明體" pitchFamily="49" charset="-120"/>
                        <a:ea typeface="新細明體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620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zh-TW" altLang="zh-TW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細明體" pitchFamily="49" charset="-120"/>
                        <a:ea typeface="新細明體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69938">
                <a:tc>
                  <a:txBody>
                    <a:bodyPr/>
                    <a:lstStyle/>
                    <a:p>
                      <a:pPr marL="0" marR="0" lvl="0" indent="0" algn="l" defTabSz="7620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zh-TW" altLang="zh-TW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細明體" pitchFamily="49" charset="-120"/>
                        <a:ea typeface="新細明體" pitchFamily="18" charset="-12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620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zh-TW" altLang="zh-TW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細明體" pitchFamily="49" charset="-120"/>
                        <a:ea typeface="新細明體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620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zh-TW" altLang="zh-TW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細明體" pitchFamily="49" charset="-120"/>
                        <a:ea typeface="新細明體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68350">
                <a:tc>
                  <a:txBody>
                    <a:bodyPr/>
                    <a:lstStyle/>
                    <a:p>
                      <a:pPr marL="0" marR="0" lvl="0" indent="0" algn="l" defTabSz="7620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zh-TW" altLang="zh-TW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細明體" pitchFamily="49" charset="-120"/>
                        <a:ea typeface="新細明體" pitchFamily="18" charset="-12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620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zh-TW" altLang="zh-TW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細明體" pitchFamily="49" charset="-120"/>
                        <a:ea typeface="新細明體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620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zh-TW" altLang="zh-TW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細明體" pitchFamily="49" charset="-120"/>
                        <a:ea typeface="新細明體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85800">
                <a:tc>
                  <a:txBody>
                    <a:bodyPr/>
                    <a:lstStyle/>
                    <a:p>
                      <a:pPr marL="0" marR="0" lvl="0" indent="0" algn="l" defTabSz="7620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zh-TW" altLang="zh-TW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細明體" pitchFamily="49" charset="-120"/>
                        <a:ea typeface="新細明體" pitchFamily="18" charset="-12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620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zh-TW" altLang="zh-TW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細明體" pitchFamily="49" charset="-120"/>
                        <a:ea typeface="新細明體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620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zh-TW" altLang="zh-TW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細明體" pitchFamily="49" charset="-120"/>
                        <a:ea typeface="新細明體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70" name="投影片編號版面配置區 1">
            <a:extLst>
              <a:ext uri="{FF2B5EF4-FFF2-40B4-BE49-F238E27FC236}">
                <a16:creationId xmlns:a16="http://schemas.microsoft.com/office/drawing/2014/main" id="{07D29D2B-C03C-CAD0-A405-3F17EC3A763F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fld id="{0B098ACA-270A-482E-B750-A8B4B0B88260}" type="slidenum">
              <a:rPr lang="zh-TW" altLang="en-US" sz="1400" smtClean="0"/>
              <a:pPr/>
              <a:t>4</a:t>
            </a:fld>
            <a:endParaRPr lang="en-US" altLang="zh-TW" sz="1400"/>
          </a:p>
        </p:txBody>
      </p:sp>
      <p:sp>
        <p:nvSpPr>
          <p:cNvPr id="40971" name="Rectangle 11" descr="信紙">
            <a:extLst>
              <a:ext uri="{FF2B5EF4-FFF2-40B4-BE49-F238E27FC236}">
                <a16:creationId xmlns:a16="http://schemas.microsoft.com/office/drawing/2014/main" id="{BEE79F0A-BC21-A20C-AC11-862183F08887}"/>
              </a:ext>
            </a:extLst>
          </p:cNvPr>
          <p:cNvSpPr>
            <a:spLocks noGrp="1" noChangeArrowheads="1"/>
          </p:cNvSpPr>
          <p:nvPr>
            <p:ph idx="4294967295"/>
          </p:nvPr>
        </p:nvSpPr>
        <p:spPr>
          <a:xfrm>
            <a:off x="107504" y="1050131"/>
            <a:ext cx="8364538" cy="4757737"/>
          </a:xfrm>
          <a:prstGeom prst="rect">
            <a:avLst/>
          </a:prstGeo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kumimoji="1" lang="zh-TW" altLang="en-US" sz="2200" dirty="0">
                <a:latin typeface="標楷體" pitchFamily="65" charset="-120"/>
                <a:ea typeface="標楷體" pitchFamily="65" charset="-120"/>
              </a:rPr>
              <a:t>填寫說明</a:t>
            </a: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（</a:t>
            </a:r>
            <a:r>
              <a:rPr lang="en-US" altLang="zh-TW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YY/MM-YY/MM</a:t>
            </a: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）</a:t>
            </a:r>
            <a:endParaRPr kumimoji="1" lang="zh-TW" altLang="en-US" sz="2200" u="sng" dirty="0">
              <a:effectLst>
                <a:outerShdw blurRad="38100" dist="38100" dir="2700000" algn="tl">
                  <a:srgbClr val="FFFFFF"/>
                </a:outerShdw>
              </a:effectLst>
              <a:latin typeface="標楷體" pitchFamily="65" charset="-120"/>
              <a:ea typeface="標楷體" pitchFamily="65" charset="-120"/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zh-TW" altLang="en-US" sz="2200" b="0" dirty="0">
                <a:latin typeface="Times New Roman" pitchFamily="18" charset="0"/>
                <a:ea typeface="標楷體" pitchFamily="65" charset="-120"/>
              </a:rPr>
              <a:t>報告內容請依細部計畫書之「計畫執行時程及查核點」撰寫最新之執行進度</a:t>
            </a:r>
            <a:r>
              <a:rPr lang="en-US" altLang="zh-TW" sz="2200" b="0" dirty="0">
                <a:latin typeface="Times New Roman" pitchFamily="18" charset="0"/>
                <a:ea typeface="標楷體" pitchFamily="65" charset="-120"/>
              </a:rPr>
              <a:t>(</a:t>
            </a:r>
            <a:r>
              <a:rPr lang="zh-TW" altLang="en-US" sz="2200" b="0" dirty="0">
                <a:latin typeface="Times New Roman" pitchFamily="18" charset="0"/>
                <a:ea typeface="標楷體" pitchFamily="65" charset="-120"/>
              </a:rPr>
              <a:t>截至本期止</a:t>
            </a:r>
            <a:r>
              <a:rPr lang="en-US" altLang="zh-TW" sz="2200" b="0" dirty="0">
                <a:latin typeface="Times New Roman" pitchFamily="18" charset="0"/>
                <a:ea typeface="標楷體" pitchFamily="65" charset="-120"/>
              </a:rPr>
              <a:t>)</a:t>
            </a:r>
            <a:r>
              <a:rPr kumimoji="1" lang="zh-TW" altLang="en-US" sz="2200" b="0" dirty="0">
                <a:latin typeface="標楷體" pitchFamily="65" charset="-120"/>
                <a:ea typeface="標楷體" pitchFamily="65" charset="-120"/>
              </a:rPr>
              <a:t>。</a:t>
            </a:r>
            <a:endParaRPr kumimoji="1" lang="en-US" altLang="zh-TW" sz="2200" b="0" dirty="0">
              <a:latin typeface="標楷體" pitchFamily="65" charset="-120"/>
              <a:ea typeface="標楷體" pitchFamily="65" charset="-120"/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kumimoji="1" lang="zh-TW" altLang="en-US" sz="2200" dirty="0">
                <a:latin typeface="標楷體" pitchFamily="65" charset="-120"/>
                <a:ea typeface="標楷體" pitchFamily="65" charset="-120"/>
              </a:rPr>
              <a:t>本期應完成所設定新創公司</a:t>
            </a:r>
            <a:r>
              <a:rPr kumimoji="1" lang="en-US" altLang="zh-TW" sz="2200" dirty="0">
                <a:latin typeface="標楷體" pitchFamily="65" charset="-120"/>
                <a:ea typeface="標楷體" pitchFamily="65" charset="-120"/>
              </a:rPr>
              <a:t>CEO/COO</a:t>
            </a:r>
            <a:r>
              <a:rPr kumimoji="1" lang="zh-TW" altLang="en-US" sz="2200" dirty="0">
                <a:latin typeface="標楷體" pitchFamily="65" charset="-120"/>
                <a:ea typeface="標楷體" pitchFamily="65" charset="-120"/>
              </a:rPr>
              <a:t>到位，並細部說明狀態</a:t>
            </a:r>
            <a:r>
              <a:rPr kumimoji="1" lang="en-US" altLang="zh-TW" sz="2200" dirty="0">
                <a:latin typeface="標楷體" pitchFamily="65" charset="-120"/>
                <a:ea typeface="標楷體" pitchFamily="65" charset="-120"/>
              </a:rPr>
              <a:t>(</a:t>
            </a:r>
            <a:r>
              <a:rPr kumimoji="1" lang="zh-TW" altLang="en-US" sz="2200" dirty="0">
                <a:latin typeface="標楷體" pitchFamily="65" charset="-120"/>
                <a:ea typeface="標楷體" pitchFamily="65" charset="-120"/>
              </a:rPr>
              <a:t>至新創公司或參與計畫團隊</a:t>
            </a:r>
            <a:r>
              <a:rPr kumimoji="1" lang="en-US" altLang="zh-TW" sz="2200" dirty="0">
                <a:latin typeface="標楷體" pitchFamily="65" charset="-120"/>
                <a:ea typeface="標楷體" pitchFamily="65" charset="-120"/>
              </a:rPr>
              <a:t>)</a:t>
            </a:r>
            <a:endParaRPr kumimoji="1" lang="zh-TW" altLang="en-US" sz="22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1267" name="Text Box 5">
            <a:extLst>
              <a:ext uri="{FF2B5EF4-FFF2-40B4-BE49-F238E27FC236}">
                <a16:creationId xmlns:a16="http://schemas.microsoft.com/office/drawing/2014/main" id="{C6E8C928-B396-F46D-62C6-953B8FC79E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512" y="425450"/>
            <a:ext cx="63182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r>
              <a:rPr lang="en-US" altLang="zh-TW" sz="2800" b="1" dirty="0">
                <a:solidFill>
                  <a:schemeClr val="tx2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2.</a:t>
            </a:r>
            <a:r>
              <a:rPr lang="zh-TW" altLang="en-US" sz="2800" b="1" dirty="0">
                <a:ea typeface="標楷體" panose="03000509000000000000" pitchFamily="65" charset="-120"/>
              </a:rPr>
              <a:t>本期</a:t>
            </a:r>
            <a:r>
              <a:rPr lang="zh-TW" altLang="en-US" sz="2800" b="1" dirty="0">
                <a:solidFill>
                  <a:schemeClr val="tx2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計畫執行情形</a:t>
            </a:r>
            <a:r>
              <a:rPr lang="en-US" altLang="zh-TW" sz="2000" b="1" dirty="0">
                <a:solidFill>
                  <a:schemeClr val="tx2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(</a:t>
            </a:r>
            <a:r>
              <a:rPr lang="zh-TW" altLang="en-US" sz="2000" b="1" dirty="0">
                <a:solidFill>
                  <a:schemeClr val="tx2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育新創須含共同執行公司</a:t>
            </a:r>
            <a:r>
              <a:rPr lang="en-US" altLang="zh-TW" sz="2000" b="1" dirty="0">
                <a:solidFill>
                  <a:schemeClr val="tx2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)</a:t>
            </a:r>
            <a:endParaRPr lang="zh-TW" altLang="en-US" sz="2000" b="1" dirty="0">
              <a:solidFill>
                <a:schemeClr val="tx2"/>
              </a:solidFill>
              <a:latin typeface="Times New Roman" panose="02020603050405020304" pitchFamily="18" charset="0"/>
              <a:ea typeface="標楷體" panose="03000509000000000000" pitchFamily="65" charset="-120"/>
            </a:endParaRPr>
          </a:p>
        </p:txBody>
      </p:sp>
      <p:pic>
        <p:nvPicPr>
          <p:cNvPr id="11268" name="table">
            <a:extLst>
              <a:ext uri="{FF2B5EF4-FFF2-40B4-BE49-F238E27FC236}">
                <a16:creationId xmlns:a16="http://schemas.microsoft.com/office/drawing/2014/main" id="{D86FDD90-D0DA-0F05-2D3A-93D5C1CAAE8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1532" y="2744787"/>
            <a:ext cx="8572500" cy="3163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69" name="文字方塊 5">
            <a:extLst>
              <a:ext uri="{FF2B5EF4-FFF2-40B4-BE49-F238E27FC236}">
                <a16:creationId xmlns:a16="http://schemas.microsoft.com/office/drawing/2014/main" id="{5D8DD2CE-5A19-7F88-AD91-9E2804E69E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6388" y="6092825"/>
            <a:ext cx="5621337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r>
              <a:rPr kumimoji="0" lang="zh-TW" altLang="en-US" sz="1600">
                <a:latin typeface="標楷體" panose="03000509000000000000" pitchFamily="65" charset="-120"/>
                <a:ea typeface="標楷體" panose="03000509000000000000" pitchFamily="65" charset="-120"/>
              </a:rPr>
              <a:t>註：（</a:t>
            </a:r>
            <a:r>
              <a:rPr kumimoji="0" lang="en-US" altLang="zh-TW" sz="1600">
                <a:latin typeface="標楷體" panose="03000509000000000000" pitchFamily="65" charset="-120"/>
                <a:ea typeface="標楷體" panose="03000509000000000000" pitchFamily="65" charset="-120"/>
              </a:rPr>
              <a:t>YY/MM-YY/MM</a:t>
            </a:r>
            <a:r>
              <a:rPr kumimoji="0" lang="zh-TW" altLang="en-US" sz="1600">
                <a:latin typeface="標楷體" panose="03000509000000000000" pitchFamily="65" charset="-120"/>
                <a:ea typeface="標楷體" panose="03000509000000000000" pitchFamily="65" charset="-120"/>
              </a:rPr>
              <a:t>）</a:t>
            </a:r>
            <a:r>
              <a:rPr kumimoji="0" lang="en-US" altLang="zh-TW" sz="1600">
                <a:latin typeface="標楷體" panose="03000509000000000000" pitchFamily="65" charset="-120"/>
                <a:ea typeface="標楷體" panose="03000509000000000000" pitchFamily="65" charset="-120"/>
              </a:rPr>
              <a:t>=</a:t>
            </a:r>
            <a:r>
              <a:rPr kumimoji="0" lang="zh-TW" altLang="en-US" sz="1600">
                <a:latin typeface="標楷體" panose="03000509000000000000" pitchFamily="65" charset="-120"/>
                <a:ea typeface="標楷體" panose="03000509000000000000" pitchFamily="65" charset="-120"/>
              </a:rPr>
              <a:t>（本期查證起始月</a:t>
            </a:r>
            <a:r>
              <a:rPr kumimoji="0" lang="en-US" altLang="zh-TW" sz="1600">
                <a:latin typeface="標楷體" panose="03000509000000000000" pitchFamily="65" charset="-120"/>
                <a:ea typeface="標楷體" panose="03000509000000000000" pitchFamily="65" charset="-120"/>
              </a:rPr>
              <a:t>-</a:t>
            </a:r>
            <a:r>
              <a:rPr kumimoji="0" lang="zh-TW" altLang="en-US" sz="1600">
                <a:latin typeface="標楷體" panose="03000509000000000000" pitchFamily="65" charset="-120"/>
                <a:ea typeface="標楷體" panose="03000509000000000000" pitchFamily="65" charset="-120"/>
              </a:rPr>
              <a:t>本期查證截止月）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2" name="投影片編號版面配置區 1">
            <a:extLst>
              <a:ext uri="{FF2B5EF4-FFF2-40B4-BE49-F238E27FC236}">
                <a16:creationId xmlns:a16="http://schemas.microsoft.com/office/drawing/2014/main" id="{7479C22D-D086-9082-9ACF-6D8327AE0DFB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fld id="{9D42961A-9D0E-49F2-9013-52D727E17C8D}" type="slidenum">
              <a:rPr lang="zh-TW" altLang="en-US" sz="1400" smtClean="0"/>
              <a:pPr/>
              <a:t>5</a:t>
            </a:fld>
            <a:endParaRPr lang="en-US" altLang="zh-TW" sz="1400"/>
          </a:p>
        </p:txBody>
      </p:sp>
      <p:sp>
        <p:nvSpPr>
          <p:cNvPr id="12290" name="Rectangle 3" descr="信紙">
            <a:extLst>
              <a:ext uri="{FF2B5EF4-FFF2-40B4-BE49-F238E27FC236}">
                <a16:creationId xmlns:a16="http://schemas.microsoft.com/office/drawing/2014/main" id="{CDE91452-5628-6E6D-BEDC-D9E1E55045B3}"/>
              </a:ext>
            </a:extLst>
          </p:cNvPr>
          <p:cNvSpPr>
            <a:spLocks noGrp="1" noChangeArrowheads="1"/>
          </p:cNvSpPr>
          <p:nvPr>
            <p:ph idx="4294967295"/>
          </p:nvPr>
        </p:nvSpPr>
        <p:spPr bwMode="auto">
          <a:xfrm>
            <a:off x="389731" y="1196752"/>
            <a:ext cx="8364538" cy="47577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81000" indent="-381000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zh-TW" altLang="en-US" sz="2200" dirty="0">
                <a:latin typeface="標楷體" panose="03000509000000000000" pitchFamily="65" charset="-120"/>
                <a:ea typeface="標楷體" panose="03000509000000000000" pitchFamily="65" charset="-120"/>
              </a:rPr>
              <a:t>填寫說明</a:t>
            </a:r>
          </a:p>
          <a:p>
            <a:pPr marL="381000" indent="-381000" eaLnBrk="1" hangingPunct="1">
              <a:lnSpc>
                <a:spcPct val="90000"/>
              </a:lnSpc>
            </a:pPr>
            <a:r>
              <a:rPr lang="zh-TW" altLang="en-US" sz="2200" dirty="0">
                <a:latin typeface="標楷體" panose="03000509000000000000" pitchFamily="65" charset="-120"/>
                <a:ea typeface="標楷體" panose="03000509000000000000" pitchFamily="65" charset="-120"/>
              </a:rPr>
              <a:t>本項應由計畫所設定之新創公司</a:t>
            </a:r>
            <a:r>
              <a:rPr lang="en-US" altLang="zh-TW" sz="2200" dirty="0">
                <a:latin typeface="標楷體" panose="03000509000000000000" pitchFamily="65" charset="-120"/>
                <a:ea typeface="標楷體" panose="03000509000000000000" pitchFamily="65" charset="-120"/>
              </a:rPr>
              <a:t>CEO/COO</a:t>
            </a:r>
            <a:r>
              <a:rPr lang="zh-TW" altLang="en-US" sz="2200" dirty="0">
                <a:latin typeface="標楷體" panose="03000509000000000000" pitchFamily="65" charset="-120"/>
                <a:ea typeface="標楷體" panose="03000509000000000000" pitchFamily="65" charset="-120"/>
              </a:rPr>
              <a:t>進行報告</a:t>
            </a:r>
            <a:endParaRPr lang="en-US" altLang="zh-TW" sz="22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381000" indent="-381000" eaLnBrk="1" hangingPunct="1">
              <a:lnSpc>
                <a:spcPct val="90000"/>
              </a:lnSpc>
            </a:pPr>
            <a:r>
              <a:rPr lang="en-US" altLang="zh-TW" sz="2200" dirty="0">
                <a:latin typeface="標楷體" panose="03000509000000000000" pitchFamily="65" charset="-120"/>
                <a:ea typeface="標楷體" panose="03000509000000000000" pitchFamily="65" charset="-120"/>
              </a:rPr>
              <a:t>CEO/COO</a:t>
            </a:r>
            <a:r>
              <a:rPr lang="zh-TW" altLang="en-US" sz="2200" dirty="0">
                <a:latin typeface="標楷體" panose="03000509000000000000" pitchFamily="65" charset="-120"/>
                <a:ea typeface="標楷體" panose="03000509000000000000" pitchFamily="65" charset="-120"/>
              </a:rPr>
              <a:t>資歷</a:t>
            </a:r>
            <a:r>
              <a:rPr lang="en-US" altLang="zh-TW" sz="2200" dirty="0">
                <a:latin typeface="標楷體" panose="03000509000000000000" pitchFamily="65" charset="-120"/>
                <a:ea typeface="標楷體" panose="03000509000000000000" pitchFamily="65" charset="-120"/>
              </a:rPr>
              <a:t>/</a:t>
            </a:r>
            <a:r>
              <a:rPr lang="zh-TW" altLang="en-US" sz="2200" dirty="0">
                <a:latin typeface="標楷體" panose="03000509000000000000" pitchFamily="65" charset="-120"/>
                <a:ea typeface="標楷體" panose="03000509000000000000" pitchFamily="65" charset="-120"/>
              </a:rPr>
              <a:t>簡歷說明</a:t>
            </a:r>
            <a:endParaRPr lang="en-US" altLang="zh-TW" sz="22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381000" indent="-381000" eaLnBrk="1" hangingPunct="1">
              <a:lnSpc>
                <a:spcPct val="90000"/>
              </a:lnSpc>
            </a:pPr>
            <a:r>
              <a:rPr lang="zh-TW" altLang="en-US" sz="2200" dirty="0">
                <a:latin typeface="標楷體" panose="03000509000000000000" pitchFamily="65" charset="-120"/>
                <a:ea typeface="標楷體" panose="03000509000000000000" pitchFamily="65" charset="-120"/>
              </a:rPr>
              <a:t>請填寫本計畫規劃新創公司成立及人力、組織、技術作價、資金</a:t>
            </a:r>
            <a:r>
              <a:rPr lang="en-US" altLang="zh-TW" sz="2200" dirty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2200" dirty="0">
                <a:latin typeface="標楷體" panose="03000509000000000000" pitchFamily="65" charset="-120"/>
                <a:ea typeface="標楷體" panose="03000509000000000000" pitchFamily="65" charset="-120"/>
              </a:rPr>
              <a:t>財務預測</a:t>
            </a:r>
            <a:r>
              <a:rPr lang="en-US" altLang="zh-TW" sz="2200" dirty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zh-TW" altLang="en-US" sz="2200" dirty="0">
                <a:latin typeface="標楷體" panose="03000509000000000000" pitchFamily="65" charset="-120"/>
                <a:ea typeface="標楷體" panose="03000509000000000000" pitchFamily="65" charset="-120"/>
              </a:rPr>
              <a:t>、股權結構、募資</a:t>
            </a:r>
            <a:r>
              <a:rPr lang="en-US" altLang="zh-TW" sz="2200" dirty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2200" dirty="0">
                <a:latin typeface="標楷體" panose="03000509000000000000" pitchFamily="65" charset="-120"/>
                <a:ea typeface="標楷體" panose="03000509000000000000" pitchFamily="65" charset="-120"/>
              </a:rPr>
              <a:t>育新創</a:t>
            </a:r>
            <a:r>
              <a:rPr lang="en-US" altLang="zh-TW" sz="2200" dirty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zh-TW" altLang="en-US" sz="2200" dirty="0">
                <a:latin typeface="標楷體" panose="03000509000000000000" pitchFamily="65" charset="-120"/>
                <a:ea typeface="標楷體" panose="03000509000000000000" pitchFamily="65" charset="-120"/>
              </a:rPr>
              <a:t>、投資意向書</a:t>
            </a:r>
            <a:r>
              <a:rPr lang="en-US" altLang="zh-TW" sz="2200" dirty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2200" dirty="0">
                <a:latin typeface="標楷體" panose="03000509000000000000" pitchFamily="65" charset="-120"/>
                <a:ea typeface="標楷體" panose="03000509000000000000" pitchFamily="65" charset="-120"/>
              </a:rPr>
              <a:t>促新創</a:t>
            </a:r>
            <a:r>
              <a:rPr lang="en-US" altLang="zh-TW" sz="2200" dirty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zh-TW" altLang="en-US" sz="2200" dirty="0">
                <a:latin typeface="標楷體" panose="03000509000000000000" pitchFamily="65" charset="-120"/>
                <a:ea typeface="標楷體" panose="03000509000000000000" pitchFamily="65" charset="-120"/>
              </a:rPr>
              <a:t>、設施、目標客群及關鍵客戶</a:t>
            </a:r>
            <a:r>
              <a:rPr lang="en-US" altLang="zh-TW" sz="2200" dirty="0">
                <a:latin typeface="標楷體" panose="03000509000000000000" pitchFamily="65" charset="-120"/>
                <a:ea typeface="標楷體" panose="03000509000000000000" pitchFamily="65" charset="-120"/>
              </a:rPr>
              <a:t>…</a:t>
            </a:r>
            <a:r>
              <a:rPr lang="zh-TW" altLang="en-US" sz="2200" dirty="0">
                <a:latin typeface="標楷體" panose="03000509000000000000" pitchFamily="65" charset="-120"/>
                <a:ea typeface="標楷體" panose="03000509000000000000" pitchFamily="65" charset="-120"/>
              </a:rPr>
              <a:t>等進度</a:t>
            </a:r>
            <a:r>
              <a:rPr kumimoji="1" lang="zh-TW" altLang="en-US" sz="2200" dirty="0">
                <a:latin typeface="標楷體" panose="03000509000000000000" pitchFamily="65" charset="-120"/>
                <a:ea typeface="標楷體" panose="03000509000000000000" pitchFamily="65" charset="-120"/>
              </a:rPr>
              <a:t>，可自行添加呈現重要項目</a:t>
            </a:r>
            <a:r>
              <a:rPr lang="zh-TW" altLang="en-US" sz="2200" dirty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</a:p>
        </p:txBody>
      </p:sp>
      <p:sp>
        <p:nvSpPr>
          <p:cNvPr id="12291" name="Rectangle 4">
            <a:extLst>
              <a:ext uri="{FF2B5EF4-FFF2-40B4-BE49-F238E27FC236}">
                <a16:creationId xmlns:a16="http://schemas.microsoft.com/office/drawing/2014/main" id="{DD2B0B8E-FBF0-7EAC-A100-C5B78FCFEE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1520" y="411439"/>
            <a:ext cx="40449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r>
              <a:rPr lang="en-US" altLang="zh-TW" sz="2800" b="1" dirty="0">
                <a:solidFill>
                  <a:schemeClr val="tx2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3.</a:t>
            </a:r>
            <a:r>
              <a:rPr lang="zh-TW" altLang="en-US" sz="2800" b="1" dirty="0">
                <a:solidFill>
                  <a:schemeClr val="tx2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新創事業進度規劃說明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88" name="投影片編號版面配置區 1">
            <a:extLst>
              <a:ext uri="{FF2B5EF4-FFF2-40B4-BE49-F238E27FC236}">
                <a16:creationId xmlns:a16="http://schemas.microsoft.com/office/drawing/2014/main" id="{4042D364-3A69-982A-5287-3BA58CE06241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fld id="{DA83ABDB-3597-4100-9C9F-B3BE21BA6211}" type="slidenum">
              <a:rPr lang="zh-TW" altLang="en-US" sz="1400" smtClean="0"/>
              <a:pPr/>
              <a:t>6</a:t>
            </a:fld>
            <a:endParaRPr lang="en-US" altLang="zh-TW" sz="1400"/>
          </a:p>
        </p:txBody>
      </p:sp>
      <p:sp>
        <p:nvSpPr>
          <p:cNvPr id="13314" name="Rectangle 3" descr="信紙">
            <a:extLst>
              <a:ext uri="{FF2B5EF4-FFF2-40B4-BE49-F238E27FC236}">
                <a16:creationId xmlns:a16="http://schemas.microsoft.com/office/drawing/2014/main" id="{94141E24-7721-1ED5-5FE6-C5BB7AB0AE04}"/>
              </a:ext>
            </a:extLst>
          </p:cNvPr>
          <p:cNvSpPr>
            <a:spLocks noGrp="1" noChangeArrowheads="1"/>
          </p:cNvSpPr>
          <p:nvPr>
            <p:ph idx="4294967295"/>
          </p:nvPr>
        </p:nvSpPr>
        <p:spPr bwMode="auto">
          <a:xfrm>
            <a:off x="0" y="4926013"/>
            <a:ext cx="7712075" cy="1425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81000" indent="-381000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zh-TW" altLang="en-US" sz="2200" dirty="0">
                <a:latin typeface="標楷體" panose="03000509000000000000" pitchFamily="65" charset="-120"/>
                <a:ea typeface="標楷體" panose="03000509000000000000" pitchFamily="65" charset="-120"/>
              </a:rPr>
              <a:t>填寫說明</a:t>
            </a:r>
          </a:p>
          <a:p>
            <a:pPr marL="381000" indent="-381000" eaLnBrk="1" hangingPunct="1">
              <a:lnSpc>
                <a:spcPct val="80000"/>
              </a:lnSpc>
            </a:pPr>
            <a:r>
              <a:rPr kumimoji="1" lang="zh-TW" altLang="en-US" sz="2200" b="0" dirty="0">
                <a:latin typeface="標楷體" panose="03000509000000000000" pitchFamily="65" charset="-120"/>
                <a:ea typeface="標楷體" panose="03000509000000000000" pitchFamily="65" charset="-120"/>
              </a:rPr>
              <a:t>請擇要就執行情形與本期查核點相異之處填寫，並須說明變更原因，若未曾進行變更，請填</a:t>
            </a:r>
            <a:r>
              <a:rPr kumimoji="1" lang="en-US" altLang="zh-TW" sz="2200" b="0" dirty="0">
                <a:latin typeface="標楷體" panose="03000509000000000000" pitchFamily="65" charset="-120"/>
                <a:ea typeface="標楷體" panose="03000509000000000000" pitchFamily="65" charset="-120"/>
              </a:rPr>
              <a:t>【</a:t>
            </a:r>
            <a:r>
              <a:rPr kumimoji="1" lang="zh-TW" altLang="en-US" sz="2200" b="0" dirty="0">
                <a:latin typeface="標楷體" panose="03000509000000000000" pitchFamily="65" charset="-120"/>
                <a:ea typeface="標楷體" panose="03000509000000000000" pitchFamily="65" charset="-120"/>
              </a:rPr>
              <a:t>無</a:t>
            </a:r>
            <a:r>
              <a:rPr kumimoji="1" lang="en-US" altLang="zh-TW" sz="2200" b="0" dirty="0">
                <a:latin typeface="標楷體" panose="03000509000000000000" pitchFamily="65" charset="-120"/>
                <a:ea typeface="標楷體" panose="03000509000000000000" pitchFamily="65" charset="-120"/>
              </a:rPr>
              <a:t>】</a:t>
            </a:r>
            <a:r>
              <a:rPr kumimoji="1" lang="zh-TW" altLang="en-US" sz="2200" b="0" dirty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</a:p>
          <a:p>
            <a:pPr marL="381000" indent="-381000" eaLnBrk="1" hangingPunct="1">
              <a:lnSpc>
                <a:spcPct val="80000"/>
              </a:lnSpc>
            </a:pPr>
            <a:r>
              <a:rPr lang="zh-TW" altLang="en-US" sz="22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如其他重要事項之變更</a:t>
            </a:r>
            <a:r>
              <a:rPr lang="en-US" altLang="zh-TW" sz="22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22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含新創公司股權、現金分配等與計畫規範不一致而另為報部事項</a:t>
            </a:r>
            <a:r>
              <a:rPr lang="en-US" altLang="zh-TW" sz="22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zh-TW" altLang="en-US" sz="22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，則本項目須另予細部說明。</a:t>
            </a:r>
            <a:endParaRPr kumimoji="1" lang="en-US" altLang="zh-TW" sz="2200" dirty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3315" name="Text Box 2">
            <a:extLst>
              <a:ext uri="{FF2B5EF4-FFF2-40B4-BE49-F238E27FC236}">
                <a16:creationId xmlns:a16="http://schemas.microsoft.com/office/drawing/2014/main" id="{17601B76-B8D3-4CA7-3A3F-B24F6C948F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0159" y="442964"/>
            <a:ext cx="40449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r>
              <a:rPr lang="en-US" altLang="zh-TW" sz="2800" b="1" dirty="0">
                <a:solidFill>
                  <a:schemeClr val="tx2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4.</a:t>
            </a:r>
            <a:r>
              <a:rPr lang="zh-TW" altLang="en-US" sz="2800" b="1" dirty="0">
                <a:ea typeface="標楷體" panose="03000509000000000000" pitchFamily="65" charset="-120"/>
              </a:rPr>
              <a:t>本期</a:t>
            </a:r>
            <a:r>
              <a:rPr lang="zh-TW" altLang="en-US" sz="2800" b="1" dirty="0">
                <a:solidFill>
                  <a:schemeClr val="tx2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計畫變更情形說明</a:t>
            </a:r>
          </a:p>
        </p:txBody>
      </p:sp>
      <p:graphicFrame>
        <p:nvGraphicFramePr>
          <p:cNvPr id="5" name="Group 124">
            <a:extLst>
              <a:ext uri="{FF2B5EF4-FFF2-40B4-BE49-F238E27FC236}">
                <a16:creationId xmlns:a16="http://schemas.microsoft.com/office/drawing/2014/main" id="{F4CDA94A-CEE3-1D68-3218-864E08F9521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0520055"/>
              </p:ext>
            </p:extLst>
          </p:nvPr>
        </p:nvGraphicFramePr>
        <p:xfrm>
          <a:off x="140159" y="1268761"/>
          <a:ext cx="8863681" cy="3525515"/>
        </p:xfrm>
        <a:graphic>
          <a:graphicData uri="http://schemas.openxmlformats.org/drawingml/2006/table">
            <a:tbl>
              <a:tblPr/>
              <a:tblGrid>
                <a:gridCol w="3771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1547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4831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8459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8459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9754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9754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01638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942043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711978">
                <a:tc>
                  <a:txBody>
                    <a:bodyPr/>
                    <a:lstStyle/>
                    <a:p>
                      <a:pPr marL="0" marR="0" lvl="0" indent="0" algn="ctr" defTabSz="7620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zh-TW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項次</a:t>
                      </a:r>
                    </a:p>
                  </a:txBody>
                  <a:tcPr marL="89990" marR="89990" marT="46808" marB="46808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620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zh-TW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分項計畫</a:t>
                      </a:r>
                    </a:p>
                    <a:p>
                      <a:pPr marL="0" marR="0" lvl="0" indent="0" algn="ctr" defTabSz="7620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zh-TW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名稱</a:t>
                      </a:r>
                    </a:p>
                  </a:txBody>
                  <a:tcPr marL="89990" marR="89990" marT="46808" marB="46808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620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zh-TW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變更類別</a:t>
                      </a:r>
                      <a:endParaRPr kumimoji="0" lang="en-US" altLang="zh-TW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L="89990" marR="89990" marT="46808" marB="46808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620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zh-TW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原計畫內容</a:t>
                      </a:r>
                    </a:p>
                  </a:txBody>
                  <a:tcPr marL="89990" marR="89990" marT="46808" marB="46808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620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zh-TW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變更後內容</a:t>
                      </a:r>
                    </a:p>
                  </a:txBody>
                  <a:tcPr marL="89990" marR="89990" marT="46808" marB="46808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620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zh-TW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原預算科目金額</a:t>
                      </a:r>
                      <a:r>
                        <a:rPr kumimoji="0" lang="en-US" altLang="zh-TW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(</a:t>
                      </a:r>
                      <a:r>
                        <a:rPr kumimoji="0" lang="zh-TW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仟元</a:t>
                      </a:r>
                      <a:r>
                        <a:rPr kumimoji="0" lang="en-US" altLang="zh-TW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)</a:t>
                      </a:r>
                    </a:p>
                  </a:txBody>
                  <a:tcPr marL="89990" marR="89990" marT="46808" marB="46808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620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zh-TW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變更後科目金額</a:t>
                      </a:r>
                      <a:r>
                        <a:rPr kumimoji="0" lang="en-US" altLang="zh-TW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(</a:t>
                      </a:r>
                      <a:r>
                        <a:rPr kumimoji="0" lang="zh-TW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仟元</a:t>
                      </a:r>
                      <a:r>
                        <a:rPr kumimoji="0" lang="en-US" altLang="zh-TW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)</a:t>
                      </a:r>
                    </a:p>
                  </a:txBody>
                  <a:tcPr marL="89990" marR="89990" marT="46808" marB="46808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620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zh-TW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變更原因</a:t>
                      </a:r>
                    </a:p>
                  </a:txBody>
                  <a:tcPr marL="89990" marR="89990" marT="46808" marB="46808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620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zh-TW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同意日期及字號</a:t>
                      </a:r>
                    </a:p>
                  </a:txBody>
                  <a:tcPr marL="89990" marR="89990" marT="46808" marB="46808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64013">
                <a:tc>
                  <a:txBody>
                    <a:bodyPr/>
                    <a:lstStyle/>
                    <a:p>
                      <a:pPr marL="0" marR="0" lvl="0" indent="0" algn="l" defTabSz="7620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TW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1</a:t>
                      </a:r>
                      <a:endParaRPr kumimoji="0" lang="zh-TW" alt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L="89990" marR="89990" marT="46808" marB="46808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620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TW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○○</a:t>
                      </a:r>
                      <a:r>
                        <a:rPr kumimoji="0" lang="zh-TW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分項計畫</a:t>
                      </a:r>
                    </a:p>
                  </a:txBody>
                  <a:tcPr marL="89990" marR="89990" marT="46808" marB="46808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620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zh-TW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一般</a:t>
                      </a:r>
                      <a:r>
                        <a:rPr kumimoji="0" lang="en-US" altLang="zh-TW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/</a:t>
                      </a:r>
                      <a:r>
                        <a:rPr kumimoji="0" lang="zh-TW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重大</a:t>
                      </a:r>
                      <a:endParaRPr kumimoji="0" lang="zh-TW" altLang="zh-TW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L="89990" marR="89990" marT="46808" marB="46808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620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zh-TW" altLang="zh-TW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L="89990" marR="89990" marT="46808" marB="46808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620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zh-TW" altLang="zh-TW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L="89990" marR="89990" marT="46808" marB="46808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620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zh-TW" altLang="zh-TW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L="89990" marR="89990" marT="46808" marB="46808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620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zh-TW" altLang="zh-TW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L="89990" marR="89990" marT="46808" marB="46808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620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zh-TW" altLang="zh-TW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L="89990" marR="89990" marT="46808" marB="46808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620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zh-TW" altLang="zh-TW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L="89990" marR="89990" marT="46808" marB="46808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4013">
                <a:tc>
                  <a:txBody>
                    <a:bodyPr/>
                    <a:lstStyle/>
                    <a:p>
                      <a:pPr marL="0" marR="0" lvl="0" indent="0" algn="l" defTabSz="7620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TW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2</a:t>
                      </a:r>
                      <a:endParaRPr kumimoji="0" lang="zh-TW" altLang="zh-TW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L="89990" marR="89990" marT="46808" marB="46808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620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altLang="zh-TW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○○</a:t>
                      </a:r>
                      <a:r>
                        <a:rPr kumimoji="0" lang="zh-TW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分項計畫</a:t>
                      </a:r>
                    </a:p>
                  </a:txBody>
                  <a:tcPr marL="89990" marR="89990" marT="46808" marB="46808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620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zh-TW" altLang="zh-TW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L="89990" marR="89990" marT="46808" marB="46808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620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zh-TW" altLang="zh-TW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L="89990" marR="89990" marT="46808" marB="46808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620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zh-TW" altLang="zh-TW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L="89990" marR="89990" marT="46808" marB="46808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620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zh-TW" altLang="zh-TW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L="89990" marR="89990" marT="46808" marB="46808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620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zh-TW" altLang="zh-TW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L="89990" marR="89990" marT="46808" marB="46808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620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zh-TW" altLang="zh-TW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L="89990" marR="89990" marT="46808" marB="46808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620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zh-TW" altLang="zh-TW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L="89990" marR="89990" marT="46808" marB="46808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64013">
                <a:tc>
                  <a:txBody>
                    <a:bodyPr/>
                    <a:lstStyle/>
                    <a:p>
                      <a:pPr marL="0" marR="0" lvl="0" indent="0" algn="l" defTabSz="7620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TW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3</a:t>
                      </a:r>
                      <a:endParaRPr kumimoji="0" lang="zh-TW" alt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L="89990" marR="89990" marT="46808" marB="46808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620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TW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○○</a:t>
                      </a:r>
                      <a:r>
                        <a:rPr kumimoji="0" lang="zh-TW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分項計畫</a:t>
                      </a:r>
                    </a:p>
                  </a:txBody>
                  <a:tcPr marL="89990" marR="89990" marT="46808" marB="46808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620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zh-TW" altLang="zh-TW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L="89990" marR="89990" marT="46808" marB="46808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620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zh-TW" altLang="zh-TW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L="89990" marR="89990" marT="46808" marB="46808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620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zh-TW" altLang="zh-TW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L="89990" marR="89990" marT="46808" marB="46808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620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zh-TW" altLang="zh-TW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L="89990" marR="89990" marT="46808" marB="46808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620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zh-TW" altLang="zh-TW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L="89990" marR="89990" marT="46808" marB="46808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620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zh-TW" altLang="zh-TW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L="89990" marR="89990" marT="46808" marB="46808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620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zh-TW" altLang="zh-TW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L="89990" marR="89990" marT="46808" marB="46808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64013">
                <a:tc>
                  <a:txBody>
                    <a:bodyPr/>
                    <a:lstStyle/>
                    <a:p>
                      <a:pPr marL="0" marR="0" lvl="0" indent="0" algn="l" defTabSz="7620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TW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4</a:t>
                      </a:r>
                      <a:endParaRPr kumimoji="0" lang="zh-TW" altLang="zh-TW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L="89990" marR="89990" marT="46808" marB="46808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620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altLang="zh-TW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○○</a:t>
                      </a:r>
                      <a:r>
                        <a:rPr kumimoji="0" lang="zh-TW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分項計畫</a:t>
                      </a:r>
                    </a:p>
                  </a:txBody>
                  <a:tcPr marL="89990" marR="89990" marT="46808" marB="46808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620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zh-TW" altLang="zh-TW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L="89990" marR="89990" marT="46808" marB="46808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620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zh-TW" altLang="zh-TW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L="89990" marR="89990" marT="46808" marB="46808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620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zh-TW" altLang="zh-TW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L="89990" marR="89990" marT="46808" marB="46808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620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zh-TW" altLang="zh-TW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L="89990" marR="89990" marT="46808" marB="46808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620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zh-TW" altLang="zh-TW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L="89990" marR="89990" marT="46808" marB="46808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620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zh-TW" altLang="zh-TW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L="89990" marR="89990" marT="46808" marB="46808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620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zh-TW" altLang="zh-TW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L="89990" marR="89990" marT="46808" marB="46808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88353">
                <a:tc>
                  <a:txBody>
                    <a:bodyPr/>
                    <a:lstStyle/>
                    <a:p>
                      <a:pPr marL="0" marR="0" lvl="0" indent="0" algn="l" defTabSz="7620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zh-TW" alt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L="89990" marR="89990" marT="46808" marB="46808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620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zh-TW" alt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L="89990" marR="89990" marT="46808" marB="46808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620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zh-TW" altLang="zh-TW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L="89990" marR="89990" marT="46808" marB="46808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620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zh-TW" altLang="zh-TW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L="89990" marR="89990" marT="46808" marB="46808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620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zh-TW" altLang="zh-TW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L="89990" marR="89990" marT="46808" marB="46808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620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zh-TW" alt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金額合計</a:t>
                      </a:r>
                    </a:p>
                  </a:txBody>
                  <a:tcPr marL="89990" marR="89990" marT="46808" marB="46808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620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zh-TW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金額合計</a:t>
                      </a:r>
                    </a:p>
                  </a:txBody>
                  <a:tcPr marL="89990" marR="89990" marT="46808" marB="46808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620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zh-TW" altLang="zh-TW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L="89990" marR="89990" marT="46808" marB="46808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620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zh-TW" altLang="zh-TW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L="89990" marR="89990" marT="46808" marB="46808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投影片編號版面配置區 1">
            <a:extLst>
              <a:ext uri="{FF2B5EF4-FFF2-40B4-BE49-F238E27FC236}">
                <a16:creationId xmlns:a16="http://schemas.microsoft.com/office/drawing/2014/main" id="{DC16613D-711C-BB4A-9493-2DF69E82E417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fld id="{24A165B3-EAC2-458E-813E-154FE4560AE9}" type="slidenum">
              <a:rPr lang="zh-TW" altLang="en-US" sz="1400" smtClean="0"/>
              <a:pPr/>
              <a:t>7</a:t>
            </a:fld>
            <a:endParaRPr lang="en-US" altLang="zh-TW" sz="1400"/>
          </a:p>
        </p:txBody>
      </p:sp>
      <p:sp>
        <p:nvSpPr>
          <p:cNvPr id="14338" name="Rectangle 2">
            <a:extLst>
              <a:ext uri="{FF2B5EF4-FFF2-40B4-BE49-F238E27FC236}">
                <a16:creationId xmlns:a16="http://schemas.microsoft.com/office/drawing/2014/main" id="{55F608F9-DF87-4CF1-D948-DBBEE1A9023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2123728" y="2539492"/>
            <a:ext cx="4896544" cy="14655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zh-TW" altLang="en-US" sz="4000" b="1" dirty="0">
                <a:ea typeface="標楷體" panose="03000509000000000000" pitchFamily="65" charset="-120"/>
              </a:rPr>
              <a:t>下一期工作重點說明</a:t>
            </a:r>
            <a:br>
              <a:rPr lang="zh-TW" altLang="en-US" sz="4000" b="1" dirty="0">
                <a:ea typeface="標楷體" panose="03000509000000000000" pitchFamily="65" charset="-120"/>
              </a:rPr>
            </a:br>
            <a:r>
              <a:rPr lang="zh-TW" altLang="en-US" sz="2400" b="1" dirty="0">
                <a:ea typeface="標楷體" panose="03000509000000000000" pitchFamily="65" charset="-120"/>
              </a:rPr>
              <a:t>自</a:t>
            </a:r>
            <a:r>
              <a:rPr lang="zh-TW" altLang="en-US" sz="2400" b="1" dirty="0">
                <a:latin typeface="Times New Roman" panose="02020603050405020304" pitchFamily="18" charset="0"/>
                <a:ea typeface="標楷體" panose="03000509000000000000" pitchFamily="65" charset="-120"/>
              </a:rPr>
              <a:t>○年○月○日至○年○月○日止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投影片編號版面配置區 1">
            <a:extLst>
              <a:ext uri="{FF2B5EF4-FFF2-40B4-BE49-F238E27FC236}">
                <a16:creationId xmlns:a16="http://schemas.microsoft.com/office/drawing/2014/main" id="{101D8CA2-F611-088C-F393-BBCDA2D7209C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fld id="{93858F90-E0F0-42EA-81D4-B9F0C035DC2B}" type="slidenum">
              <a:rPr lang="zh-TW" altLang="en-US" sz="1400" smtClean="0"/>
              <a:pPr/>
              <a:t>8</a:t>
            </a:fld>
            <a:endParaRPr lang="en-US" altLang="zh-TW" sz="1400"/>
          </a:p>
        </p:txBody>
      </p:sp>
      <p:sp>
        <p:nvSpPr>
          <p:cNvPr id="186373" name="Rectangle 5" descr="信紙">
            <a:extLst>
              <a:ext uri="{FF2B5EF4-FFF2-40B4-BE49-F238E27FC236}">
                <a16:creationId xmlns:a16="http://schemas.microsoft.com/office/drawing/2014/main" id="{558C4D43-DBF7-7E3A-996C-26E3265F8F2F}"/>
              </a:ext>
            </a:extLst>
          </p:cNvPr>
          <p:cNvSpPr>
            <a:spLocks noGrp="1" noChangeArrowheads="1"/>
          </p:cNvSpPr>
          <p:nvPr>
            <p:ph idx="4294967295"/>
          </p:nvPr>
        </p:nvSpPr>
        <p:spPr>
          <a:xfrm>
            <a:off x="224727" y="1268760"/>
            <a:ext cx="8364538" cy="4757737"/>
          </a:xfrm>
          <a:prstGeom prst="rect">
            <a:avLst/>
          </a:prstGeo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kumimoji="1" lang="zh-TW" altLang="en-US" sz="2200" dirty="0">
                <a:latin typeface="標楷體" pitchFamily="65" charset="-120"/>
                <a:ea typeface="標楷體" pitchFamily="65" charset="-120"/>
              </a:rPr>
              <a:t>填寫說明</a:t>
            </a:r>
            <a:endParaRPr kumimoji="1" lang="zh-TW" altLang="en-US" sz="2200" u="sng" dirty="0">
              <a:effectLst>
                <a:outerShdw blurRad="38100" dist="38100" dir="2700000" algn="tl">
                  <a:srgbClr val="FFFFFF"/>
                </a:outerShdw>
              </a:effectLst>
              <a:latin typeface="標楷體" pitchFamily="65" charset="-120"/>
              <a:ea typeface="標楷體" pitchFamily="65" charset="-120"/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kumimoji="1" lang="zh-TW" altLang="en-US" sz="2200" b="0" dirty="0">
                <a:latin typeface="標楷體" pitchFamily="65" charset="-120"/>
                <a:ea typeface="標楷體" pitchFamily="65" charset="-120"/>
              </a:rPr>
              <a:t>請就下一期計畫內容具體填寫，學校與育新創之共同執行單位皆須呈現。須配合計畫書原訂之進度及產出。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zh-TW" altLang="en-US" sz="2200" dirty="0">
                <a:latin typeface="標楷體" pitchFamily="65" charset="-120"/>
                <a:ea typeface="標楷體" pitchFamily="65" charset="-120"/>
              </a:rPr>
              <a:t>本項目為重要指標，尤以結案驗收項目之新創公司成立、技術作價合約簽訂、募資</a:t>
            </a:r>
            <a:r>
              <a:rPr lang="en-US" altLang="zh-TW" sz="2200" dirty="0"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sz="2200" dirty="0">
                <a:latin typeface="標楷體" pitchFamily="65" charset="-120"/>
                <a:ea typeface="標楷體" pitchFamily="65" charset="-120"/>
              </a:rPr>
              <a:t>育新創</a:t>
            </a:r>
            <a:r>
              <a:rPr lang="en-US" altLang="zh-TW" sz="2200" dirty="0">
                <a:latin typeface="標楷體" pitchFamily="65" charset="-120"/>
                <a:ea typeface="標楷體" pitchFamily="65" charset="-120"/>
              </a:rPr>
              <a:t>)</a:t>
            </a:r>
            <a:r>
              <a:rPr lang="zh-TW" altLang="en-US" sz="2200" dirty="0">
                <a:latin typeface="標楷體" pitchFamily="65" charset="-120"/>
                <a:ea typeface="標楷體" pitchFamily="65" charset="-120"/>
              </a:rPr>
              <a:t>、資金</a:t>
            </a:r>
            <a:r>
              <a:rPr lang="en-US" altLang="zh-TW" sz="2200" dirty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2200" dirty="0">
                <a:latin typeface="標楷體" panose="03000509000000000000" pitchFamily="65" charset="-120"/>
                <a:ea typeface="標楷體" panose="03000509000000000000" pitchFamily="65" charset="-120"/>
              </a:rPr>
              <a:t>財務預測</a:t>
            </a:r>
            <a:r>
              <a:rPr lang="en-US" altLang="zh-TW" sz="2200" dirty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zh-TW" altLang="en-US" sz="2200" dirty="0">
                <a:latin typeface="標楷體" panose="03000509000000000000" pitchFamily="65" charset="-120"/>
                <a:ea typeface="標楷體" panose="03000509000000000000" pitchFamily="65" charset="-120"/>
              </a:rPr>
              <a:t>、股權結構、設施、投資意向書</a:t>
            </a:r>
            <a:r>
              <a:rPr lang="en-US" altLang="zh-TW" sz="2200" dirty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2200" dirty="0">
                <a:latin typeface="標楷體" panose="03000509000000000000" pitchFamily="65" charset="-120"/>
                <a:ea typeface="標楷體" panose="03000509000000000000" pitchFamily="65" charset="-120"/>
              </a:rPr>
              <a:t>促新創</a:t>
            </a:r>
            <a:r>
              <a:rPr lang="en-US" altLang="zh-TW" sz="2200" dirty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zh-TW" altLang="en-US" sz="2200" dirty="0">
                <a:latin typeface="標楷體" panose="03000509000000000000" pitchFamily="65" charset="-120"/>
                <a:ea typeface="標楷體" panose="03000509000000000000" pitchFamily="65" charset="-120"/>
              </a:rPr>
              <a:t>、目標客群及關鍵客戶等重大預期進度，請務以上列原則進行口頭簡報</a:t>
            </a:r>
            <a:r>
              <a:rPr kumimoji="1" lang="zh-TW" altLang="en-US" sz="2200" dirty="0">
                <a:latin typeface="標楷體" pitchFamily="65" charset="-120"/>
                <a:ea typeface="標楷體" pitchFamily="65" charset="-120"/>
              </a:rPr>
              <a:t>。</a:t>
            </a:r>
            <a:endParaRPr kumimoji="1" lang="en-US" altLang="zh-TW" sz="2200" dirty="0">
              <a:latin typeface="標楷體" pitchFamily="65" charset="-120"/>
              <a:ea typeface="標楷體" pitchFamily="65" charset="-120"/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kumimoji="1" lang="zh-TW" altLang="en-US" sz="2200" dirty="0">
                <a:latin typeface="標楷體" pitchFamily="65" charset="-120"/>
                <a:ea typeface="標楷體" pitchFamily="65" charset="-120"/>
              </a:rPr>
              <a:t>如擬辦理新創專章資格適用申請案，請提前進行說明。</a:t>
            </a:r>
            <a:endParaRPr kumimoji="1" lang="en-US" altLang="zh-TW" sz="22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5363" name="Text Box 2">
            <a:extLst>
              <a:ext uri="{FF2B5EF4-FFF2-40B4-BE49-F238E27FC236}">
                <a16:creationId xmlns:a16="http://schemas.microsoft.com/office/drawing/2014/main" id="{91F165A5-7C53-A7B0-81DE-671F77E991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4727" y="448196"/>
            <a:ext cx="8583613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r>
              <a:rPr lang="en-US" altLang="zh-TW" sz="2800" b="1" dirty="0">
                <a:solidFill>
                  <a:schemeClr val="tx2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5.</a:t>
            </a:r>
            <a:r>
              <a:rPr lang="zh-TW" altLang="en-US" sz="2800" b="1" dirty="0">
                <a:ea typeface="標楷體" panose="03000509000000000000" pitchFamily="65" charset="-120"/>
              </a:rPr>
              <a:t>下一期</a:t>
            </a:r>
            <a:r>
              <a:rPr lang="zh-TW" altLang="en-US" sz="2800" b="1" dirty="0">
                <a:solidFill>
                  <a:schemeClr val="tx2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工作重點說明</a:t>
            </a:r>
            <a:r>
              <a:rPr lang="zh-TW" altLang="en-US" b="1" dirty="0">
                <a:solidFill>
                  <a:schemeClr val="tx2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 </a:t>
            </a:r>
            <a:r>
              <a:rPr lang="en-US" altLang="zh-TW" b="1" dirty="0">
                <a:solidFill>
                  <a:schemeClr val="tx2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(</a:t>
            </a:r>
            <a:r>
              <a:rPr lang="zh-TW" altLang="en-US" b="1" dirty="0">
                <a:solidFill>
                  <a:schemeClr val="tx2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自○年○月○日至○年○月○日止</a:t>
            </a:r>
            <a:r>
              <a:rPr lang="en-US" altLang="zh-TW" b="1" dirty="0">
                <a:solidFill>
                  <a:schemeClr val="tx2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)</a:t>
            </a:r>
            <a:endParaRPr lang="zh-TW" altLang="en-US" b="1" dirty="0">
              <a:solidFill>
                <a:schemeClr val="tx2"/>
              </a:solidFill>
              <a:latin typeface="Times New Roman" panose="02020603050405020304" pitchFamily="18" charset="0"/>
              <a:ea typeface="標楷體" panose="03000509000000000000" pitchFamily="65" charset="-12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簡報內頁">
  <a:themeElements>
    <a:clrScheme name="簡報內頁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簡報內頁">
      <a:majorFont>
        <a:latin typeface="Arial"/>
        <a:ea typeface="微軟正黑體"/>
        <a:cs typeface=""/>
      </a:majorFont>
      <a:minorFont>
        <a:latin typeface="Arial"/>
        <a:ea typeface="微軟正黑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新細明體" pitchFamily="18" charset="-120"/>
          </a:defRPr>
        </a:defPPr>
      </a:lstStyle>
    </a:lnDef>
  </a:objectDefaults>
  <a:extraClrSchemeLst>
    <a:extraClrScheme>
      <a:clrScheme name="簡報內頁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簡報內頁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簡報內頁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簡報內頁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簡報內頁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簡報內頁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簡報內頁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簡報內頁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簡報內頁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簡報內頁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簡報內頁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簡報內頁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5380</TotalTime>
  <Words>1662</Words>
  <Application>Microsoft Office PowerPoint</Application>
  <PresentationFormat>如螢幕大小 (4:3)</PresentationFormat>
  <Paragraphs>198</Paragraphs>
  <Slides>20</Slides>
  <Notes>1</Notes>
  <HiddenSlides>0</HiddenSlides>
  <MMClips>0</MMClips>
  <ScaleCrop>false</ScaleCrop>
  <HeadingPairs>
    <vt:vector size="6" baseType="variant">
      <vt:variant>
        <vt:lpstr>使用字型</vt:lpstr>
      </vt:variant>
      <vt:variant>
        <vt:i4>7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20</vt:i4>
      </vt:variant>
    </vt:vector>
  </HeadingPairs>
  <TitlesOfParts>
    <vt:vector size="28" baseType="lpstr">
      <vt:lpstr>細明體</vt:lpstr>
      <vt:lpstr>微軟正黑體</vt:lpstr>
      <vt:lpstr>標楷體</vt:lpstr>
      <vt:lpstr>Arial</vt:lpstr>
      <vt:lpstr>Calibri</vt:lpstr>
      <vt:lpstr>Times New Roman</vt:lpstr>
      <vt:lpstr>Wingdings</vt:lpstr>
      <vt:lpstr>簡報內頁</vt:lpstr>
      <vt:lpstr>PowerPoint 簡報</vt:lpstr>
      <vt:lpstr>PowerPoint 簡報</vt:lpstr>
      <vt:lpstr>執行單位簡報大綱</vt:lpstr>
      <vt:lpstr>PowerPoint 簡報</vt:lpstr>
      <vt:lpstr>PowerPoint 簡報</vt:lpstr>
      <vt:lpstr>PowerPoint 簡報</vt:lpstr>
      <vt:lpstr>PowerPoint 簡報</vt:lpstr>
      <vt:lpstr>下一期工作重點說明 自○年○月○日至○年○月○日止</vt:lpstr>
      <vt:lpstr>PowerPoint 簡報</vt:lpstr>
      <vt:lpstr>PowerPoint 簡報</vt:lpstr>
      <vt:lpstr>人力、經費運用情形 自○年○月○日至○年○月○日止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○○○○大學 ○○○○○○○○○○○○○○計畫(促/育新創) </vt:lpstr>
      <vt:lpstr>簡報完畢</vt:lpstr>
    </vt:vector>
  </TitlesOfParts>
  <Company>Powder science lab.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Conversion of Diaspore to Corundum: A New α-Alumina Transformation Sequence</dc:title>
  <dc:creator>starfruit</dc:creator>
  <cp:lastModifiedBy>李克中</cp:lastModifiedBy>
  <cp:revision>436</cp:revision>
  <cp:lastPrinted>2023-05-24T08:44:50Z</cp:lastPrinted>
  <dcterms:created xsi:type="dcterms:W3CDTF">2004-11-16T14:48:35Z</dcterms:created>
  <dcterms:modified xsi:type="dcterms:W3CDTF">2024-01-17T09:55:38Z</dcterms:modified>
</cp:coreProperties>
</file>