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13854" r:id="rId3"/>
    <p:sldId id="13855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091F25-7BD4-44FD-B6C4-FDF75C6055E6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14397-39D7-4836-B99F-3BC99F23D2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0015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2" name="Google Shape;582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3" name="Google Shape;583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0835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4122FB8-D20D-9390-CDB9-2591B0EDE6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5121C21-E2D4-2542-9FF5-EBE11E14E3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CA3B023-5E33-737F-74FB-B4AA32FD4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B0163-1569-45EA-A401-B294EDC28EC6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D7942F0-EE5E-6545-5C9E-7B3D0B316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8FBAB40-8010-7642-82AD-B1AA97CDD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60952-FEEB-43DE-A48D-968A6AABD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3431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D4405C1-E92E-B2DD-997A-C19D77CBB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61BACEB-FDE0-74A9-C334-A231AB7963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42287B1-168C-F41A-F574-7BCD1BB7A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B0163-1569-45EA-A401-B294EDC28EC6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5257B39-A8BD-1C3C-F719-0B5ACA6F5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F8ED2FB-941B-B703-E5B0-33BDCBBA3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60952-FEEB-43DE-A48D-968A6AABD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4191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BBFC4037-6657-77E6-11C0-D1449751CB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10B2DA2-ED28-7C42-D68C-290717E235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66A573F-5A14-1702-ABE5-87A0BA5E0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B0163-1569-45EA-A401-B294EDC28EC6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25E3D25-665D-1137-D6F1-F3472D0D9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48DCC15-8754-A71E-CACC-29D17BB6B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60952-FEEB-43DE-A48D-968A6AABD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2684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A3E3503-B655-2E5D-5DE7-FEB0988FA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1FF8221-1F72-2AEC-52AD-0CAE44F1A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8CE0F7C-661E-AF1C-0AFB-9C1E865BA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B0163-1569-45EA-A401-B294EDC28EC6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632936C-058E-DAD8-41C8-4F2A24999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2B4B29D-3DEC-0C78-4536-1EB8BEB27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60952-FEEB-43DE-A48D-968A6AABD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1507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A088876-8F6C-78A7-F0B7-A14B6260A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46A41B9-0229-4B2B-7B77-BA77C5A94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B6FECE7-4BEE-4841-EA9A-17609A9EB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B0163-1569-45EA-A401-B294EDC28EC6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21AD949-AB22-48DE-5389-2A11CF560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7D93B30-79EB-C47C-B911-14B5615B9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60952-FEEB-43DE-A48D-968A6AABD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6794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5AA64F-BBD5-BC3E-42DA-E992257E9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C414D90-30AD-E073-9D5E-030B963FA6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F32204C-7BA4-78E9-11C4-F8DB0764A7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37423E4-BEB2-EF96-6F57-2B864E944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B0163-1569-45EA-A401-B294EDC28EC6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43C35A6-3FD7-242D-152F-50A6E306B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2F65889-2740-F70D-E0EE-64193796C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60952-FEEB-43DE-A48D-968A6AABD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1794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C653DDB-24ED-521F-C360-4ABF771A8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6EC64A1-179D-231C-0DEE-FA58D3B965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8FF8618-B04C-5AAC-FD7D-A0EA7E9AB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B0ADEDF-E843-D657-CE10-F1187BB50B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3C34CBE-2B44-3722-A485-E8A5C47174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FDCBB8F4-1645-2B03-A57C-470DD464D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B0163-1569-45EA-A401-B294EDC28EC6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2429FE6A-9534-44BE-1308-C8DE1A3FA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701626F-B761-4CCF-245A-7F618DCA6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60952-FEEB-43DE-A48D-968A6AABD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6627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0BF6534-2BEF-9A70-FA22-5A03D9758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C463B08E-B613-8FA0-C8D9-283936954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B0163-1569-45EA-A401-B294EDC28EC6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9BBC6C5-5566-2041-0B7B-D4D54BFBE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389A3F3-273A-2A09-575A-5087C986A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60952-FEEB-43DE-A48D-968A6AABD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6367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5C09A287-025E-457F-69B1-A3CF1386E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B0163-1569-45EA-A401-B294EDC28EC6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A611F363-77BB-4B60-531A-3DBCF322F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C4E98FA-28FC-EE75-22DF-A8D20282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60952-FEEB-43DE-A48D-968A6AABD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032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DCBC98-46E0-30F3-A24A-552AE1ECC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8FE2F85-1C95-5E29-EBAD-30DE14369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D5B02C2-18EE-EB47-63D9-309F40D8B1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2FF9D38-2C1A-33C5-DC05-AC652824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B0163-1569-45EA-A401-B294EDC28EC6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5514671-DC4C-C373-CED0-FE8133583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DA04180-5FF7-5097-428B-D70873F66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60952-FEEB-43DE-A48D-968A6AABD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0545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6099FB-A527-4904-F6C7-C75F42903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005D15CF-BCE8-9D77-EDD2-5F6F0486BC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42DD641-797D-C72A-72F8-169BE85368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1967348-D831-134B-A832-F2BE3C8A7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B0163-1569-45EA-A401-B294EDC28EC6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F527D9B-6E07-762A-9257-1AE717EF5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1D8EF09-B0BC-B02B-9528-18DBEC23D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60952-FEEB-43DE-A48D-968A6AABD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1904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FBA94B76-DA49-9404-FE53-44150C0DD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CEE11DE-7BAA-938F-1468-0E8FF7205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45A82C0-1FCD-1156-8060-2721D4B042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B0163-1569-45EA-A401-B294EDC28EC6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CD9E95F-E719-713E-62C1-0429444244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0BB3362-6D88-5485-9C24-5F872EBD27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60952-FEEB-43DE-A48D-968A6AABD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7046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47ABD7-9D7E-03A8-E0B1-95FCFD568E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封面</a:t>
            </a:r>
          </a:p>
        </p:txBody>
      </p:sp>
      <p:sp>
        <p:nvSpPr>
          <p:cNvPr id="4" name="Google Shape;184;p32">
            <a:extLst>
              <a:ext uri="{FF2B5EF4-FFF2-40B4-BE49-F238E27FC236}">
                <a16:creationId xmlns:a16="http://schemas.microsoft.com/office/drawing/2014/main" id="{BC744EFC-6B7F-168E-AF5E-3A8EBB89BA0A}"/>
              </a:ext>
            </a:extLst>
          </p:cNvPr>
          <p:cNvSpPr txBox="1">
            <a:spLocks/>
          </p:cNvSpPr>
          <p:nvPr/>
        </p:nvSpPr>
        <p:spPr>
          <a:xfrm>
            <a:off x="754207" y="3701261"/>
            <a:ext cx="8293400" cy="15398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 Condensed Light"/>
              <a:buChar char="●"/>
              <a:defRPr sz="1200" b="0" i="0" u="none" strike="noStrike" cap="none">
                <a:solidFill>
                  <a:srgbClr val="000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 Condensed Light"/>
              <a:buChar char="○"/>
              <a:defRPr sz="1200" b="0" i="0" u="none" strike="noStrike" cap="none">
                <a:solidFill>
                  <a:srgbClr val="000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 Condensed Light"/>
              <a:buChar char="■"/>
              <a:defRPr sz="1200" b="0" i="0" u="none" strike="noStrike" cap="none">
                <a:solidFill>
                  <a:srgbClr val="000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 Condensed Light"/>
              <a:buChar char="●"/>
              <a:defRPr sz="1200" b="0" i="0" u="none" strike="noStrike" cap="none">
                <a:solidFill>
                  <a:srgbClr val="000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 Condensed Light"/>
              <a:buChar char="○"/>
              <a:defRPr sz="1200" b="0" i="0" u="none" strike="noStrike" cap="none">
                <a:solidFill>
                  <a:srgbClr val="000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 Condensed Light"/>
              <a:buChar char="■"/>
              <a:defRPr sz="1200" b="0" i="0" u="none" strike="noStrike" cap="none">
                <a:solidFill>
                  <a:srgbClr val="000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 Condensed Light"/>
              <a:buChar char="●"/>
              <a:defRPr sz="1200" b="0" i="0" u="none" strike="noStrike" cap="none">
                <a:solidFill>
                  <a:srgbClr val="000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 Condensed Light"/>
              <a:buChar char="○"/>
              <a:defRPr sz="1200" b="0" i="0" u="none" strike="noStrike" cap="none">
                <a:solidFill>
                  <a:srgbClr val="000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200"/>
              <a:buFont typeface="Roboto Condensed Light"/>
              <a:buChar char="■"/>
              <a:defRPr sz="1200" b="0" i="0" u="none" strike="noStrike" cap="none">
                <a:solidFill>
                  <a:srgbClr val="000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 Condensed Light"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sym typeface="Roboto Condensed Light"/>
              </a:rPr>
              <a:t>標題：可用個人姓名、團隊名稱、產品名稱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 Condensed Light"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sym typeface="Roboto Condensed Light"/>
              </a:rPr>
              <a:t>副標題：一句話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sym typeface="Roboto Condensed Light"/>
              </a:rPr>
              <a:t>(Slogan)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sym typeface="Roboto Condensed Light"/>
              </a:rPr>
              <a:t>簡單說明產品或服務方向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sym typeface="Roboto Condensed Light"/>
            </a:endParaRPr>
          </a:p>
        </p:txBody>
      </p:sp>
      <p:sp>
        <p:nvSpPr>
          <p:cNvPr id="5" name="Google Shape;184;p32">
            <a:extLst>
              <a:ext uri="{FF2B5EF4-FFF2-40B4-BE49-F238E27FC236}">
                <a16:creationId xmlns:a16="http://schemas.microsoft.com/office/drawing/2014/main" id="{46859874-2C81-35FA-62EA-73AB33D5E9CD}"/>
              </a:ext>
            </a:extLst>
          </p:cNvPr>
          <p:cNvSpPr txBox="1">
            <a:spLocks/>
          </p:cNvSpPr>
          <p:nvPr/>
        </p:nvSpPr>
        <p:spPr>
          <a:xfrm>
            <a:off x="843854" y="5246766"/>
            <a:ext cx="7230384" cy="15398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 Condensed Light"/>
              <a:buChar char="●"/>
              <a:defRPr sz="1200" b="0" i="0" u="none" strike="noStrike" cap="none">
                <a:solidFill>
                  <a:srgbClr val="000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 Condensed Light"/>
              <a:buChar char="○"/>
              <a:defRPr sz="1200" b="0" i="0" u="none" strike="noStrike" cap="none">
                <a:solidFill>
                  <a:srgbClr val="000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 Condensed Light"/>
              <a:buChar char="■"/>
              <a:defRPr sz="1200" b="0" i="0" u="none" strike="noStrike" cap="none">
                <a:solidFill>
                  <a:srgbClr val="000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 Condensed Light"/>
              <a:buChar char="●"/>
              <a:defRPr sz="1200" b="0" i="0" u="none" strike="noStrike" cap="none">
                <a:solidFill>
                  <a:srgbClr val="000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 Condensed Light"/>
              <a:buChar char="○"/>
              <a:defRPr sz="1200" b="0" i="0" u="none" strike="noStrike" cap="none">
                <a:solidFill>
                  <a:srgbClr val="000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 Condensed Light"/>
              <a:buChar char="■"/>
              <a:defRPr sz="1200" b="0" i="0" u="none" strike="noStrike" cap="none">
                <a:solidFill>
                  <a:srgbClr val="000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 Condensed Light"/>
              <a:buChar char="●"/>
              <a:defRPr sz="1200" b="0" i="0" u="none" strike="noStrike" cap="none">
                <a:solidFill>
                  <a:srgbClr val="000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 Condensed Light"/>
              <a:buChar char="○"/>
              <a:defRPr sz="1200" b="0" i="0" u="none" strike="noStrike" cap="none">
                <a:solidFill>
                  <a:srgbClr val="000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200"/>
              <a:buFont typeface="Roboto Condensed Light"/>
              <a:buChar char="■"/>
              <a:defRPr sz="1200" b="0" i="0" u="none" strike="noStrike" cap="none">
                <a:solidFill>
                  <a:srgbClr val="000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pPr marL="380990" marR="0" lvl="0" indent="-38099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 Condensed Light"/>
              <a:buChar char="●"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sym typeface="Roboto Condensed Light"/>
              </a:rPr>
              <a:t>聯繫人和聯絡方式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sym typeface="Roboto Condensed Light"/>
            </a:endParaRPr>
          </a:p>
        </p:txBody>
      </p:sp>
    </p:spTree>
    <p:extLst>
      <p:ext uri="{BB962C8B-B14F-4D97-AF65-F5344CB8AC3E}">
        <p14:creationId xmlns:p14="http://schemas.microsoft.com/office/powerpoint/2010/main" val="2849737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p4"/>
          <p:cNvSpPr txBox="1">
            <a:spLocks noGrp="1"/>
          </p:cNvSpPr>
          <p:nvPr>
            <p:ph type="sldNum" idx="12"/>
          </p:nvPr>
        </p:nvSpPr>
        <p:spPr>
          <a:xfrm>
            <a:off x="11694738" y="379259"/>
            <a:ext cx="497262" cy="308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zh-TW"/>
            </a:defPPr>
            <a:lvl1pPr marL="0" algn="ctr" defTabSz="914400" rtl="0" eaLnBrk="1" latinLnBrk="0" hangingPunct="1">
              <a:defRPr sz="1000" b="0" kern="1200">
                <a:solidFill>
                  <a:schemeClr val="bg2">
                    <a:lumMod val="25000"/>
                  </a:schemeClr>
                </a:solidFill>
                <a:latin typeface="Taipei Sans TC Beta" pitchFamily="2" charset="-120"/>
                <a:ea typeface="Taipei Sans TC Beta" pitchFamily="2" charset="-120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D23CE9-8371-4D6C-B5A1-3D936455ABAD}" type="slidenum">
              <a:rPr kumimoji="0" lang="zh-TW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E3DED1">
                    <a:lumMod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Arial" panose="020B0604020202020204" pitchFamily="34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sz="1000" b="0" i="0" u="none" strike="noStrike" kern="1200" cap="none" spc="0" normalizeH="0" baseline="0" noProof="0">
              <a:ln>
                <a:noFill/>
              </a:ln>
              <a:solidFill>
                <a:srgbClr val="E3DED1">
                  <a:lumMod val="25000"/>
                </a:srgbClr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  <p:grpSp>
        <p:nvGrpSpPr>
          <p:cNvPr id="587" name="Google Shape;587;p4"/>
          <p:cNvGrpSpPr/>
          <p:nvPr/>
        </p:nvGrpSpPr>
        <p:grpSpPr>
          <a:xfrm>
            <a:off x="589148" y="886691"/>
            <a:ext cx="4270465" cy="5545981"/>
            <a:chOff x="587811" y="1185703"/>
            <a:chExt cx="4341178" cy="5246969"/>
          </a:xfrm>
        </p:grpSpPr>
        <p:sp>
          <p:nvSpPr>
            <p:cNvPr id="588" name="Google Shape;588;p4"/>
            <p:cNvSpPr/>
            <p:nvPr/>
          </p:nvSpPr>
          <p:spPr>
            <a:xfrm>
              <a:off x="587811" y="1185703"/>
              <a:ext cx="4341178" cy="5246969"/>
            </a:xfrm>
            <a:prstGeom prst="roundRect">
              <a:avLst>
                <a:gd name="adj" fmla="val 1451"/>
              </a:avLst>
            </a:prstGeom>
            <a:solidFill>
              <a:schemeClr val="lt1">
                <a:alpha val="9803"/>
              </a:schemeClr>
            </a:solidFill>
            <a:ln w="9525" cap="flat" cmpd="sng">
              <a:solidFill>
                <a:srgbClr val="3A3838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180000" tIns="72000" rIns="180000" bIns="72000" anchor="t" anchorCtr="0">
              <a:noAutofit/>
            </a:bodyPr>
            <a:lstStyle/>
            <a:p>
              <a:pPr marL="533400" marR="0" lvl="0" indent="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white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21817D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Arial"/>
                <a:sym typeface="Arial"/>
              </a:endParaRPr>
            </a:p>
          </p:txBody>
        </p:sp>
        <p:sp>
          <p:nvSpPr>
            <p:cNvPr id="589" name="Google Shape;589;p4"/>
            <p:cNvSpPr txBox="1"/>
            <p:nvPr/>
          </p:nvSpPr>
          <p:spPr>
            <a:xfrm>
              <a:off x="1110285" y="1329561"/>
              <a:ext cx="1622950" cy="3692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A3838"/>
                </a:buClr>
                <a:buSzPts val="1600"/>
                <a:buFont typeface="Arial"/>
                <a:buNone/>
                <a:tabLst/>
                <a:defRPr/>
              </a:pPr>
              <a:r>
                <a:rPr kumimoji="0" lang="zh-TW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3A3838"/>
                  </a:solidFill>
                  <a:effectLst/>
                  <a:uLnTx/>
                  <a:uFillTx/>
                  <a:latin typeface="Microsoft JhengHei" panose="020B0604030504040204" pitchFamily="34" charset="-120"/>
                  <a:ea typeface="Microsoft JhengHei" panose="020B0604030504040204" pitchFamily="34" charset="-120"/>
                  <a:cs typeface="Arial"/>
                  <a:sym typeface="Arial"/>
                </a:rPr>
                <a:t>新創團隊介紹</a:t>
              </a:r>
              <a:endPara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endParaRPr>
            </a:p>
          </p:txBody>
        </p:sp>
      </p:grpSp>
      <p:grpSp>
        <p:nvGrpSpPr>
          <p:cNvPr id="593" name="Google Shape;593;p4"/>
          <p:cNvGrpSpPr/>
          <p:nvPr/>
        </p:nvGrpSpPr>
        <p:grpSpPr>
          <a:xfrm>
            <a:off x="5092838" y="886421"/>
            <a:ext cx="3184217" cy="5545981"/>
            <a:chOff x="5039624" y="1185536"/>
            <a:chExt cx="2657720" cy="5246968"/>
          </a:xfrm>
        </p:grpSpPr>
        <p:sp>
          <p:nvSpPr>
            <p:cNvPr id="594" name="Google Shape;594;p4"/>
            <p:cNvSpPr/>
            <p:nvPr/>
          </p:nvSpPr>
          <p:spPr>
            <a:xfrm>
              <a:off x="5039624" y="1185536"/>
              <a:ext cx="2657720" cy="5246968"/>
            </a:xfrm>
            <a:prstGeom prst="roundRect">
              <a:avLst>
                <a:gd name="adj" fmla="val 1607"/>
              </a:avLst>
            </a:prstGeom>
            <a:solidFill>
              <a:srgbClr val="18827C">
                <a:alpha val="9800"/>
              </a:srgbClr>
            </a:solidFill>
            <a:ln w="9525" cap="flat" cmpd="sng">
              <a:solidFill>
                <a:srgbClr val="18827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180000" tIns="108000" rIns="180000" bIns="108000" anchor="t" anchorCtr="0">
              <a:noAutofit/>
            </a:bodyPr>
            <a:lstStyle/>
            <a:p>
              <a:pPr marL="0" marR="0" lvl="0" indent="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white"/>
                </a:buClr>
                <a:buSzPts val="1400"/>
                <a:buFont typeface="Calibri"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21817D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Arial"/>
                <a:sym typeface="Arial"/>
              </a:endParaRPr>
            </a:p>
          </p:txBody>
        </p:sp>
        <p:sp>
          <p:nvSpPr>
            <p:cNvPr id="596" name="Google Shape;596;p4"/>
            <p:cNvSpPr txBox="1"/>
            <p:nvPr/>
          </p:nvSpPr>
          <p:spPr>
            <a:xfrm>
              <a:off x="5474925" y="1310492"/>
              <a:ext cx="1906036" cy="3493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1817D"/>
                </a:buClr>
                <a:buSzPts val="1800"/>
                <a:buFontTx/>
                <a:buNone/>
                <a:tabLst/>
                <a:defRPr/>
              </a:pPr>
              <a:r>
                <a:rPr kumimoji="0" lang="zh-TW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21817D"/>
                  </a:solidFill>
                  <a:effectLst/>
                  <a:uLnTx/>
                  <a:uFillTx/>
                  <a:latin typeface="Microsoft JhengHei" panose="020B0604030504040204" pitchFamily="34" charset="-120"/>
                  <a:ea typeface="Microsoft JhengHei" panose="020B0604030504040204" pitchFamily="34" charset="-120"/>
                  <a:cs typeface="Arial"/>
                  <a:sym typeface="Arial"/>
                </a:rPr>
                <a:t>公司簡介及核心技術</a:t>
              </a:r>
              <a:endParaRPr kumimoji="0" sz="1800" b="1" i="0" u="none" strike="noStrike" kern="1200" cap="none" spc="0" normalizeH="0" baseline="0" noProof="0" dirty="0">
                <a:ln>
                  <a:noFill/>
                </a:ln>
                <a:solidFill>
                  <a:srgbClr val="21817D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Arial"/>
                <a:sym typeface="Arial"/>
              </a:endParaRPr>
            </a:p>
          </p:txBody>
        </p:sp>
      </p:grpSp>
      <p:grpSp>
        <p:nvGrpSpPr>
          <p:cNvPr id="600" name="Google Shape;600;p4"/>
          <p:cNvGrpSpPr/>
          <p:nvPr/>
        </p:nvGrpSpPr>
        <p:grpSpPr>
          <a:xfrm>
            <a:off x="5243395" y="867821"/>
            <a:ext cx="6699975" cy="5545981"/>
            <a:chOff x="4729759" y="1185702"/>
            <a:chExt cx="7050520" cy="5246700"/>
          </a:xfrm>
        </p:grpSpPr>
        <p:sp>
          <p:nvSpPr>
            <p:cNvPr id="601" name="Google Shape;601;p4"/>
            <p:cNvSpPr/>
            <p:nvPr/>
          </p:nvSpPr>
          <p:spPr>
            <a:xfrm>
              <a:off x="8081863" y="1185702"/>
              <a:ext cx="3698416" cy="5246700"/>
            </a:xfrm>
            <a:prstGeom prst="roundRect">
              <a:avLst>
                <a:gd name="adj" fmla="val 1607"/>
              </a:avLst>
            </a:prstGeom>
            <a:solidFill>
              <a:srgbClr val="C00000">
                <a:alpha val="9803"/>
              </a:srgbClr>
            </a:solidFill>
            <a:ln w="9525" cap="flat" cmpd="sng">
              <a:solidFill>
                <a:srgbClr val="C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180000" tIns="108000" rIns="180000" bIns="108000" anchor="t" anchorCtr="0">
              <a:noAutofit/>
            </a:bodyPr>
            <a:lstStyle/>
            <a:p>
              <a:pPr marL="0" marR="0" lvl="0" indent="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white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21817D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Arial"/>
                <a:sym typeface="Arial"/>
              </a:endParaRPr>
            </a:p>
          </p:txBody>
        </p:sp>
        <p:sp>
          <p:nvSpPr>
            <p:cNvPr id="604" name="Google Shape;604;p4"/>
            <p:cNvSpPr txBox="1"/>
            <p:nvPr/>
          </p:nvSpPr>
          <p:spPr>
            <a:xfrm>
              <a:off x="5126923" y="3996132"/>
              <a:ext cx="2855820" cy="3493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>
              <a:defPPr>
                <a:defRPr lang="en-US"/>
              </a:defPPr>
              <a:lvl1pPr lvl="0">
                <a:buClr>
                  <a:srgbClr val="21817D"/>
                </a:buClr>
                <a:buSzPts val="1800"/>
                <a:defRPr b="1">
                  <a:solidFill>
                    <a:srgbClr val="21817D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  <a:cs typeface="Arial"/>
                </a:defRPr>
              </a:lvl1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1817D"/>
                </a:buClr>
                <a:buSzPts val="1800"/>
                <a:buFontTx/>
                <a:buNone/>
                <a:tabLst/>
                <a:defRPr/>
              </a:pPr>
              <a:r>
                <a:rPr kumimoji="0" lang="zh-TW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21817D"/>
                  </a:solidFill>
                  <a:effectLst/>
                  <a:uLnTx/>
                  <a:uFillTx/>
                  <a:latin typeface="Microsoft JhengHei" panose="020B0604030504040204" pitchFamily="34" charset="-120"/>
                  <a:ea typeface="Microsoft JhengHei" panose="020B0604030504040204" pitchFamily="34" charset="-120"/>
                  <a:cs typeface="Arial"/>
                </a:rPr>
                <a:t>市場痛點</a:t>
              </a:r>
              <a:r>
                <a:rPr kumimoji="0" lang="en-US" altLang="zh-TW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21817D"/>
                  </a:solidFill>
                  <a:effectLst/>
                  <a:uLnTx/>
                  <a:uFillTx/>
                  <a:latin typeface="Microsoft JhengHei" panose="020B0604030504040204" pitchFamily="34" charset="-120"/>
                  <a:ea typeface="Microsoft JhengHei" panose="020B0604030504040204" pitchFamily="34" charset="-120"/>
                  <a:cs typeface="Arial"/>
                </a:rPr>
                <a:t>/</a:t>
              </a:r>
              <a:r>
                <a:rPr kumimoji="0" lang="zh-TW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21817D"/>
                  </a:solidFill>
                  <a:effectLst/>
                  <a:uLnTx/>
                  <a:uFillTx/>
                  <a:latin typeface="Microsoft JhengHei" panose="020B0604030504040204" pitchFamily="34" charset="-120"/>
                  <a:ea typeface="Microsoft JhengHei" panose="020B0604030504040204" pitchFamily="34" charset="-120"/>
                  <a:cs typeface="Arial"/>
                </a:rPr>
                <a:t>亮點</a:t>
              </a:r>
              <a:r>
                <a:rPr kumimoji="0" lang="en-US" altLang="zh-TW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21817D"/>
                  </a:solidFill>
                  <a:effectLst/>
                  <a:uLnTx/>
                  <a:uFillTx/>
                  <a:latin typeface="Microsoft JhengHei" panose="020B0604030504040204" pitchFamily="34" charset="-120"/>
                  <a:ea typeface="Microsoft JhengHei" panose="020B0604030504040204" pitchFamily="34" charset="-120"/>
                  <a:cs typeface="Arial"/>
                </a:rPr>
                <a:t>/</a:t>
              </a:r>
              <a:r>
                <a:rPr kumimoji="0" lang="zh-TW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21817D"/>
                  </a:solidFill>
                  <a:effectLst/>
                  <a:uLnTx/>
                  <a:uFillTx/>
                  <a:latin typeface="Microsoft JhengHei" panose="020B0604030504040204" pitchFamily="34" charset="-120"/>
                  <a:ea typeface="Microsoft JhengHei" panose="020B0604030504040204" pitchFamily="34" charset="-120"/>
                  <a:cs typeface="Arial"/>
                </a:rPr>
                <a:t>商業模式</a:t>
              </a:r>
            </a:p>
          </p:txBody>
        </p:sp>
        <p:sp>
          <p:nvSpPr>
            <p:cNvPr id="605" name="Google Shape;605;p4"/>
            <p:cNvSpPr txBox="1"/>
            <p:nvPr/>
          </p:nvSpPr>
          <p:spPr>
            <a:xfrm>
              <a:off x="4729759" y="4447143"/>
              <a:ext cx="3159441" cy="80795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285750" marR="0" lvl="0" indent="-285750" algn="l" defTabSz="4572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>
                  <a:srgbClr val="3A3838"/>
                </a:buClr>
                <a:buSzPts val="1600"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icrosoft JhengHei" panose="020B0604030504040204" pitchFamily="34" charset="-120"/>
                  <a:ea typeface="Microsoft JhengHei" panose="020B0604030504040204" pitchFamily="34" charset="-120"/>
                  <a:cs typeface="+mn-cs"/>
                </a:rPr>
                <a:t>痛點：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icrosoft JhengHei" panose="020B0604030504040204" pitchFamily="34" charset="-120"/>
                  <a:ea typeface="Microsoft JhengHei" panose="020B0604030504040204" pitchFamily="34" charset="-120"/>
                  <a:cs typeface="+mn-cs"/>
                </a:rPr>
                <a:t>XXX</a:t>
              </a:r>
            </a:p>
            <a:p>
              <a:pPr marL="285750" marR="0" lvl="0" indent="-285750" algn="l" defTabSz="4572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>
                  <a:srgbClr val="3A3838"/>
                </a:buClr>
                <a:buSzPts val="1600"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icrosoft JhengHei" panose="020B0604030504040204" pitchFamily="34" charset="-120"/>
                  <a:ea typeface="Microsoft JhengHei" panose="020B0604030504040204" pitchFamily="34" charset="-120"/>
                  <a:cs typeface="+mn-cs"/>
                </a:rPr>
                <a:t>亮點：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icrosoft JhengHei" panose="020B0604030504040204" pitchFamily="34" charset="-120"/>
                  <a:ea typeface="Microsoft JhengHei" panose="020B0604030504040204" pitchFamily="34" charset="-120"/>
                  <a:cs typeface="+mn-cs"/>
                </a:rPr>
                <a:t>XXX</a:t>
              </a:r>
            </a:p>
            <a:p>
              <a:pPr marL="285750" marR="0" lvl="0" indent="-285750" algn="l" defTabSz="4572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>
                  <a:srgbClr val="3A3838"/>
                </a:buClr>
                <a:buSzPts val="1600"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icrosoft JhengHei" panose="020B0604030504040204" pitchFamily="34" charset="-120"/>
                  <a:ea typeface="Microsoft JhengHei" panose="020B0604030504040204" pitchFamily="34" charset="-120"/>
                  <a:cs typeface="+mn-cs"/>
                </a:rPr>
                <a:t>商業模式：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icrosoft JhengHei" panose="020B0604030504040204" pitchFamily="34" charset="-120"/>
                  <a:ea typeface="Microsoft JhengHei" panose="020B0604030504040204" pitchFamily="34" charset="-120"/>
                  <a:cs typeface="+mn-cs"/>
                </a:rPr>
                <a:t>XXX</a:t>
              </a:r>
              <a:endPara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endParaRPr>
            </a:p>
          </p:txBody>
        </p:sp>
      </p:grpSp>
      <p:sp>
        <p:nvSpPr>
          <p:cNvPr id="612" name="Google Shape;612;p4"/>
          <p:cNvSpPr txBox="1"/>
          <p:nvPr/>
        </p:nvSpPr>
        <p:spPr>
          <a:xfrm>
            <a:off x="5368283" y="1378923"/>
            <a:ext cx="2844875" cy="609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A3838"/>
              </a:buClr>
              <a:buSzPts val="1600"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3A3838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Arial"/>
                <a:sym typeface="Arial"/>
              </a:rPr>
              <a:t>公司簡介：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3A3838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Arial"/>
                <a:sym typeface="Arial"/>
              </a:rPr>
              <a:t>XXX</a:t>
            </a:r>
          </a:p>
          <a:p>
            <a:pPr marL="285750" marR="0" lvl="0" indent="-2857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A3838"/>
              </a:buClr>
              <a:buSzPts val="1600"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3A3838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Arial"/>
                <a:sym typeface="Arial"/>
              </a:rPr>
              <a:t>核心技術：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3A3838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Arial"/>
                <a:sym typeface="Arial"/>
              </a:rPr>
              <a:t>XXX</a:t>
            </a:r>
            <a:endParaRPr kumimoji="0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srgbClr val="3A3838"/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Arial"/>
              <a:sym typeface="Arial"/>
            </a:endParaRPr>
          </a:p>
        </p:txBody>
      </p:sp>
      <p:sp>
        <p:nvSpPr>
          <p:cNvPr id="37" name="標題 1">
            <a:extLst>
              <a:ext uri="{FF2B5EF4-FFF2-40B4-BE49-F238E27FC236}">
                <a16:creationId xmlns:a16="http://schemas.microsoft.com/office/drawing/2014/main" id="{05F5E5B7-4114-04F7-3C2A-3D64B0B47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868" y="222580"/>
            <a:ext cx="11273502" cy="449974"/>
          </a:xfrm>
        </p:spPr>
        <p:txBody>
          <a:bodyPr>
            <a:noAutofit/>
          </a:bodyPr>
          <a:lstStyle/>
          <a:p>
            <a:r>
              <a:rPr kumimoji="1" lang="en-US" altLang="zh-TW" sz="2800" b="1" dirty="0">
                <a:solidFill>
                  <a:schemeClr val="tx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XX(</a:t>
            </a:r>
            <a:r>
              <a:rPr kumimoji="1" lang="zh-TW" altLang="en-US" sz="2800" b="1" dirty="0">
                <a:solidFill>
                  <a:schemeClr val="tx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股</a:t>
            </a:r>
            <a:r>
              <a:rPr kumimoji="1" lang="en-US" altLang="zh-TW" sz="2800" b="1" dirty="0">
                <a:solidFill>
                  <a:schemeClr val="tx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r>
              <a:rPr kumimoji="1" lang="zh-TW" altLang="en-US" sz="2800" b="1" dirty="0">
                <a:solidFill>
                  <a:schemeClr val="tx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公司</a:t>
            </a:r>
            <a:r>
              <a:rPr kumimoji="1" lang="en-US" altLang="zh-TW" sz="2800" b="1" dirty="0">
                <a:solidFill>
                  <a:schemeClr val="tx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kumimoji="1" lang="zh-TW" altLang="en-US" sz="2800" b="1" dirty="0">
                <a:solidFill>
                  <a:schemeClr val="tx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英文名</a:t>
            </a:r>
            <a:r>
              <a:rPr kumimoji="1" lang="en-US" altLang="zh-TW" sz="2800" b="1" dirty="0">
                <a:solidFill>
                  <a:schemeClr val="tx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endParaRPr kumimoji="1" lang="zh-TW" altLang="en-US" sz="3200" b="1" dirty="0">
              <a:solidFill>
                <a:schemeClr val="tx2">
                  <a:lumMod val="50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8" name="Google Shape;605;p4">
            <a:extLst>
              <a:ext uri="{FF2B5EF4-FFF2-40B4-BE49-F238E27FC236}">
                <a16:creationId xmlns:a16="http://schemas.microsoft.com/office/drawing/2014/main" id="{A2108315-CC52-430C-9EA6-D6C21B9E6D2F}"/>
              </a:ext>
            </a:extLst>
          </p:cNvPr>
          <p:cNvSpPr txBox="1"/>
          <p:nvPr/>
        </p:nvSpPr>
        <p:spPr>
          <a:xfrm>
            <a:off x="8517728" y="1412674"/>
            <a:ext cx="3369472" cy="3628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600"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主要產品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/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服務：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XXX</a:t>
            </a:r>
          </a:p>
          <a:p>
            <a:pPr marL="285750" marR="0" lvl="0" indent="-2857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600"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商業發展進程：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XXX</a:t>
            </a:r>
          </a:p>
          <a:p>
            <a:pPr marL="285750" marR="0" lvl="0" indent="-2857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600"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目前主要客戶：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XXX</a:t>
            </a:r>
          </a:p>
          <a:p>
            <a:pPr marL="285750" marR="0" lvl="0" indent="-2857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600"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預估未來三年營收：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2023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XXX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元；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2024 XXX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元；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2025 XXX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元</a:t>
            </a:r>
            <a:endParaRPr kumimoji="0" lang="en-US" altLang="zh-TW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600"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發展亮點：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XXX</a:t>
            </a:r>
          </a:p>
          <a:p>
            <a:pPr marL="285750" marR="0" lvl="0" indent="-2857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600"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其他</a:t>
            </a:r>
            <a:endParaRPr kumimoji="0" lang="en-US" altLang="zh-TW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600"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600"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prstClr val="black"/>
              </a:buClr>
              <a:buSzPts val="1600"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prstClr val="black"/>
              </a:buClr>
              <a:buSzPts val="1600"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prstClr val="black"/>
              </a:buClr>
              <a:buSzPts val="1600"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prstClr val="black"/>
              </a:buClr>
              <a:buSzPts val="1600"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endParaRPr>
          </a:p>
        </p:txBody>
      </p:sp>
      <p:sp>
        <p:nvSpPr>
          <p:cNvPr id="40" name="Google Shape;604;p4">
            <a:extLst>
              <a:ext uri="{FF2B5EF4-FFF2-40B4-BE49-F238E27FC236}">
                <a16:creationId xmlns:a16="http://schemas.microsoft.com/office/drawing/2014/main" id="{9E369FB3-1378-4438-B498-202B8D2285A8}"/>
              </a:ext>
            </a:extLst>
          </p:cNvPr>
          <p:cNvSpPr txBox="1"/>
          <p:nvPr/>
        </p:nvSpPr>
        <p:spPr>
          <a:xfrm>
            <a:off x="8930057" y="3856896"/>
            <a:ext cx="2451942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Tx/>
              <a:buNone/>
              <a:tabLst/>
              <a:defRPr/>
            </a:pP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募資規劃</a:t>
            </a: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/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現況</a:t>
            </a:r>
          </a:p>
        </p:txBody>
      </p:sp>
      <p:sp>
        <p:nvSpPr>
          <p:cNvPr id="47" name="Google Shape;605;p4">
            <a:extLst>
              <a:ext uri="{FF2B5EF4-FFF2-40B4-BE49-F238E27FC236}">
                <a16:creationId xmlns:a16="http://schemas.microsoft.com/office/drawing/2014/main" id="{8EEAB6C0-DB38-4F1D-9EE5-607D81A93829}"/>
              </a:ext>
            </a:extLst>
          </p:cNvPr>
          <p:cNvSpPr txBox="1"/>
          <p:nvPr/>
        </p:nvSpPr>
        <p:spPr>
          <a:xfrm>
            <a:off x="8517728" y="4217426"/>
            <a:ext cx="3209964" cy="1772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600"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本輪募資金額：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4AB5C4">
                    <a:lumMod val="75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XX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AB5C4">
                    <a:lumMod val="75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億</a:t>
            </a:r>
            <a:endParaRPr kumimoji="0" lang="en-US" altLang="zh-TW" sz="1400" b="1" i="0" u="none" strike="noStrike" kern="1200" cap="none" spc="0" normalizeH="0" baseline="0" noProof="0" dirty="0">
              <a:ln>
                <a:noFill/>
              </a:ln>
              <a:solidFill>
                <a:srgbClr val="4AB5C4">
                  <a:lumMod val="75000"/>
                </a:srgbClr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285750" marR="0" lvl="0" indent="-285750" algn="just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600"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本輪募資完成時間：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4AB5C4">
                    <a:lumMod val="75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202X QX</a:t>
            </a:r>
          </a:p>
          <a:p>
            <a:pPr marL="285750" marR="0" lvl="0" indent="-285750" algn="just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600"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資金用途：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XXX</a:t>
            </a:r>
          </a:p>
          <a:p>
            <a:pPr marL="285750" marR="0" lvl="0" indent="-285750" algn="just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600"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本輪募資後估值：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4AB5C4">
                    <a:lumMod val="75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XX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AB5C4">
                    <a:lumMod val="75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億</a:t>
            </a:r>
            <a:endParaRPr kumimoji="0" lang="en-US" altLang="zh-TW" sz="1400" b="1" i="0" u="none" strike="noStrike" kern="1200" cap="none" spc="0" normalizeH="0" baseline="0" noProof="0" dirty="0">
              <a:ln>
                <a:noFill/>
              </a:ln>
              <a:solidFill>
                <a:srgbClr val="4AB5C4">
                  <a:lumMod val="75000"/>
                </a:srgbClr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285750" marR="0" lvl="0" indent="-285750" algn="just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600"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主要投資人：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4AB5C4">
                    <a:lumMod val="75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XXX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AB5C4">
                    <a:lumMod val="75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、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4AB5C4">
                    <a:lumMod val="75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XXX</a:t>
            </a:r>
          </a:p>
          <a:p>
            <a:pPr marL="285750" marR="0" lvl="0" indent="-285750" algn="just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600"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其他</a:t>
            </a:r>
            <a:endParaRPr kumimoji="0" lang="en-US" altLang="zh-TW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endParaRPr>
          </a:p>
        </p:txBody>
      </p:sp>
      <p:sp>
        <p:nvSpPr>
          <p:cNvPr id="48" name="Google Shape;611;p4">
            <a:extLst>
              <a:ext uri="{FF2B5EF4-FFF2-40B4-BE49-F238E27FC236}">
                <a16:creationId xmlns:a16="http://schemas.microsoft.com/office/drawing/2014/main" id="{DBC36310-E5F0-4169-BED8-0E74DBB5C226}"/>
              </a:ext>
            </a:extLst>
          </p:cNvPr>
          <p:cNvSpPr txBox="1"/>
          <p:nvPr/>
        </p:nvSpPr>
        <p:spPr>
          <a:xfrm>
            <a:off x="596596" y="1337305"/>
            <a:ext cx="4270465" cy="4013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公司設立日期：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 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989B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2022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989B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 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989B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年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989B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12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989B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月 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989B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28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989B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日</a:t>
            </a:r>
            <a:endParaRPr kumimoji="0" sz="1400" b="1" i="0" u="none" strike="noStrike" kern="1200" cap="none" spc="0" normalizeH="0" baseline="0" noProof="0" dirty="0">
              <a:ln>
                <a:noFill/>
              </a:ln>
              <a:solidFill>
                <a:srgbClr val="0989B1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"/>
              <a:sym typeface="Arial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公司代表人：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CEOXXX</a:t>
            </a:r>
          </a:p>
          <a:p>
            <a:pPr marL="285750" marR="0" lvl="0" indent="-2857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Microsoft JhengHei"/>
              </a:rPr>
              <a:t>實收資本額</a:t>
            </a:r>
            <a:r>
              <a:rPr kumimoji="1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817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Microsoft JhengHei"/>
              </a:rPr>
              <a:t>：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4AB5C4">
                    <a:lumMod val="75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Microsoft JhengHei"/>
              </a:rPr>
              <a:t>XX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AB5C4">
                    <a:lumMod val="75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Microsoft JhengHei"/>
              </a:rPr>
              <a:t>億元（每股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4AB5C4">
                    <a:lumMod val="75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Microsoft JhengHei"/>
              </a:rPr>
              <a:t>X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AB5C4">
                    <a:lumMod val="75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Microsoft JhengHei"/>
              </a:rPr>
              <a:t>元，含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4AB5C4">
                    <a:lumMod val="75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Microsoft JhengHei"/>
              </a:rPr>
              <a:t>XX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AB5C4">
                    <a:lumMod val="75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Microsoft JhengHei"/>
              </a:rPr>
              <a:t>投資人現金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4AB5C4">
                    <a:lumMod val="75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Microsoft JhengHei"/>
              </a:rPr>
              <a:t>XX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AB5C4">
                    <a:lumMod val="75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Microsoft JhengHei"/>
              </a:rPr>
              <a:t>元，技術股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4AB5C4">
                    <a:lumMod val="75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Microsoft JhengHei"/>
              </a:rPr>
              <a:t>XX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AB5C4">
                    <a:lumMod val="75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Microsoft JhengHei"/>
              </a:rPr>
              <a:t>元）</a:t>
            </a:r>
            <a:endParaRPr kumimoji="1" lang="en-US" altLang="zh-TW" sz="1400" b="1" i="0" u="none" strike="noStrike" kern="1200" cap="none" spc="0" normalizeH="0" baseline="0" noProof="0" dirty="0">
              <a:ln>
                <a:noFill/>
              </a:ln>
              <a:solidFill>
                <a:srgbClr val="4AB5C4">
                  <a:lumMod val="75000"/>
                </a:srgbClr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Microsoft JhengHei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Microsoft JhengHei"/>
              </a:rPr>
              <a:t>員工人數</a:t>
            </a:r>
            <a:r>
              <a:rPr kumimoji="1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817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Microsoft JhengHei"/>
              </a:rPr>
              <a:t>：</a:t>
            </a:r>
            <a:r>
              <a:rPr kumimoji="1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srgbClr val="21817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Microsoft JhengHei"/>
              </a:rPr>
              <a:t>XX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AB5C4">
                    <a:lumMod val="75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Microsoft JhengHei"/>
              </a:rPr>
              <a:t>人</a:t>
            </a:r>
            <a:endParaRPr kumimoji="1" lang="en-US" altLang="zh-TW" sz="1400" b="1" i="0" u="none" strike="noStrike" kern="1200" cap="none" spc="0" normalizeH="0" baseline="0" noProof="0" dirty="0">
              <a:ln>
                <a:noFill/>
              </a:ln>
              <a:solidFill>
                <a:srgbClr val="4AB5C4">
                  <a:lumMod val="75000"/>
                </a:srgbClr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Microsoft JhengHei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技術來源及比例</a:t>
            </a:r>
            <a:r>
              <a:rPr kumimoji="1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：經濟部</a:t>
            </a:r>
            <a:r>
              <a:rPr kumimoji="1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XX</a:t>
            </a:r>
            <a:r>
              <a:rPr kumimoji="1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科專計畫</a:t>
            </a:r>
            <a:r>
              <a:rPr kumimoji="1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(XX%)</a:t>
            </a:r>
            <a:r>
              <a:rPr kumimoji="1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，國科會</a:t>
            </a:r>
            <a:r>
              <a:rPr kumimoji="1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XX</a:t>
            </a:r>
            <a:r>
              <a:rPr kumimoji="1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計畫</a:t>
            </a:r>
            <a:r>
              <a:rPr kumimoji="1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(XX%)</a:t>
            </a:r>
            <a:r>
              <a:rPr kumimoji="1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，自行開發</a:t>
            </a:r>
            <a:r>
              <a:rPr kumimoji="1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(XX%)</a:t>
            </a:r>
          </a:p>
          <a:p>
            <a:pPr marL="285750" marR="0" lvl="0" indent="-2857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技術作價</a:t>
            </a:r>
            <a:r>
              <a:rPr kumimoji="1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：</a:t>
            </a:r>
            <a:r>
              <a:rPr kumimoji="1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(</a:t>
            </a:r>
            <a:r>
              <a:rPr kumimoji="1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如有預計何時完成</a:t>
            </a:r>
            <a:r>
              <a:rPr kumimoji="1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)</a:t>
            </a:r>
          </a:p>
          <a:p>
            <a:pPr marL="285750" marR="0" lvl="0" indent="-2857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技術作價條件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&amp;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金額</a:t>
            </a:r>
            <a:r>
              <a:rPr kumimoji="1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817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：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21817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(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1817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專屬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21817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/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1817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有償讓與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21817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/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1817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其他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21817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21817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XX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1817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元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21817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(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1817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其中技術股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21817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XX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1817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元，技轉金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21817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XX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1817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元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21817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)</a:t>
            </a:r>
          </a:p>
          <a:p>
            <a:pPr marL="285750" marR="0" lvl="0" indent="-2857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Arial"/>
              </a:rPr>
              <a:t>投資人意向書</a:t>
            </a:r>
            <a:r>
              <a:rPr kumimoji="1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Arial"/>
              </a:rPr>
              <a:t>：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1817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Arial"/>
              </a:rPr>
              <a:t>預計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21817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Arial"/>
              </a:rPr>
              <a:t>XX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1817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Arial"/>
              </a:rPr>
              <a:t>年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21817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Arial"/>
              </a:rPr>
              <a:t>XX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1817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Arial"/>
              </a:rPr>
              <a:t>月取得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21817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Arial"/>
              </a:rPr>
              <a:t>XXX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1817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Arial"/>
              </a:rPr>
              <a:t>投資人之投資意向書</a:t>
            </a:r>
            <a:endParaRPr kumimoji="1" lang="en-US" altLang="zh-TW" sz="1400" b="1" i="0" u="none" strike="noStrike" kern="1200" cap="none" spc="0" normalizeH="0" baseline="0" noProof="0" dirty="0">
              <a:ln>
                <a:noFill/>
              </a:ln>
              <a:solidFill>
                <a:srgbClr val="21817D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Arial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989B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Website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989B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：</a:t>
            </a:r>
            <a:endParaRPr kumimoji="1" lang="en-US" altLang="zh-TW" sz="1400" b="1" i="0" u="none" strike="noStrike" kern="1200" cap="none" spc="0" normalizeH="0" baseline="0" noProof="0" dirty="0">
              <a:ln>
                <a:noFill/>
              </a:ln>
              <a:solidFill>
                <a:srgbClr val="0989B1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"/>
              <a:sym typeface="Arial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989B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Email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989B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：</a:t>
            </a:r>
            <a:endParaRPr kumimoji="1" lang="en-US" altLang="zh-TW" sz="1400" b="1" i="0" u="none" strike="noStrike" kern="1200" cap="none" spc="0" normalizeH="0" baseline="0" noProof="0" dirty="0">
              <a:ln>
                <a:noFill/>
              </a:ln>
              <a:solidFill>
                <a:srgbClr val="21817D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Arial"/>
            </a:endParaRPr>
          </a:p>
        </p:txBody>
      </p:sp>
      <p:sp>
        <p:nvSpPr>
          <p:cNvPr id="41" name="Google Shape;604;p4">
            <a:extLst>
              <a:ext uri="{FF2B5EF4-FFF2-40B4-BE49-F238E27FC236}">
                <a16:creationId xmlns:a16="http://schemas.microsoft.com/office/drawing/2014/main" id="{F3CABEBD-D565-46A2-AC00-699F2D56CD03}"/>
              </a:ext>
            </a:extLst>
          </p:cNvPr>
          <p:cNvSpPr txBox="1"/>
          <p:nvPr/>
        </p:nvSpPr>
        <p:spPr>
          <a:xfrm>
            <a:off x="8937505" y="1008216"/>
            <a:ext cx="279018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Tx/>
              <a:buNone/>
              <a:tabLst/>
              <a:defRPr/>
            </a:pP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營運規劃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41001864-2DB0-47DA-A9CE-2A6C2074065B}"/>
              </a:ext>
            </a:extLst>
          </p:cNvPr>
          <p:cNvSpPr txBox="1"/>
          <p:nvPr/>
        </p:nvSpPr>
        <p:spPr>
          <a:xfrm>
            <a:off x="6060416" y="5786913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產品圖片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4892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9F14A1F-1D68-668E-CFC7-EA45894CA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簡報重點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3FE56E8-F207-5F82-3558-EE69A0D82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2588"/>
            <a:ext cx="10515600" cy="5435787"/>
          </a:xfrm>
        </p:spPr>
        <p:txBody>
          <a:bodyPr>
            <a:no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關鍵痛點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解決方案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市場規模與趨勢</a:t>
            </a:r>
          </a:p>
          <a:p>
            <a:r>
              <a:rPr lang="en-US" altLang="zh-TW" sz="24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目標市場與產品定位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新產品規劃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智慧財產權狀況說明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營運模式</a:t>
            </a:r>
          </a:p>
          <a:p>
            <a:r>
              <a:rPr lang="en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行銷規劃</a:t>
            </a:r>
          </a:p>
          <a:p>
            <a:r>
              <a:rPr lang="en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財務及募資規劃</a:t>
            </a: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風險評估與因應對策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團隊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組成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營運場所及人力聘用之規劃</a:t>
            </a:r>
          </a:p>
        </p:txBody>
      </p:sp>
    </p:spTree>
    <p:extLst>
      <p:ext uri="{BB962C8B-B14F-4D97-AF65-F5344CB8AC3E}">
        <p14:creationId xmlns:p14="http://schemas.microsoft.com/office/powerpoint/2010/main" val="305842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326</Words>
  <Application>Microsoft Office PowerPoint</Application>
  <PresentationFormat>寬螢幕</PresentationFormat>
  <Paragraphs>57</Paragraphs>
  <Slides>3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0" baseType="lpstr">
      <vt:lpstr>微軟正黑體</vt:lpstr>
      <vt:lpstr>微軟正黑體</vt:lpstr>
      <vt:lpstr>Arial</vt:lpstr>
      <vt:lpstr>Calibri</vt:lpstr>
      <vt:lpstr>Calibri Light</vt:lpstr>
      <vt:lpstr>Roboto Condensed Light</vt:lpstr>
      <vt:lpstr>Office 佈景主題</vt:lpstr>
      <vt:lpstr>封面</vt:lpstr>
      <vt:lpstr>XX(股)公司(英文名)</vt:lpstr>
      <vt:lpstr>簡報重點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封面</dc:title>
  <dc:creator>林秀莉</dc:creator>
  <cp:lastModifiedBy>謝宜玲</cp:lastModifiedBy>
  <cp:revision>2</cp:revision>
  <dcterms:created xsi:type="dcterms:W3CDTF">2024-02-27T08:52:42Z</dcterms:created>
  <dcterms:modified xsi:type="dcterms:W3CDTF">2024-04-09T03:10:45Z</dcterms:modified>
</cp:coreProperties>
</file>