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90" r:id="rId1"/>
  </p:sldMasterIdLst>
  <p:notesMasterIdLst>
    <p:notesMasterId r:id="rId13"/>
  </p:notesMasterIdLst>
  <p:handoutMasterIdLst>
    <p:handoutMasterId r:id="rId14"/>
  </p:handoutMasterIdLst>
  <p:sldIdLst>
    <p:sldId id="388" r:id="rId2"/>
    <p:sldId id="258" r:id="rId3"/>
    <p:sldId id="260" r:id="rId4"/>
    <p:sldId id="386" r:id="rId5"/>
    <p:sldId id="262" r:id="rId6"/>
    <p:sldId id="394" r:id="rId7"/>
    <p:sldId id="387" r:id="rId8"/>
    <p:sldId id="395" r:id="rId9"/>
    <p:sldId id="265" r:id="rId10"/>
    <p:sldId id="263" r:id="rId11"/>
    <p:sldId id="383" r:id="rId12"/>
  </p:sldIdLst>
  <p:sldSz cx="9144000" cy="6858000" type="screen4x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林晞如" initials="林晞如" lastIdx="1" clrIdx="0">
    <p:extLst>
      <p:ext uri="{19B8F6BF-5375-455C-9EA6-DF929625EA0E}">
        <p15:presenceInfo xmlns:p15="http://schemas.microsoft.com/office/powerpoint/2012/main" userId="林晞如"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EFF9"/>
    <a:srgbClr val="FFFF71"/>
    <a:srgbClr val="FFFF66"/>
    <a:srgbClr val="FF9933"/>
    <a:srgbClr val="0000CC"/>
    <a:srgbClr val="FFECD9"/>
    <a:srgbClr val="FFCC99"/>
    <a:srgbClr val="FFE0C1"/>
    <a:srgbClr val="FFDEBD"/>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淺色樣式 1 - 輔色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6D9F66E-5EB9-4882-86FB-DCBF35E3C3E4}" styleName="中等深淺樣式 4 - 輔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D7AC3CCA-C797-4891-BE02-D94E43425B78}" styleName="中等深淺樣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BC89EF96-8CEA-46FF-86C4-4CE0E7609802}" styleName="淺色樣式 3 - 輔色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8B1032C-EA38-4F05-BA0D-38AFFFC7BED3}" styleName="淺色樣式 3 - 輔色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淺色樣式 3 - 輔色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DA37D80-6434-44D0-A028-1B22A696006F}" styleName="淺色樣式 3 - 輔色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中等深淺樣式 4 - 輔色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中等深淺樣式 4 - 輔色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5A111915-BE36-4E01-A7E5-04B1672EAD32}" styleName="淺色樣式 2 - 輔色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淺色樣式 2 - 輔色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F2DE63D5-997A-4646-A377-4702673A728D}" styleName="淺色樣式 2 - 輔色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淺色樣式 2 - 輔色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12C8C85-51F0-491E-9774-3900AFEF0FD7}" styleName="淺色樣式 2 - 輔色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727" autoAdjust="0"/>
    <p:restoredTop sz="94660"/>
  </p:normalViewPr>
  <p:slideViewPr>
    <p:cSldViewPr snapToGrid="0" showGuides="1">
      <p:cViewPr varScale="1">
        <p:scale>
          <a:sx n="110" d="100"/>
          <a:sy n="110" d="100"/>
        </p:scale>
        <p:origin x="1158" y="78"/>
      </p:cViewPr>
      <p:guideLst>
        <p:guide orient="horz" pos="2160"/>
        <p:guide pos="2880"/>
      </p:guideLst>
    </p:cSldViewPr>
  </p:slideViewPr>
  <p:notesTextViewPr>
    <p:cViewPr>
      <p:scale>
        <a:sx n="1" d="1"/>
        <a:sy n="1" d="1"/>
      </p:scale>
      <p:origin x="0" y="0"/>
    </p:cViewPr>
  </p:notesTextViewPr>
  <p:notesViewPr>
    <p:cSldViewPr snapToGrid="0" showGuides="1">
      <p:cViewPr varScale="1">
        <p:scale>
          <a:sx n="77" d="100"/>
          <a:sy n="77" d="100"/>
        </p:scale>
        <p:origin x="400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2FA102-B899-43B0-95EB-C1638A0DF9C3}" type="doc">
      <dgm:prSet loTypeId="urn:microsoft.com/office/officeart/2005/8/layout/chevron1" loCatId="process" qsTypeId="urn:microsoft.com/office/officeart/2005/8/quickstyle/simple1" qsCatId="simple" csTypeId="urn:microsoft.com/office/officeart/2005/8/colors/accent2_1" csCatId="accent2" phldr="1"/>
      <dgm:spPr/>
    </dgm:pt>
    <dgm:pt modelId="{DDC8F7C8-2A10-41EA-B60C-08288904C0B2}">
      <dgm:prSet phldrT="[文字]" custT="1"/>
      <dgm:spPr>
        <a:ln w="19050" cmpd="sng">
          <a:solidFill>
            <a:schemeClr val="accent1">
              <a:lumMod val="75000"/>
            </a:schemeClr>
          </a:solidFill>
          <a:prstDash val="lgDash"/>
        </a:ln>
      </dgm:spPr>
      <dgm:t>
        <a:bodyPr/>
        <a:lstStyle/>
        <a:p>
          <a:endParaRPr lang="zh-TW" altLang="en-US" sz="2000" dirty="0"/>
        </a:p>
      </dgm:t>
    </dgm:pt>
    <dgm:pt modelId="{390FCC0D-F601-4658-A5BF-3EDBCC54E947}" type="parTrans" cxnId="{124DB3A4-2D3E-475B-B017-C50A3EF1E8B2}">
      <dgm:prSet/>
      <dgm:spPr/>
      <dgm:t>
        <a:bodyPr/>
        <a:lstStyle/>
        <a:p>
          <a:endParaRPr lang="zh-TW" altLang="en-US"/>
        </a:p>
      </dgm:t>
    </dgm:pt>
    <dgm:pt modelId="{5873C1ED-1D0D-4EC4-92A8-D1290FB9E2A4}" type="sibTrans" cxnId="{124DB3A4-2D3E-475B-B017-C50A3EF1E8B2}">
      <dgm:prSet/>
      <dgm:spPr/>
      <dgm:t>
        <a:bodyPr/>
        <a:lstStyle/>
        <a:p>
          <a:endParaRPr lang="zh-TW" altLang="en-US"/>
        </a:p>
      </dgm:t>
    </dgm:pt>
    <dgm:pt modelId="{2E9BE0DA-3B0E-4A88-80A2-8655539033CA}">
      <dgm:prSet phldrT="[文字]" custT="1"/>
      <dgm:spPr>
        <a:solidFill>
          <a:schemeClr val="accent5">
            <a:lumMod val="90000"/>
          </a:schemeClr>
        </a:solidFill>
        <a:ln>
          <a:noFill/>
        </a:ln>
      </dgm:spPr>
      <dgm:t>
        <a:bodyPr/>
        <a:lstStyle/>
        <a:p>
          <a:pPr algn="ctr"/>
          <a:endParaRPr lang="en-US" altLang="zh-TW" sz="1200" dirty="0">
            <a:solidFill>
              <a:schemeClr val="bg1"/>
            </a:solidFill>
          </a:endParaRPr>
        </a:p>
        <a:p>
          <a:pPr algn="ctr"/>
          <a:r>
            <a:rPr lang="zh-TW" altLang="en-US" sz="4800" dirty="0">
              <a:solidFill>
                <a:schemeClr val="bg1"/>
              </a:solidFill>
            </a:rPr>
            <a:t>臨床試驗</a:t>
          </a:r>
        </a:p>
      </dgm:t>
    </dgm:pt>
    <dgm:pt modelId="{F4C0C51F-FDF5-4456-A57C-857716ED09D8}" type="parTrans" cxnId="{697AAD59-B6D6-4E44-A2E8-87B3E66A4284}">
      <dgm:prSet/>
      <dgm:spPr/>
      <dgm:t>
        <a:bodyPr/>
        <a:lstStyle/>
        <a:p>
          <a:endParaRPr lang="zh-TW" altLang="en-US"/>
        </a:p>
      </dgm:t>
    </dgm:pt>
    <dgm:pt modelId="{905D0D48-2618-448A-9B4A-68EEB63A3E52}" type="sibTrans" cxnId="{697AAD59-B6D6-4E44-A2E8-87B3E66A4284}">
      <dgm:prSet/>
      <dgm:spPr/>
      <dgm:t>
        <a:bodyPr/>
        <a:lstStyle/>
        <a:p>
          <a:endParaRPr lang="zh-TW" altLang="en-US"/>
        </a:p>
      </dgm:t>
    </dgm:pt>
    <dgm:pt modelId="{1C231D9F-3E6B-4267-BA6A-430B6D313309}" type="pres">
      <dgm:prSet presAssocID="{302FA102-B899-43B0-95EB-C1638A0DF9C3}" presName="Name0" presStyleCnt="0">
        <dgm:presLayoutVars>
          <dgm:dir/>
          <dgm:animLvl val="lvl"/>
          <dgm:resizeHandles val="exact"/>
        </dgm:presLayoutVars>
      </dgm:prSet>
      <dgm:spPr/>
    </dgm:pt>
    <dgm:pt modelId="{CFD5C43E-2DEB-4CC9-868F-A8D249273A31}" type="pres">
      <dgm:prSet presAssocID="{DDC8F7C8-2A10-41EA-B60C-08288904C0B2}" presName="parTxOnly" presStyleLbl="node1" presStyleIdx="0" presStyleCnt="2" custScaleX="72200" custScaleY="127420" custLinFactNeighborX="39208" custLinFactNeighborY="378">
        <dgm:presLayoutVars>
          <dgm:chMax val="0"/>
          <dgm:chPref val="0"/>
          <dgm:bulletEnabled val="1"/>
        </dgm:presLayoutVars>
      </dgm:prSet>
      <dgm:spPr/>
    </dgm:pt>
    <dgm:pt modelId="{4F73B3F1-867E-418A-9CE2-5DFA2C9C5966}" type="pres">
      <dgm:prSet presAssocID="{5873C1ED-1D0D-4EC4-92A8-D1290FB9E2A4}" presName="parTxOnlySpace" presStyleCnt="0"/>
      <dgm:spPr/>
    </dgm:pt>
    <dgm:pt modelId="{F88F7AE9-FAD7-4FF9-A93A-02BF305E5E0B}" type="pres">
      <dgm:prSet presAssocID="{2E9BE0DA-3B0E-4A88-80A2-8655539033CA}" presName="parTxOnly" presStyleLbl="node1" presStyleIdx="1" presStyleCnt="2" custScaleX="160287" custScaleY="125726" custLinFactNeighborX="-73490" custLinFactNeighborY="1220">
        <dgm:presLayoutVars>
          <dgm:chMax val="0"/>
          <dgm:chPref val="0"/>
          <dgm:bulletEnabled val="1"/>
        </dgm:presLayoutVars>
      </dgm:prSet>
      <dgm:spPr/>
    </dgm:pt>
  </dgm:ptLst>
  <dgm:cxnLst>
    <dgm:cxn modelId="{19DBDE66-9432-4E68-9CBC-ECD5A5538DF7}" type="presOf" srcId="{DDC8F7C8-2A10-41EA-B60C-08288904C0B2}" destId="{CFD5C43E-2DEB-4CC9-868F-A8D249273A31}" srcOrd="0" destOrd="0" presId="urn:microsoft.com/office/officeart/2005/8/layout/chevron1"/>
    <dgm:cxn modelId="{923E1073-5788-44E0-8187-73A9E351F02B}" type="presOf" srcId="{2E9BE0DA-3B0E-4A88-80A2-8655539033CA}" destId="{F88F7AE9-FAD7-4FF9-A93A-02BF305E5E0B}" srcOrd="0" destOrd="0" presId="urn:microsoft.com/office/officeart/2005/8/layout/chevron1"/>
    <dgm:cxn modelId="{697AAD59-B6D6-4E44-A2E8-87B3E66A4284}" srcId="{302FA102-B899-43B0-95EB-C1638A0DF9C3}" destId="{2E9BE0DA-3B0E-4A88-80A2-8655539033CA}" srcOrd="1" destOrd="0" parTransId="{F4C0C51F-FDF5-4456-A57C-857716ED09D8}" sibTransId="{905D0D48-2618-448A-9B4A-68EEB63A3E52}"/>
    <dgm:cxn modelId="{44D6498F-3E44-40C3-AB3A-98821F16A685}" type="presOf" srcId="{302FA102-B899-43B0-95EB-C1638A0DF9C3}" destId="{1C231D9F-3E6B-4267-BA6A-430B6D313309}" srcOrd="0" destOrd="0" presId="urn:microsoft.com/office/officeart/2005/8/layout/chevron1"/>
    <dgm:cxn modelId="{124DB3A4-2D3E-475B-B017-C50A3EF1E8B2}" srcId="{302FA102-B899-43B0-95EB-C1638A0DF9C3}" destId="{DDC8F7C8-2A10-41EA-B60C-08288904C0B2}" srcOrd="0" destOrd="0" parTransId="{390FCC0D-F601-4658-A5BF-3EDBCC54E947}" sibTransId="{5873C1ED-1D0D-4EC4-92A8-D1290FB9E2A4}"/>
    <dgm:cxn modelId="{8441A768-5F89-4E4B-839F-0F3ABA6B712A}" type="presParOf" srcId="{1C231D9F-3E6B-4267-BA6A-430B6D313309}" destId="{CFD5C43E-2DEB-4CC9-868F-A8D249273A31}" srcOrd="0" destOrd="0" presId="urn:microsoft.com/office/officeart/2005/8/layout/chevron1"/>
    <dgm:cxn modelId="{7119DD6D-9231-4493-AB38-6A836C8B3C78}" type="presParOf" srcId="{1C231D9F-3E6B-4267-BA6A-430B6D313309}" destId="{4F73B3F1-867E-418A-9CE2-5DFA2C9C5966}" srcOrd="1" destOrd="0" presId="urn:microsoft.com/office/officeart/2005/8/layout/chevron1"/>
    <dgm:cxn modelId="{648070C5-2F50-4E4B-8C76-3E789FD799B9}" type="presParOf" srcId="{1C231D9F-3E6B-4267-BA6A-430B6D313309}" destId="{F88F7AE9-FAD7-4FF9-A93A-02BF305E5E0B}" srcOrd="2"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303F78A-4D60-4252-B439-95E7432CB768}" type="doc">
      <dgm:prSet loTypeId="urn:microsoft.com/office/officeart/2005/8/layout/chevron1" loCatId="process" qsTypeId="urn:microsoft.com/office/officeart/2005/8/quickstyle/simple1" qsCatId="simple" csTypeId="urn:microsoft.com/office/officeart/2005/8/colors/accent0_2" csCatId="mainScheme" phldr="1"/>
      <dgm:spPr/>
    </dgm:pt>
    <dgm:pt modelId="{63A3D4EC-7657-407D-9F31-0389B47E217C}">
      <dgm:prSet phldrT="[文字]" custT="1"/>
      <dgm:spPr>
        <a:ln>
          <a:solidFill>
            <a:schemeClr val="accent5">
              <a:lumMod val="50000"/>
            </a:schemeClr>
          </a:solidFill>
        </a:ln>
      </dgm:spPr>
      <dgm:t>
        <a:bodyPr spcFirstLastPara="0" vert="horz" wrap="square" lIns="192024" tIns="64008" rIns="64008" bIns="64008" numCol="1" spcCol="1270" anchor="ctr" anchorCtr="0"/>
        <a:lstStyle/>
        <a:p>
          <a:pPr>
            <a:lnSpc>
              <a:spcPct val="100000"/>
            </a:lnSpc>
            <a:spcAft>
              <a:spcPts val="0"/>
            </a:spcAft>
          </a:pPr>
          <a:r>
            <a:rPr lang="zh-TW" altLang="en-US" sz="1600" b="1" kern="1200" dirty="0">
              <a:solidFill>
                <a:schemeClr val="accent5">
                  <a:lumMod val="50000"/>
                </a:schemeClr>
              </a:solidFill>
              <a:latin typeface="Arial" panose="020B0604020202020204"/>
              <a:ea typeface="微軟正黑體" panose="020B0604030504040204" pitchFamily="34" charset="-120"/>
              <a:cs typeface="+mn-cs"/>
            </a:rPr>
            <a:t>臨床試驗</a:t>
          </a:r>
        </a:p>
      </dgm:t>
    </dgm:pt>
    <dgm:pt modelId="{4EE833D5-3969-4289-9B0F-33ED92EDBD89}" type="parTrans" cxnId="{3BA41155-A71E-47D4-B6E7-CC5188D8A6D3}">
      <dgm:prSet/>
      <dgm:spPr/>
      <dgm:t>
        <a:bodyPr/>
        <a:lstStyle/>
        <a:p>
          <a:endParaRPr lang="zh-TW" altLang="en-US"/>
        </a:p>
      </dgm:t>
    </dgm:pt>
    <dgm:pt modelId="{B11B9C3F-1090-4308-AFBD-86EA08C34EE8}" type="sibTrans" cxnId="{3BA41155-A71E-47D4-B6E7-CC5188D8A6D3}">
      <dgm:prSet/>
      <dgm:spPr/>
      <dgm:t>
        <a:bodyPr/>
        <a:lstStyle/>
        <a:p>
          <a:endParaRPr lang="zh-TW" altLang="en-US"/>
        </a:p>
      </dgm:t>
    </dgm:pt>
    <dgm:pt modelId="{74D18EFB-2236-4AEA-9283-4525B9BAB246}" type="pres">
      <dgm:prSet presAssocID="{0303F78A-4D60-4252-B439-95E7432CB768}" presName="Name0" presStyleCnt="0">
        <dgm:presLayoutVars>
          <dgm:dir/>
          <dgm:animLvl val="lvl"/>
          <dgm:resizeHandles val="exact"/>
        </dgm:presLayoutVars>
      </dgm:prSet>
      <dgm:spPr/>
    </dgm:pt>
    <dgm:pt modelId="{6608E11E-07C4-48F5-B659-F4A4BC4BA08D}" type="pres">
      <dgm:prSet presAssocID="{63A3D4EC-7657-407D-9F31-0389B47E217C}" presName="parTxOnly" presStyleLbl="node1" presStyleIdx="0" presStyleCnt="1" custLinFactY="16153" custLinFactNeighborX="129" custLinFactNeighborY="100000">
        <dgm:presLayoutVars>
          <dgm:chMax val="0"/>
          <dgm:chPref val="0"/>
          <dgm:bulletEnabled val="1"/>
        </dgm:presLayoutVars>
      </dgm:prSet>
      <dgm:spPr>
        <a:xfrm>
          <a:off x="1785" y="1596826"/>
          <a:ext cx="2175867" cy="870346"/>
        </a:xfrm>
        <a:prstGeom prst="chevron">
          <a:avLst/>
        </a:prstGeom>
      </dgm:spPr>
    </dgm:pt>
  </dgm:ptLst>
  <dgm:cxnLst>
    <dgm:cxn modelId="{5EE0EF13-A1F0-4C97-863D-8D4FDD361674}" type="presOf" srcId="{0303F78A-4D60-4252-B439-95E7432CB768}" destId="{74D18EFB-2236-4AEA-9283-4525B9BAB246}" srcOrd="0" destOrd="0" presId="urn:microsoft.com/office/officeart/2005/8/layout/chevron1"/>
    <dgm:cxn modelId="{3BA41155-A71E-47D4-B6E7-CC5188D8A6D3}" srcId="{0303F78A-4D60-4252-B439-95E7432CB768}" destId="{63A3D4EC-7657-407D-9F31-0389B47E217C}" srcOrd="0" destOrd="0" parTransId="{4EE833D5-3969-4289-9B0F-33ED92EDBD89}" sibTransId="{B11B9C3F-1090-4308-AFBD-86EA08C34EE8}"/>
    <dgm:cxn modelId="{F5699093-A645-4CAB-9C9B-E44A1CEF920B}" type="presOf" srcId="{63A3D4EC-7657-407D-9F31-0389B47E217C}" destId="{6608E11E-07C4-48F5-B659-F4A4BC4BA08D}" srcOrd="0" destOrd="0" presId="urn:microsoft.com/office/officeart/2005/8/layout/chevron1"/>
    <dgm:cxn modelId="{C8E37448-C9C1-4FFD-9D47-D2CF4D2F6DC9}" type="presParOf" srcId="{74D18EFB-2236-4AEA-9283-4525B9BAB246}" destId="{6608E11E-07C4-48F5-B659-F4A4BC4BA08D}" srcOrd="0"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D5C43E-2DEB-4CC9-868F-A8D249273A31}">
      <dsp:nvSpPr>
        <dsp:cNvPr id="0" name=""/>
        <dsp:cNvSpPr/>
      </dsp:nvSpPr>
      <dsp:spPr>
        <a:xfrm>
          <a:off x="139408" y="1058916"/>
          <a:ext cx="2527929" cy="1784536"/>
        </a:xfrm>
        <a:prstGeom prst="chevron">
          <a:avLst/>
        </a:prstGeom>
        <a:solidFill>
          <a:schemeClr val="lt1">
            <a:hueOff val="0"/>
            <a:satOff val="0"/>
            <a:lumOff val="0"/>
            <a:alphaOff val="0"/>
          </a:schemeClr>
        </a:solidFill>
        <a:ln w="19050" cap="flat" cmpd="sng" algn="ctr">
          <a:solidFill>
            <a:schemeClr val="accent1">
              <a:lumMod val="75000"/>
            </a:schemeClr>
          </a:solidFill>
          <a:prstDash val="lgDash"/>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endParaRPr lang="zh-TW" altLang="en-US" sz="2000" kern="1200" dirty="0"/>
        </a:p>
      </dsp:txBody>
      <dsp:txXfrm>
        <a:off x="1031676" y="1058916"/>
        <a:ext cx="743393" cy="1784536"/>
      </dsp:txXfrm>
    </dsp:sp>
    <dsp:sp modelId="{F88F7AE9-FAD7-4FF9-A93A-02BF305E5E0B}">
      <dsp:nvSpPr>
        <dsp:cNvPr id="0" name=""/>
        <dsp:cNvSpPr/>
      </dsp:nvSpPr>
      <dsp:spPr>
        <a:xfrm>
          <a:off x="1922621" y="1082570"/>
          <a:ext cx="5612109" cy="1760811"/>
        </a:xfrm>
        <a:prstGeom prst="chevron">
          <a:avLst/>
        </a:prstGeom>
        <a:solidFill>
          <a:schemeClr val="accent5">
            <a:lumMod val="90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endParaRPr lang="en-US" altLang="zh-TW" sz="1200" kern="1200" dirty="0">
            <a:solidFill>
              <a:schemeClr val="bg1"/>
            </a:solidFill>
          </a:endParaRPr>
        </a:p>
        <a:p>
          <a:pPr marL="0" lvl="0" indent="0" algn="ctr" defTabSz="533400">
            <a:lnSpc>
              <a:spcPct val="90000"/>
            </a:lnSpc>
            <a:spcBef>
              <a:spcPct val="0"/>
            </a:spcBef>
            <a:spcAft>
              <a:spcPct val="35000"/>
            </a:spcAft>
            <a:buNone/>
          </a:pPr>
          <a:r>
            <a:rPr lang="zh-TW" altLang="en-US" sz="4800" kern="1200" dirty="0">
              <a:solidFill>
                <a:schemeClr val="bg1"/>
              </a:solidFill>
            </a:rPr>
            <a:t>臨床試驗</a:t>
          </a:r>
        </a:p>
      </dsp:txBody>
      <dsp:txXfrm>
        <a:off x="2803027" y="1082570"/>
        <a:ext cx="3851298" cy="176081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08E11E-07C4-48F5-B659-F4A4BC4BA08D}">
      <dsp:nvSpPr>
        <dsp:cNvPr id="0" name=""/>
        <dsp:cNvSpPr/>
      </dsp:nvSpPr>
      <dsp:spPr>
        <a:xfrm>
          <a:off x="4427" y="0"/>
          <a:ext cx="4529473" cy="854346"/>
        </a:xfrm>
        <a:prstGeom prst="chevron">
          <a:avLst/>
        </a:prstGeom>
        <a:solidFill>
          <a:schemeClr val="lt1">
            <a:hueOff val="0"/>
            <a:satOff val="0"/>
            <a:lumOff val="0"/>
            <a:alphaOff val="0"/>
          </a:schemeClr>
        </a:solidFill>
        <a:ln w="25400" cap="flat" cmpd="sng" algn="ctr">
          <a:solidFill>
            <a:schemeClr val="accent5">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64008" rIns="64008" bIns="64008" numCol="1" spcCol="1270" anchor="ctr" anchorCtr="0">
          <a:noAutofit/>
        </a:bodyPr>
        <a:lstStyle/>
        <a:p>
          <a:pPr marL="0" lvl="0" indent="0" algn="ctr" defTabSz="711200">
            <a:lnSpc>
              <a:spcPct val="100000"/>
            </a:lnSpc>
            <a:spcBef>
              <a:spcPct val="0"/>
            </a:spcBef>
            <a:spcAft>
              <a:spcPts val="0"/>
            </a:spcAft>
            <a:buNone/>
          </a:pPr>
          <a:r>
            <a:rPr lang="zh-TW" altLang="en-US" sz="1600" b="1" kern="1200" dirty="0">
              <a:solidFill>
                <a:schemeClr val="accent5">
                  <a:lumMod val="50000"/>
                </a:schemeClr>
              </a:solidFill>
              <a:latin typeface="Arial" panose="020B0604020202020204"/>
              <a:ea typeface="微軟正黑體" panose="020B0604030504040204" pitchFamily="34" charset="-120"/>
              <a:cs typeface="+mn-cs"/>
            </a:rPr>
            <a:t>臨床試驗</a:t>
          </a:r>
        </a:p>
      </dsp:txBody>
      <dsp:txXfrm>
        <a:off x="431600" y="0"/>
        <a:ext cx="3675127" cy="854346"/>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a:extLst>
              <a:ext uri="{FF2B5EF4-FFF2-40B4-BE49-F238E27FC236}">
                <a16:creationId xmlns:a16="http://schemas.microsoft.com/office/drawing/2014/main" id="{F469E684-1107-7AC2-899D-E39979B3372C}"/>
              </a:ext>
            </a:extLst>
          </p:cNvPr>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a:extLst>
              <a:ext uri="{FF2B5EF4-FFF2-40B4-BE49-F238E27FC236}">
                <a16:creationId xmlns:a16="http://schemas.microsoft.com/office/drawing/2014/main" id="{14AFE1D2-08C0-CFC2-BF82-D0CA14369B52}"/>
              </a:ext>
            </a:extLst>
          </p:cNvPr>
          <p:cNvSpPr>
            <a:spLocks noGrp="1"/>
          </p:cNvSpPr>
          <p:nvPr>
            <p:ph type="dt" sz="quarter" idx="1"/>
          </p:nvPr>
        </p:nvSpPr>
        <p:spPr>
          <a:xfrm>
            <a:off x="3849688" y="0"/>
            <a:ext cx="2946400" cy="498475"/>
          </a:xfrm>
          <a:prstGeom prst="rect">
            <a:avLst/>
          </a:prstGeom>
        </p:spPr>
        <p:txBody>
          <a:bodyPr vert="horz" lIns="91440" tIns="45720" rIns="91440" bIns="45720" rtlCol="0"/>
          <a:lstStyle>
            <a:lvl1pPr algn="r">
              <a:defRPr sz="1200"/>
            </a:lvl1pPr>
          </a:lstStyle>
          <a:p>
            <a:fld id="{DC26F449-FFAC-46BB-9CCE-6112E584216E}" type="datetimeFigureOut">
              <a:rPr lang="zh-TW" altLang="en-US" smtClean="0"/>
              <a:t>2023/10/11</a:t>
            </a:fld>
            <a:endParaRPr lang="zh-TW" altLang="en-US"/>
          </a:p>
        </p:txBody>
      </p:sp>
      <p:sp>
        <p:nvSpPr>
          <p:cNvPr id="4" name="頁尾版面配置區 3">
            <a:extLst>
              <a:ext uri="{FF2B5EF4-FFF2-40B4-BE49-F238E27FC236}">
                <a16:creationId xmlns:a16="http://schemas.microsoft.com/office/drawing/2014/main" id="{44DF74AA-69EE-0889-05A5-5DC6F429B7DA}"/>
              </a:ext>
            </a:extLst>
          </p:cNvPr>
          <p:cNvSpPr>
            <a:spLocks noGrp="1"/>
          </p:cNvSpPr>
          <p:nvPr>
            <p:ph type="ftr" sz="quarter" idx="2"/>
          </p:nvPr>
        </p:nvSpPr>
        <p:spPr>
          <a:xfrm>
            <a:off x="0" y="9429750"/>
            <a:ext cx="2946400" cy="498475"/>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a:extLst>
              <a:ext uri="{FF2B5EF4-FFF2-40B4-BE49-F238E27FC236}">
                <a16:creationId xmlns:a16="http://schemas.microsoft.com/office/drawing/2014/main" id="{6CD56A34-BB07-8BAF-A5DC-651D68BFA592}"/>
              </a:ext>
            </a:extLst>
          </p:cNvPr>
          <p:cNvSpPr>
            <a:spLocks noGrp="1"/>
          </p:cNvSpPr>
          <p:nvPr>
            <p:ph type="sldNum" sz="quarter" idx="3"/>
          </p:nvPr>
        </p:nvSpPr>
        <p:spPr>
          <a:xfrm>
            <a:off x="3849688" y="9429750"/>
            <a:ext cx="2946400" cy="498475"/>
          </a:xfrm>
          <a:prstGeom prst="rect">
            <a:avLst/>
          </a:prstGeom>
        </p:spPr>
        <p:txBody>
          <a:bodyPr vert="horz" lIns="91440" tIns="45720" rIns="91440" bIns="45720" rtlCol="0" anchor="b"/>
          <a:lstStyle>
            <a:lvl1pPr algn="r">
              <a:defRPr sz="1200"/>
            </a:lvl1pPr>
          </a:lstStyle>
          <a:p>
            <a:fld id="{1F9DED61-8D41-4775-82BE-9EA97255F61A}" type="slidenum">
              <a:rPr lang="zh-TW" altLang="en-US" smtClean="0"/>
              <a:t>‹#›</a:t>
            </a:fld>
            <a:endParaRPr lang="zh-TW" altLang="en-US"/>
          </a:p>
        </p:txBody>
      </p:sp>
    </p:spTree>
    <p:extLst>
      <p:ext uri="{BB962C8B-B14F-4D97-AF65-F5344CB8AC3E}">
        <p14:creationId xmlns:p14="http://schemas.microsoft.com/office/powerpoint/2010/main" val="3491808429"/>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3127" userDrawn="1">
          <p15:clr>
            <a:srgbClr val="F26B43"/>
          </p15:clr>
        </p15:guide>
        <p15:guide id="2" pos="2141"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96F1774A-A390-47B7-A643-A05055AD0C7D}" type="datetimeFigureOut">
              <a:rPr lang="zh-TW" altLang="en-US" smtClean="0"/>
              <a:t>2023/10/11</a:t>
            </a:fld>
            <a:endParaRPr lang="zh-TW" altLang="en-US"/>
          </a:p>
        </p:txBody>
      </p:sp>
      <p:sp>
        <p:nvSpPr>
          <p:cNvPr id="4" name="投影片影像版面配置區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B3450705-DD95-4DCF-9855-ED68BF2FDFC9}" type="slidenum">
              <a:rPr lang="zh-TW" altLang="en-US" smtClean="0"/>
              <a:t>‹#›</a:t>
            </a:fld>
            <a:endParaRPr lang="zh-TW" altLang="en-US"/>
          </a:p>
        </p:txBody>
      </p:sp>
    </p:spTree>
    <p:extLst>
      <p:ext uri="{BB962C8B-B14F-4D97-AF65-F5344CB8AC3E}">
        <p14:creationId xmlns:p14="http://schemas.microsoft.com/office/powerpoint/2010/main" val="3733369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標題投影片">
    <p:spTree>
      <p:nvGrpSpPr>
        <p:cNvPr id="1" name=""/>
        <p:cNvGrpSpPr/>
        <p:nvPr/>
      </p:nvGrpSpPr>
      <p:grpSpPr>
        <a:xfrm>
          <a:off x="0" y="0"/>
          <a:ext cx="0" cy="0"/>
          <a:chOff x="0" y="0"/>
          <a:chExt cx="0" cy="0"/>
        </a:xfrm>
      </p:grpSpPr>
      <p:pic>
        <p:nvPicPr>
          <p:cNvPr id="2" name="圖片 1">
            <a:extLst>
              <a:ext uri="{FF2B5EF4-FFF2-40B4-BE49-F238E27FC236}">
                <a16:creationId xmlns:a16="http://schemas.microsoft.com/office/drawing/2014/main" id="{F573A64D-D5B2-4D36-A7D9-3633A15BBB29}"/>
              </a:ext>
            </a:extLst>
          </p:cNvPr>
          <p:cNvPicPr>
            <a:picLocks noChangeAspect="1"/>
          </p:cNvPicPr>
          <p:nvPr userDrawn="1"/>
        </p:nvPicPr>
        <p:blipFill>
          <a:blip r:embed="rId2"/>
          <a:stretch>
            <a:fillRect/>
          </a:stretch>
        </p:blipFill>
        <p:spPr>
          <a:xfrm>
            <a:off x="0" y="0"/>
            <a:ext cx="9144000" cy="6857999"/>
          </a:xfrm>
          <a:prstGeom prst="rect">
            <a:avLst/>
          </a:prstGeom>
        </p:spPr>
      </p:pic>
      <p:sp>
        <p:nvSpPr>
          <p:cNvPr id="30741" name="Rectangle 21"/>
          <p:cNvSpPr>
            <a:spLocks noGrp="1" noChangeArrowheads="1"/>
          </p:cNvSpPr>
          <p:nvPr userDrawn="1">
            <p:ph type="ctrTitle" hasCustomPrompt="1"/>
          </p:nvPr>
        </p:nvSpPr>
        <p:spPr>
          <a:xfrm>
            <a:off x="546140" y="2360647"/>
            <a:ext cx="6770872" cy="1219201"/>
          </a:xfrm>
        </p:spPr>
        <p:txBody>
          <a:bodyPr anchor="t" anchorCtr="0"/>
          <a:lstStyle>
            <a:lvl1pPr>
              <a:defRPr sz="4400" b="1">
                <a:solidFill>
                  <a:schemeClr val="tx1"/>
                </a:solidFill>
              </a:defRPr>
            </a:lvl1pPr>
          </a:lstStyle>
          <a:p>
            <a:r>
              <a:rPr lang="zh-TW" altLang="en-US" dirty="0"/>
              <a:t>簡報標題</a:t>
            </a:r>
          </a:p>
        </p:txBody>
      </p:sp>
      <p:sp>
        <p:nvSpPr>
          <p:cNvPr id="30742" name="Rectangle 22"/>
          <p:cNvSpPr>
            <a:spLocks noGrp="1" noChangeArrowheads="1"/>
          </p:cNvSpPr>
          <p:nvPr userDrawn="1">
            <p:ph type="subTitle" idx="1" hasCustomPrompt="1"/>
          </p:nvPr>
        </p:nvSpPr>
        <p:spPr>
          <a:xfrm>
            <a:off x="546141" y="3850927"/>
            <a:ext cx="6770872" cy="755904"/>
          </a:xfrm>
        </p:spPr>
        <p:txBody>
          <a:bodyPr anchor="b" anchorCtr="0"/>
          <a:lstStyle>
            <a:lvl1pPr marL="0" indent="0" eaLnBrk="1" hangingPunct="1">
              <a:lnSpc>
                <a:spcPct val="80000"/>
              </a:lnSpc>
              <a:spcBef>
                <a:spcPct val="0"/>
              </a:spcBef>
              <a:buFontTx/>
              <a:buNone/>
              <a:defRPr sz="2000">
                <a:solidFill>
                  <a:schemeClr val="tx1"/>
                </a:solidFill>
                <a:latin typeface="+mn-ea"/>
                <a:ea typeface="+mn-ea"/>
              </a:defRPr>
            </a:lvl1pPr>
          </a:lstStyle>
          <a:p>
            <a:pPr eaLnBrk="1" hangingPunct="1">
              <a:lnSpc>
                <a:spcPct val="80000"/>
              </a:lnSpc>
              <a:spcBef>
                <a:spcPct val="0"/>
              </a:spcBef>
              <a:buFontTx/>
              <a:buNone/>
            </a:pPr>
            <a:r>
              <a:rPr lang="zh-TW" altLang="en-US" sz="2000" dirty="0"/>
              <a:t>簡報單位 簡報人名稱</a:t>
            </a:r>
            <a:r>
              <a:rPr lang="en-US" altLang="zh-TW" sz="2000" dirty="0"/>
              <a:t> </a:t>
            </a:r>
            <a:r>
              <a:rPr lang="zh-TW" altLang="en-US" sz="2000" dirty="0"/>
              <a:t>職稱</a:t>
            </a:r>
            <a:endParaRPr lang="en-US" altLang="zh-TW" sz="2000" dirty="0"/>
          </a:p>
        </p:txBody>
      </p:sp>
      <p:sp>
        <p:nvSpPr>
          <p:cNvPr id="4" name="投影片編號版面配置區 3"/>
          <p:cNvSpPr>
            <a:spLocks noGrp="1"/>
          </p:cNvSpPr>
          <p:nvPr userDrawn="1">
            <p:ph type="sldNum" sz="quarter" idx="11"/>
          </p:nvPr>
        </p:nvSpPr>
        <p:spPr/>
        <p:txBody>
          <a:bodyPr/>
          <a:lstStyle/>
          <a:p>
            <a:pPr>
              <a:defRPr/>
            </a:pPr>
            <a:fld id="{1A71FFAD-F905-4792-971B-681FA4F61CA8}" type="slidenum">
              <a:rPr lang="en-US" altLang="zh-TW" smtClean="0"/>
              <a:pPr>
                <a:defRPr/>
              </a:pPr>
              <a:t>‹#›</a:t>
            </a:fld>
            <a:endParaRPr lang="en-US" altLang="zh-TW"/>
          </a:p>
        </p:txBody>
      </p:sp>
      <p:sp>
        <p:nvSpPr>
          <p:cNvPr id="9" name="文字版面配置區 8"/>
          <p:cNvSpPr>
            <a:spLocks noGrp="1"/>
          </p:cNvSpPr>
          <p:nvPr userDrawn="1">
            <p:ph type="body" sz="quarter" idx="12" hasCustomPrompt="1"/>
          </p:nvPr>
        </p:nvSpPr>
        <p:spPr>
          <a:xfrm>
            <a:off x="546140" y="4693509"/>
            <a:ext cx="2788603" cy="432303"/>
          </a:xfrm>
        </p:spPr>
        <p:txBody>
          <a:bodyPr/>
          <a:lstStyle>
            <a:lvl1pPr marL="0" indent="0">
              <a:buNone/>
              <a:defRPr sz="1600"/>
            </a:lvl1pPr>
          </a:lstStyle>
          <a:p>
            <a:pPr lvl="0"/>
            <a:r>
              <a:rPr lang="zh-TW" altLang="en-US" dirty="0"/>
              <a:t>簡報日期</a:t>
            </a:r>
          </a:p>
        </p:txBody>
      </p:sp>
    </p:spTree>
    <p:extLst>
      <p:ext uri="{BB962C8B-B14F-4D97-AF65-F5344CB8AC3E}">
        <p14:creationId xmlns:p14="http://schemas.microsoft.com/office/powerpoint/2010/main" val="3667849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
        <p:nvSpPr>
          <p:cNvPr id="4" name="標題 7"/>
          <p:cNvSpPr>
            <a:spLocks noGrp="1"/>
          </p:cNvSpPr>
          <p:nvPr>
            <p:ph type="title"/>
          </p:nvPr>
        </p:nvSpPr>
        <p:spPr>
          <a:xfrm>
            <a:off x="450850" y="316992"/>
            <a:ext cx="8369300" cy="889508"/>
          </a:xfrm>
        </p:spPr>
        <p:txBody>
          <a:bodyPr/>
          <a:lstStyle/>
          <a:p>
            <a:r>
              <a:rPr lang="zh-TW" altLang="en-US"/>
              <a:t>按一下以編輯母片標題樣式</a:t>
            </a:r>
          </a:p>
        </p:txBody>
      </p:sp>
    </p:spTree>
    <p:extLst>
      <p:ext uri="{BB962C8B-B14F-4D97-AF65-F5344CB8AC3E}">
        <p14:creationId xmlns:p14="http://schemas.microsoft.com/office/powerpoint/2010/main" val="2851016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空白">
    <p:spTree>
      <p:nvGrpSpPr>
        <p:cNvPr id="1" name=""/>
        <p:cNvGrpSpPr/>
        <p:nvPr/>
      </p:nvGrpSpPr>
      <p:grpSpPr>
        <a:xfrm>
          <a:off x="0" y="0"/>
          <a:ext cx="0" cy="0"/>
          <a:chOff x="0" y="0"/>
          <a:chExt cx="0" cy="0"/>
        </a:xfrm>
      </p:grpSpPr>
      <p:sp>
        <p:nvSpPr>
          <p:cNvPr id="6" name="投影片編號版面配置區 5"/>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2316688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9" name="投影片編號版面配置區 8"/>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36316247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8" name="投影片編號版面配置區 7"/>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13136666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投影片編號版面配置區 6"/>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dirty="0"/>
          </a:p>
        </p:txBody>
      </p:sp>
    </p:spTree>
    <p:extLst>
      <p:ext uri="{BB962C8B-B14F-4D97-AF65-F5344CB8AC3E}">
        <p14:creationId xmlns:p14="http://schemas.microsoft.com/office/powerpoint/2010/main" val="11479845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729413" y="313944"/>
            <a:ext cx="2092325" cy="5864352"/>
          </a:xfrm>
        </p:spPr>
        <p:txBody>
          <a:bodyPr vert="eaVert"/>
          <a:lstStyle>
            <a:lvl1pPr algn="ctr">
              <a:defRPr/>
            </a:lvl1pPr>
          </a:lstStyle>
          <a:p>
            <a:r>
              <a:rPr lang="zh-TW" altLang="en-US" dirty="0"/>
              <a:t>按一下以編輯母片標題樣式</a:t>
            </a:r>
          </a:p>
        </p:txBody>
      </p:sp>
      <p:sp>
        <p:nvSpPr>
          <p:cNvPr id="3" name="直排文字版面配置區 2"/>
          <p:cNvSpPr>
            <a:spLocks noGrp="1"/>
          </p:cNvSpPr>
          <p:nvPr>
            <p:ph type="body" orient="vert" idx="1"/>
          </p:nvPr>
        </p:nvSpPr>
        <p:spPr>
          <a:xfrm>
            <a:off x="450850" y="313944"/>
            <a:ext cx="6126163" cy="5864352"/>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投影片編號版面配置區 6"/>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8214516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2_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ABE0A0-F26F-417E-AEEC-2E369E8DAE9D}" type="datetime1">
              <a:rPr lang="zh-TW" altLang="en-US" smtClean="0"/>
              <a:t>2023/10/11</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23700586-B892-4837-82AF-09B2A18F5D2D}" type="slidenum">
              <a:rPr lang="zh-TW" altLang="en-US" smtClean="0"/>
              <a:t>‹#›</a:t>
            </a:fld>
            <a:endParaRPr lang="zh-TW" altLang="en-US"/>
          </a:p>
        </p:txBody>
      </p:sp>
    </p:spTree>
    <p:extLst>
      <p:ext uri="{BB962C8B-B14F-4D97-AF65-F5344CB8AC3E}">
        <p14:creationId xmlns:p14="http://schemas.microsoft.com/office/powerpoint/2010/main" val="2581766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標題投影片">
    <p:spTree>
      <p:nvGrpSpPr>
        <p:cNvPr id="1" name=""/>
        <p:cNvGrpSpPr/>
        <p:nvPr/>
      </p:nvGrpSpPr>
      <p:grpSpPr>
        <a:xfrm>
          <a:off x="0" y="0"/>
          <a:ext cx="0" cy="0"/>
          <a:chOff x="0" y="0"/>
          <a:chExt cx="0" cy="0"/>
        </a:xfrm>
      </p:grpSpPr>
      <p:pic>
        <p:nvPicPr>
          <p:cNvPr id="6" name="圖片 5">
            <a:extLst>
              <a:ext uri="{FF2B5EF4-FFF2-40B4-BE49-F238E27FC236}">
                <a16:creationId xmlns:a16="http://schemas.microsoft.com/office/drawing/2014/main" id="{45FF248E-2EDC-EDE2-9145-D38F66D8E8D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741" name="Rectangle 21"/>
          <p:cNvSpPr>
            <a:spLocks noGrp="1" noChangeArrowheads="1"/>
          </p:cNvSpPr>
          <p:nvPr>
            <p:ph type="ctrTitle" hasCustomPrompt="1"/>
          </p:nvPr>
        </p:nvSpPr>
        <p:spPr>
          <a:xfrm>
            <a:off x="863773" y="1407746"/>
            <a:ext cx="6770872" cy="1219201"/>
          </a:xfrm>
        </p:spPr>
        <p:txBody>
          <a:bodyPr anchor="t" anchorCtr="0"/>
          <a:lstStyle>
            <a:lvl1pPr>
              <a:defRPr sz="4400" b="1">
                <a:solidFill>
                  <a:schemeClr val="tx1"/>
                </a:solidFill>
              </a:defRPr>
            </a:lvl1pPr>
          </a:lstStyle>
          <a:p>
            <a:r>
              <a:rPr lang="zh-TW" altLang="en-US" dirty="0"/>
              <a:t>簡報標題</a:t>
            </a:r>
          </a:p>
        </p:txBody>
      </p:sp>
      <p:sp>
        <p:nvSpPr>
          <p:cNvPr id="30742" name="Rectangle 22"/>
          <p:cNvSpPr>
            <a:spLocks noGrp="1" noChangeArrowheads="1"/>
          </p:cNvSpPr>
          <p:nvPr>
            <p:ph type="subTitle" idx="1" hasCustomPrompt="1"/>
          </p:nvPr>
        </p:nvSpPr>
        <p:spPr>
          <a:xfrm>
            <a:off x="863774" y="2898026"/>
            <a:ext cx="6770872" cy="755904"/>
          </a:xfrm>
        </p:spPr>
        <p:txBody>
          <a:bodyPr anchor="b" anchorCtr="0"/>
          <a:lstStyle>
            <a:lvl1pPr marL="0" indent="0" eaLnBrk="1" hangingPunct="1">
              <a:lnSpc>
                <a:spcPct val="80000"/>
              </a:lnSpc>
              <a:spcBef>
                <a:spcPct val="0"/>
              </a:spcBef>
              <a:buFontTx/>
              <a:buNone/>
              <a:defRPr sz="2000">
                <a:solidFill>
                  <a:schemeClr val="tx1"/>
                </a:solidFill>
                <a:latin typeface="+mn-ea"/>
                <a:ea typeface="+mn-ea"/>
              </a:defRPr>
            </a:lvl1pPr>
          </a:lstStyle>
          <a:p>
            <a:pPr eaLnBrk="1" hangingPunct="1">
              <a:lnSpc>
                <a:spcPct val="80000"/>
              </a:lnSpc>
              <a:spcBef>
                <a:spcPct val="0"/>
              </a:spcBef>
              <a:buFontTx/>
              <a:buNone/>
            </a:pPr>
            <a:r>
              <a:rPr lang="zh-TW" altLang="en-US" sz="2000" dirty="0"/>
              <a:t>簡報單位 簡報人名稱</a:t>
            </a:r>
            <a:r>
              <a:rPr lang="en-US" altLang="zh-TW" sz="2000" dirty="0"/>
              <a:t> </a:t>
            </a:r>
            <a:r>
              <a:rPr lang="zh-TW" altLang="en-US" sz="2000" dirty="0"/>
              <a:t>職稱</a:t>
            </a:r>
            <a:endParaRPr lang="en-US" altLang="zh-TW" sz="2000" dirty="0"/>
          </a:p>
        </p:txBody>
      </p:sp>
      <p:sp>
        <p:nvSpPr>
          <p:cNvPr id="4" name="投影片編號版面配置區 3"/>
          <p:cNvSpPr>
            <a:spLocks noGrp="1"/>
          </p:cNvSpPr>
          <p:nvPr>
            <p:ph type="sldNum" sz="quarter" idx="11"/>
          </p:nvPr>
        </p:nvSpPr>
        <p:spPr/>
        <p:txBody>
          <a:bodyPr/>
          <a:lstStyle/>
          <a:p>
            <a:pPr>
              <a:defRPr/>
            </a:pPr>
            <a:fld id="{1A71FFAD-F905-4792-971B-681FA4F61CA8}" type="slidenum">
              <a:rPr lang="en-US" altLang="zh-TW" smtClean="0"/>
              <a:pPr>
                <a:defRPr/>
              </a:pPr>
              <a:t>‹#›</a:t>
            </a:fld>
            <a:endParaRPr lang="en-US" altLang="zh-TW" dirty="0"/>
          </a:p>
        </p:txBody>
      </p:sp>
      <p:sp>
        <p:nvSpPr>
          <p:cNvPr id="9" name="文字版面配置區 8"/>
          <p:cNvSpPr>
            <a:spLocks noGrp="1"/>
          </p:cNvSpPr>
          <p:nvPr>
            <p:ph type="body" sz="quarter" idx="12" hasCustomPrompt="1"/>
          </p:nvPr>
        </p:nvSpPr>
        <p:spPr>
          <a:xfrm>
            <a:off x="863773" y="3740608"/>
            <a:ext cx="2788603" cy="432303"/>
          </a:xfrm>
        </p:spPr>
        <p:txBody>
          <a:bodyPr/>
          <a:lstStyle>
            <a:lvl1pPr marL="0" indent="0">
              <a:buNone/>
              <a:defRPr sz="1600"/>
            </a:lvl1pPr>
          </a:lstStyle>
          <a:p>
            <a:pPr lvl="0"/>
            <a:r>
              <a:rPr lang="zh-TW" altLang="en-US" dirty="0"/>
              <a:t>簡報日期</a:t>
            </a:r>
          </a:p>
        </p:txBody>
      </p:sp>
    </p:spTree>
    <p:extLst>
      <p:ext uri="{BB962C8B-B14F-4D97-AF65-F5344CB8AC3E}">
        <p14:creationId xmlns:p14="http://schemas.microsoft.com/office/powerpoint/2010/main" val="2933722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標題及物件">
    <p:spTree>
      <p:nvGrpSpPr>
        <p:cNvPr id="1" name=""/>
        <p:cNvGrpSpPr/>
        <p:nvPr/>
      </p:nvGrpSpPr>
      <p:grpSpPr>
        <a:xfrm>
          <a:off x="0" y="0"/>
          <a:ext cx="0" cy="0"/>
          <a:chOff x="0" y="0"/>
          <a:chExt cx="0" cy="0"/>
        </a:xfrm>
      </p:grpSpPr>
      <p:pic>
        <p:nvPicPr>
          <p:cNvPr id="4" name="圖片 3">
            <a:extLst>
              <a:ext uri="{FF2B5EF4-FFF2-40B4-BE49-F238E27FC236}">
                <a16:creationId xmlns:a16="http://schemas.microsoft.com/office/drawing/2014/main" id="{5C9D964C-085B-4FD1-B717-C3F4AB7F669F}"/>
              </a:ext>
            </a:extLst>
          </p:cNvPr>
          <p:cNvPicPr>
            <a:picLocks noChangeAspect="1"/>
          </p:cNvPicPr>
          <p:nvPr userDrawn="1"/>
        </p:nvPicPr>
        <p:blipFill>
          <a:blip r:embed="rId2"/>
          <a:stretch>
            <a:fillRect/>
          </a:stretch>
        </p:blipFill>
        <p:spPr>
          <a:xfrm>
            <a:off x="0" y="0"/>
            <a:ext cx="9144000" cy="6857999"/>
          </a:xfrm>
          <a:prstGeom prst="rect">
            <a:avLst/>
          </a:prstGeom>
        </p:spPr>
      </p:pic>
      <p:sp>
        <p:nvSpPr>
          <p:cNvPr id="2" name="投影片編號版面配置區 1"/>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
        <p:nvSpPr>
          <p:cNvPr id="8" name="標題 7"/>
          <p:cNvSpPr>
            <a:spLocks noGrp="1"/>
          </p:cNvSpPr>
          <p:nvPr>
            <p:ph type="title"/>
          </p:nvPr>
        </p:nvSpPr>
        <p:spPr>
          <a:xfrm>
            <a:off x="156362" y="517862"/>
            <a:ext cx="8369300" cy="889508"/>
          </a:xfrm>
        </p:spPr>
        <p:txBody>
          <a:bodyPr/>
          <a:lstStyle/>
          <a:p>
            <a:r>
              <a:rPr lang="zh-TW" altLang="en-US"/>
              <a:t>按一下以編輯母片標題樣式</a:t>
            </a:r>
          </a:p>
        </p:txBody>
      </p:sp>
      <p:sp>
        <p:nvSpPr>
          <p:cNvPr id="3" name="內容版面配置區 2"/>
          <p:cNvSpPr>
            <a:spLocks noGrp="1"/>
          </p:cNvSpPr>
          <p:nvPr>
            <p:ph idx="1"/>
          </p:nvPr>
        </p:nvSpPr>
        <p:spPr>
          <a:xfrm>
            <a:off x="156362" y="1501581"/>
            <a:ext cx="8364538" cy="4757737"/>
          </a:xfrm>
        </p:spPr>
        <p:txBody>
          <a:bodyPr/>
          <a:lstStyle>
            <a:lvl3pPr>
              <a:buClr>
                <a:schemeClr val="tx1">
                  <a:lumMod val="75000"/>
                  <a:lumOff val="25000"/>
                </a:schemeClr>
              </a:buClr>
              <a:defRPr/>
            </a:lvl3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Tree>
    <p:extLst>
      <p:ext uri="{BB962C8B-B14F-4D97-AF65-F5344CB8AC3E}">
        <p14:creationId xmlns:p14="http://schemas.microsoft.com/office/powerpoint/2010/main" val="1675452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標題及物件">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1439863"/>
            <a:ext cx="6126480" cy="4757737"/>
          </a:xfrm>
        </p:spPr>
        <p:txBody>
          <a:bodyPr/>
          <a:lstStyle>
            <a:lvl3pPr>
              <a:buClr>
                <a:schemeClr val="tx1">
                  <a:lumMod val="75000"/>
                  <a:lumOff val="25000"/>
                </a:schemeClr>
              </a:buClr>
              <a:defRPr/>
            </a:lvl3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8" name="標題 7"/>
          <p:cNvSpPr>
            <a:spLocks noGrp="1"/>
          </p:cNvSpPr>
          <p:nvPr>
            <p:ph type="title"/>
          </p:nvPr>
        </p:nvSpPr>
        <p:spPr/>
        <p:txBody>
          <a:bodyPr/>
          <a:lstStyle/>
          <a:p>
            <a:r>
              <a:rPr lang="zh-TW" altLang="en-US"/>
              <a:t>按一下以編輯母片標題樣式</a:t>
            </a:r>
          </a:p>
        </p:txBody>
      </p:sp>
      <p:sp>
        <p:nvSpPr>
          <p:cNvPr id="2" name="投影片編號版面配置區 1"/>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
        <p:nvSpPr>
          <p:cNvPr id="5" name="圖片版面配置區 2"/>
          <p:cNvSpPr>
            <a:spLocks noGrp="1"/>
          </p:cNvSpPr>
          <p:nvPr>
            <p:ph type="pic" idx="11"/>
          </p:nvPr>
        </p:nvSpPr>
        <p:spPr>
          <a:xfrm>
            <a:off x="6721574" y="1439863"/>
            <a:ext cx="2098576" cy="47577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dirty="0"/>
          </a:p>
        </p:txBody>
      </p:sp>
    </p:spTree>
    <p:extLst>
      <p:ext uri="{BB962C8B-B14F-4D97-AF65-F5344CB8AC3E}">
        <p14:creationId xmlns:p14="http://schemas.microsoft.com/office/powerpoint/2010/main" val="1031630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標題及物件">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1439863"/>
            <a:ext cx="8360228" cy="3184388"/>
          </a:xfrm>
        </p:spPr>
        <p:txBody>
          <a:bodyPr/>
          <a:lstStyle>
            <a:lvl3pPr>
              <a:buClr>
                <a:schemeClr val="tx1">
                  <a:lumMod val="75000"/>
                  <a:lumOff val="25000"/>
                </a:schemeClr>
              </a:buClr>
              <a:defRPr/>
            </a:lvl3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8" name="標題 7"/>
          <p:cNvSpPr>
            <a:spLocks noGrp="1"/>
          </p:cNvSpPr>
          <p:nvPr>
            <p:ph type="title"/>
          </p:nvPr>
        </p:nvSpPr>
        <p:spPr>
          <a:xfrm>
            <a:off x="450849" y="316992"/>
            <a:ext cx="8366579" cy="889508"/>
          </a:xfrm>
        </p:spPr>
        <p:txBody>
          <a:bodyPr/>
          <a:lstStyle/>
          <a:p>
            <a:r>
              <a:rPr lang="zh-TW" altLang="en-US"/>
              <a:t>按一下以編輯母片標題樣式</a:t>
            </a:r>
          </a:p>
        </p:txBody>
      </p:sp>
      <p:sp>
        <p:nvSpPr>
          <p:cNvPr id="2" name="投影片編號版面配置區 1"/>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
        <p:nvSpPr>
          <p:cNvPr id="6" name="圖片版面配置區 2"/>
          <p:cNvSpPr>
            <a:spLocks noGrp="1"/>
          </p:cNvSpPr>
          <p:nvPr>
            <p:ph type="pic" idx="11"/>
          </p:nvPr>
        </p:nvSpPr>
        <p:spPr>
          <a:xfrm>
            <a:off x="457200" y="4725145"/>
            <a:ext cx="8360228" cy="158417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dirty="0"/>
          </a:p>
        </p:txBody>
      </p:sp>
    </p:spTree>
    <p:extLst>
      <p:ext uri="{BB962C8B-B14F-4D97-AF65-F5344CB8AC3E}">
        <p14:creationId xmlns:p14="http://schemas.microsoft.com/office/powerpoint/2010/main" val="3207137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標題及物件">
    <p:spTree>
      <p:nvGrpSpPr>
        <p:cNvPr id="1" name=""/>
        <p:cNvGrpSpPr/>
        <p:nvPr/>
      </p:nvGrpSpPr>
      <p:grpSpPr>
        <a:xfrm>
          <a:off x="0" y="0"/>
          <a:ext cx="0" cy="0"/>
          <a:chOff x="0" y="0"/>
          <a:chExt cx="0" cy="0"/>
        </a:xfrm>
      </p:grpSpPr>
      <p:sp>
        <p:nvSpPr>
          <p:cNvPr id="9" name="標題 1"/>
          <p:cNvSpPr>
            <a:spLocks noGrp="1"/>
          </p:cNvSpPr>
          <p:nvPr>
            <p:ph type="ctrTitle"/>
          </p:nvPr>
        </p:nvSpPr>
        <p:spPr>
          <a:xfrm>
            <a:off x="685800" y="2564904"/>
            <a:ext cx="7772400" cy="1035546"/>
          </a:xfrm>
        </p:spPr>
        <p:txBody>
          <a:bodyPr anchor="t" anchorCtr="0">
            <a:noAutofit/>
          </a:bodyPr>
          <a:lstStyle>
            <a:lvl1pPr algn="ctr">
              <a:defRPr/>
            </a:lvl1pPr>
          </a:lstStyle>
          <a:p>
            <a:r>
              <a:rPr lang="zh-TW" altLang="en-US" dirty="0"/>
              <a:t>按一下以編輯母片標題樣式</a:t>
            </a:r>
          </a:p>
        </p:txBody>
      </p:sp>
      <p:sp>
        <p:nvSpPr>
          <p:cNvPr id="10"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p>
        </p:txBody>
      </p:sp>
      <p:sp>
        <p:nvSpPr>
          <p:cNvPr id="11" name="投影片編號版面配置區 10"/>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2116202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區段標題">
    <p:spTree>
      <p:nvGrpSpPr>
        <p:cNvPr id="1" name=""/>
        <p:cNvGrpSpPr/>
        <p:nvPr/>
      </p:nvGrpSpPr>
      <p:grpSpPr>
        <a:xfrm>
          <a:off x="0" y="0"/>
          <a:ext cx="0" cy="0"/>
          <a:chOff x="0" y="0"/>
          <a:chExt cx="0" cy="0"/>
        </a:xfrm>
      </p:grpSpPr>
      <p:sp>
        <p:nvSpPr>
          <p:cNvPr id="8"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9"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10" name="投影片編號版面配置區 9"/>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284983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兩項物件">
    <p:spTree>
      <p:nvGrpSpPr>
        <p:cNvPr id="1" name=""/>
        <p:cNvGrpSpPr/>
        <p:nvPr/>
      </p:nvGrpSpPr>
      <p:grpSpPr>
        <a:xfrm>
          <a:off x="0" y="0"/>
          <a:ext cx="0" cy="0"/>
          <a:chOff x="0" y="0"/>
          <a:chExt cx="0" cy="0"/>
        </a:xfrm>
      </p:grpSpPr>
      <p:sp>
        <p:nvSpPr>
          <p:cNvPr id="3" name="內容版面配置區 2"/>
          <p:cNvSpPr>
            <a:spLocks noGrp="1"/>
          </p:cNvSpPr>
          <p:nvPr>
            <p:ph sz="half" idx="1"/>
          </p:nvPr>
        </p:nvSpPr>
        <p:spPr>
          <a:xfrm>
            <a:off x="457200" y="1542733"/>
            <a:ext cx="4105275" cy="47577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714875" y="1542733"/>
            <a:ext cx="4106863" cy="47577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8" name="標題 7"/>
          <p:cNvSpPr>
            <a:spLocks noGrp="1"/>
          </p:cNvSpPr>
          <p:nvPr>
            <p:ph type="title"/>
          </p:nvPr>
        </p:nvSpPr>
        <p:spPr/>
        <p:txBody>
          <a:bodyPr/>
          <a:lstStyle/>
          <a:p>
            <a:r>
              <a:rPr lang="zh-TW" altLang="en-US"/>
              <a:t>按一下以編輯母片標題樣式</a:t>
            </a:r>
          </a:p>
        </p:txBody>
      </p:sp>
      <p:sp>
        <p:nvSpPr>
          <p:cNvPr id="9" name="投影片編號版面配置區 8"/>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Tree>
    <p:extLst>
      <p:ext uri="{BB962C8B-B14F-4D97-AF65-F5344CB8AC3E}">
        <p14:creationId xmlns:p14="http://schemas.microsoft.com/office/powerpoint/2010/main" val="272517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比對">
    <p:spTree>
      <p:nvGrpSpPr>
        <p:cNvPr id="1" name=""/>
        <p:cNvGrpSpPr/>
        <p:nvPr/>
      </p:nvGrpSpPr>
      <p:grpSpPr>
        <a:xfrm>
          <a:off x="0" y="0"/>
          <a:ext cx="0" cy="0"/>
          <a:chOff x="0" y="0"/>
          <a:chExt cx="0" cy="0"/>
        </a:xfrm>
      </p:grpSpPr>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9" name="投影片編號版面配置區 18"/>
          <p:cNvSpPr>
            <a:spLocks noGrp="1"/>
          </p:cNvSpPr>
          <p:nvPr>
            <p:ph type="sldNum" sz="quarter" idx="10"/>
          </p:nvPr>
        </p:nvSpPr>
        <p:spPr/>
        <p:txBody>
          <a:bodyPr/>
          <a:lstStyle/>
          <a:p>
            <a:pPr>
              <a:defRPr/>
            </a:pPr>
            <a:fld id="{1A71FFAD-F905-4792-971B-681FA4F61CA8}" type="slidenum">
              <a:rPr lang="en-US" altLang="zh-TW" smtClean="0"/>
              <a:pPr>
                <a:defRPr/>
              </a:pPr>
              <a:t>‹#›</a:t>
            </a:fld>
            <a:endParaRPr lang="en-US" altLang="zh-TW"/>
          </a:p>
        </p:txBody>
      </p:sp>
      <p:sp>
        <p:nvSpPr>
          <p:cNvPr id="20" name="Rectangle 43"/>
          <p:cNvSpPr>
            <a:spLocks noGrp="1" noChangeArrowheads="1"/>
          </p:cNvSpPr>
          <p:nvPr>
            <p:ph type="title"/>
          </p:nvPr>
        </p:nvSpPr>
        <p:spPr bwMode="auto">
          <a:xfrm>
            <a:off x="450850" y="316992"/>
            <a:ext cx="8369300" cy="889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dirty="0"/>
              <a:t>按一下以編輯母片標題樣式</a:t>
            </a:r>
          </a:p>
        </p:txBody>
      </p:sp>
    </p:spTree>
    <p:extLst>
      <p:ext uri="{BB962C8B-B14F-4D97-AF65-F5344CB8AC3E}">
        <p14:creationId xmlns:p14="http://schemas.microsoft.com/office/powerpoint/2010/main" val="1335285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6" name="圖片 5">
            <a:extLst>
              <a:ext uri="{FF2B5EF4-FFF2-40B4-BE49-F238E27FC236}">
                <a16:creationId xmlns:a16="http://schemas.microsoft.com/office/drawing/2014/main" id="{343C2D81-424E-8E80-3755-35DAE0F7CC70}"/>
              </a:ext>
            </a:extLst>
          </p:cNvPr>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1" y="0"/>
            <a:ext cx="9143995" cy="6857996"/>
          </a:xfrm>
          <a:prstGeom prst="rect">
            <a:avLst/>
          </a:prstGeom>
        </p:spPr>
      </p:pic>
      <p:sp>
        <p:nvSpPr>
          <p:cNvPr id="1027" name="Rectangle 43"/>
          <p:cNvSpPr>
            <a:spLocks noGrp="1" noChangeArrowheads="1"/>
          </p:cNvSpPr>
          <p:nvPr>
            <p:ph type="title"/>
          </p:nvPr>
        </p:nvSpPr>
        <p:spPr bwMode="auto">
          <a:xfrm>
            <a:off x="450850" y="316992"/>
            <a:ext cx="8369300" cy="889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dirty="0"/>
              <a:t>按一下以編輯母片標題樣式</a:t>
            </a:r>
          </a:p>
        </p:txBody>
      </p:sp>
      <p:sp>
        <p:nvSpPr>
          <p:cNvPr id="1028" name="Rectangle 44"/>
          <p:cNvSpPr>
            <a:spLocks noGrp="1" noChangeArrowheads="1"/>
          </p:cNvSpPr>
          <p:nvPr>
            <p:ph type="body" idx="1"/>
          </p:nvPr>
        </p:nvSpPr>
        <p:spPr bwMode="auto">
          <a:xfrm>
            <a:off x="457200" y="1439863"/>
            <a:ext cx="8364538" cy="4757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dirty="0"/>
              <a:t>按一下以編輯母片</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29743" name="Rectangle 47"/>
          <p:cNvSpPr>
            <a:spLocks noGrp="1" noChangeArrowheads="1"/>
          </p:cNvSpPr>
          <p:nvPr>
            <p:ph type="sldNum" sz="quarter" idx="4"/>
          </p:nvPr>
        </p:nvSpPr>
        <p:spPr bwMode="auto">
          <a:xfrm>
            <a:off x="8572500" y="6619875"/>
            <a:ext cx="571500" cy="2381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eaLnBrk="1" fontAlgn="ctr" hangingPunct="1">
              <a:defRPr sz="1200">
                <a:solidFill>
                  <a:schemeClr val="bg1"/>
                </a:solidFill>
                <a:ea typeface="微軟正黑體" panose="020B0604030504040204" pitchFamily="34" charset="-120"/>
              </a:defRPr>
            </a:lvl1pPr>
          </a:lstStyle>
          <a:p>
            <a:pPr>
              <a:defRPr/>
            </a:pPr>
            <a:fld id="{1A71FFAD-F905-4792-971B-681FA4F61CA8}" type="slidenum">
              <a:rPr lang="en-US" altLang="zh-TW"/>
              <a:pPr>
                <a:defRPr/>
              </a:pPr>
              <a:t>‹#›</a:t>
            </a:fld>
            <a:endParaRPr lang="en-US" altLang="zh-TW"/>
          </a:p>
        </p:txBody>
      </p:sp>
      <p:sp>
        <p:nvSpPr>
          <p:cNvPr id="1033" name="Line 50"/>
          <p:cNvSpPr>
            <a:spLocks noChangeShapeType="1"/>
          </p:cNvSpPr>
          <p:nvPr/>
        </p:nvSpPr>
        <p:spPr bwMode="auto">
          <a:xfrm>
            <a:off x="9145588" y="6202363"/>
            <a:ext cx="866775"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1034" name="Line 51"/>
          <p:cNvSpPr>
            <a:spLocks noChangeShapeType="1"/>
          </p:cNvSpPr>
          <p:nvPr/>
        </p:nvSpPr>
        <p:spPr bwMode="auto">
          <a:xfrm rot="5400000">
            <a:off x="7496175" y="7127876"/>
            <a:ext cx="536575"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1036" name="Text Box 52"/>
          <p:cNvSpPr txBox="1">
            <a:spLocks noChangeArrowheads="1"/>
          </p:cNvSpPr>
          <p:nvPr/>
        </p:nvSpPr>
        <p:spPr bwMode="auto">
          <a:xfrm>
            <a:off x="0" y="7200900"/>
            <a:ext cx="5410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kumimoji="1">
                <a:solidFill>
                  <a:schemeClr val="tx1"/>
                </a:solidFill>
                <a:latin typeface="Arial" panose="020B0604020202020204" pitchFamily="34" charset="0"/>
                <a:ea typeface="新細明體" panose="02020500000000000000" pitchFamily="18" charset="-120"/>
              </a:defRPr>
            </a:lvl1pPr>
            <a:lvl2pPr marL="742950" indent="-285750" algn="ctr">
              <a:defRPr kumimoji="1">
                <a:solidFill>
                  <a:schemeClr val="tx1"/>
                </a:solidFill>
                <a:latin typeface="Arial" panose="020B0604020202020204" pitchFamily="34" charset="0"/>
                <a:ea typeface="新細明體" panose="02020500000000000000" pitchFamily="18" charset="-120"/>
              </a:defRPr>
            </a:lvl2pPr>
            <a:lvl3pPr marL="1143000" indent="-228600" algn="ctr">
              <a:defRPr kumimoji="1">
                <a:solidFill>
                  <a:schemeClr val="tx1"/>
                </a:solidFill>
                <a:latin typeface="Arial" panose="020B0604020202020204" pitchFamily="34" charset="0"/>
                <a:ea typeface="新細明體" panose="02020500000000000000" pitchFamily="18" charset="-120"/>
              </a:defRPr>
            </a:lvl3pPr>
            <a:lvl4pPr marL="1600200" indent="-228600" algn="ctr">
              <a:defRPr kumimoji="1">
                <a:solidFill>
                  <a:schemeClr val="tx1"/>
                </a:solidFill>
                <a:latin typeface="Arial" panose="020B0604020202020204" pitchFamily="34" charset="0"/>
                <a:ea typeface="新細明體" panose="02020500000000000000" pitchFamily="18" charset="-120"/>
              </a:defRPr>
            </a:lvl4pPr>
            <a:lvl5pPr marL="2057400" indent="-228600" algn="ctr">
              <a:defRPr kumimoji="1">
                <a:solidFill>
                  <a:schemeClr val="tx1"/>
                </a:solidFill>
                <a:latin typeface="Arial" panose="020B0604020202020204" pitchFamily="34" charset="0"/>
                <a:ea typeface="新細明體" panose="02020500000000000000" pitchFamily="18" charset="-120"/>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l" eaLnBrk="1" hangingPunct="1">
              <a:spcBef>
                <a:spcPct val="50000"/>
              </a:spcBef>
              <a:defRPr/>
            </a:pPr>
            <a:r>
              <a:rPr lang="zh-TW" altLang="en-US" sz="2400">
                <a:ea typeface="微軟正黑體" panose="020B0604030504040204" pitchFamily="34" charset="-120"/>
              </a:rPr>
              <a:t>建議字型：中文微軟正黑體，英文</a:t>
            </a:r>
            <a:r>
              <a:rPr lang="en-US" altLang="zh-TW" sz="2400">
                <a:ea typeface="微軟正黑體" panose="020B0604030504040204" pitchFamily="34" charset="-120"/>
              </a:rPr>
              <a:t>Arial</a:t>
            </a:r>
          </a:p>
        </p:txBody>
      </p:sp>
    </p:spTree>
    <p:extLst>
      <p:ext uri="{BB962C8B-B14F-4D97-AF65-F5344CB8AC3E}">
        <p14:creationId xmlns:p14="http://schemas.microsoft.com/office/powerpoint/2010/main" val="2829200600"/>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Lst>
  <p:hf hdr="0" ftr="0" dt="0"/>
  <p:txStyles>
    <p:titleStyle>
      <a:lvl1pPr algn="l" rtl="0" eaLnBrk="1" fontAlgn="base" latinLnBrk="1" hangingPunct="1">
        <a:spcBef>
          <a:spcPct val="0"/>
        </a:spcBef>
        <a:spcAft>
          <a:spcPct val="0"/>
        </a:spcAft>
        <a:defRPr kumimoji="1" sz="3600" b="1">
          <a:solidFill>
            <a:schemeClr val="tx1"/>
          </a:solidFill>
          <a:latin typeface="+mj-lt"/>
          <a:ea typeface="+mj-ea"/>
          <a:cs typeface="+mj-cs"/>
        </a:defRPr>
      </a:lvl1pPr>
      <a:lvl2pPr algn="l" rtl="0" eaLnBrk="0" fontAlgn="base" hangingPunct="0">
        <a:spcBef>
          <a:spcPct val="0"/>
        </a:spcBef>
        <a:spcAft>
          <a:spcPct val="0"/>
        </a:spcAft>
        <a:defRPr kumimoji="1" sz="4600">
          <a:solidFill>
            <a:schemeClr val="tx2"/>
          </a:solidFill>
          <a:latin typeface="Arial" charset="0"/>
          <a:ea typeface="微軟正黑體" pitchFamily="34" charset="-120"/>
        </a:defRPr>
      </a:lvl2pPr>
      <a:lvl3pPr algn="l" rtl="0" eaLnBrk="0" fontAlgn="base" hangingPunct="0">
        <a:spcBef>
          <a:spcPct val="0"/>
        </a:spcBef>
        <a:spcAft>
          <a:spcPct val="0"/>
        </a:spcAft>
        <a:defRPr kumimoji="1" sz="4600">
          <a:solidFill>
            <a:schemeClr val="tx2"/>
          </a:solidFill>
          <a:latin typeface="Arial" charset="0"/>
          <a:ea typeface="微軟正黑體" pitchFamily="34" charset="-120"/>
        </a:defRPr>
      </a:lvl3pPr>
      <a:lvl4pPr algn="l" rtl="0" eaLnBrk="0" fontAlgn="base" hangingPunct="0">
        <a:spcBef>
          <a:spcPct val="0"/>
        </a:spcBef>
        <a:spcAft>
          <a:spcPct val="0"/>
        </a:spcAft>
        <a:defRPr kumimoji="1" sz="4600">
          <a:solidFill>
            <a:schemeClr val="tx2"/>
          </a:solidFill>
          <a:latin typeface="Arial" charset="0"/>
          <a:ea typeface="微軟正黑體" pitchFamily="34" charset="-120"/>
        </a:defRPr>
      </a:lvl4pPr>
      <a:lvl5pPr algn="l" rtl="0" eaLnBrk="0" fontAlgn="base" hangingPunct="0">
        <a:spcBef>
          <a:spcPct val="0"/>
        </a:spcBef>
        <a:spcAft>
          <a:spcPct val="0"/>
        </a:spcAft>
        <a:defRPr kumimoji="1" sz="4600">
          <a:solidFill>
            <a:schemeClr val="tx2"/>
          </a:solidFill>
          <a:latin typeface="Arial" charset="0"/>
          <a:ea typeface="微軟正黑體" pitchFamily="34" charset="-120"/>
        </a:defRPr>
      </a:lvl5pPr>
      <a:lvl6pPr marL="457200" algn="l" rtl="0" fontAlgn="base">
        <a:spcBef>
          <a:spcPct val="0"/>
        </a:spcBef>
        <a:spcAft>
          <a:spcPct val="0"/>
        </a:spcAft>
        <a:defRPr kumimoji="1" sz="4600">
          <a:solidFill>
            <a:schemeClr val="tx2"/>
          </a:solidFill>
          <a:latin typeface="Arial" charset="0"/>
          <a:ea typeface="微軟正黑體" pitchFamily="34" charset="-120"/>
        </a:defRPr>
      </a:lvl6pPr>
      <a:lvl7pPr marL="914400" algn="l" rtl="0" fontAlgn="base">
        <a:spcBef>
          <a:spcPct val="0"/>
        </a:spcBef>
        <a:spcAft>
          <a:spcPct val="0"/>
        </a:spcAft>
        <a:defRPr kumimoji="1" sz="4600">
          <a:solidFill>
            <a:schemeClr val="tx2"/>
          </a:solidFill>
          <a:latin typeface="Arial" charset="0"/>
          <a:ea typeface="微軟正黑體" pitchFamily="34" charset="-120"/>
        </a:defRPr>
      </a:lvl7pPr>
      <a:lvl8pPr marL="1371600" algn="l" rtl="0" fontAlgn="base">
        <a:spcBef>
          <a:spcPct val="0"/>
        </a:spcBef>
        <a:spcAft>
          <a:spcPct val="0"/>
        </a:spcAft>
        <a:defRPr kumimoji="1" sz="4600">
          <a:solidFill>
            <a:schemeClr val="tx2"/>
          </a:solidFill>
          <a:latin typeface="Arial" charset="0"/>
          <a:ea typeface="微軟正黑體" pitchFamily="34" charset="-120"/>
        </a:defRPr>
      </a:lvl8pPr>
      <a:lvl9pPr marL="1828800" algn="l" rtl="0" fontAlgn="base">
        <a:spcBef>
          <a:spcPct val="0"/>
        </a:spcBef>
        <a:spcAft>
          <a:spcPct val="0"/>
        </a:spcAft>
        <a:defRPr kumimoji="1" sz="4600">
          <a:solidFill>
            <a:schemeClr val="tx2"/>
          </a:solidFill>
          <a:latin typeface="Arial" charset="0"/>
          <a:ea typeface="微軟正黑體" pitchFamily="34"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hyperlink" Target="https://aiip.tdp.org.tw/" TargetMode="Externa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diagramLayout" Target="../diagrams/layout2.xml"/><Relationship Id="rId7" Type="http://schemas.openxmlformats.org/officeDocument/2006/relationships/image" Target="../media/image5.png"/><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sv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3.xml"/><Relationship Id="rId6" Type="http://schemas.openxmlformats.org/officeDocument/2006/relationships/image" Target="../media/image11.sv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png"/><Relationship Id="rId9" Type="http://schemas.openxmlformats.org/officeDocument/2006/relationships/image" Target="../media/image1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17.svg"/><Relationship Id="rId7" Type="http://schemas.openxmlformats.org/officeDocument/2006/relationships/image" Target="../media/image21.svg"/><Relationship Id="rId2" Type="http://schemas.openxmlformats.org/officeDocument/2006/relationships/image" Target="../media/image16.png"/><Relationship Id="rId1" Type="http://schemas.openxmlformats.org/officeDocument/2006/relationships/slideLayout" Target="../slideLayouts/slideLayout3.xml"/><Relationship Id="rId6" Type="http://schemas.openxmlformats.org/officeDocument/2006/relationships/image" Target="../media/image20.png"/><Relationship Id="rId5" Type="http://schemas.openxmlformats.org/officeDocument/2006/relationships/image" Target="../media/image19.svg"/><Relationship Id="rId4" Type="http://schemas.openxmlformats.org/officeDocument/2006/relationships/image" Target="../media/image18.png"/><Relationship Id="rId9" Type="http://schemas.openxmlformats.org/officeDocument/2006/relationships/image" Target="../media/image23.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0EAF0D2-B91C-7F87-0900-74CDC8E07192}"/>
              </a:ext>
            </a:extLst>
          </p:cNvPr>
          <p:cNvSpPr>
            <a:spLocks noGrp="1"/>
          </p:cNvSpPr>
          <p:nvPr>
            <p:ph type="ctrTitle"/>
          </p:nvPr>
        </p:nvSpPr>
        <p:spPr/>
        <p:txBody>
          <a:bodyPr anchor="ctr" anchorCtr="0">
            <a:normAutofit fontScale="90000"/>
          </a:bodyPr>
          <a:lstStyle/>
          <a:p>
            <a:r>
              <a:rPr lang="en-US" altLang="zh-TW" sz="4400" b="1" dirty="0">
                <a:latin typeface="微軟正黑體" panose="020B0604030504040204" pitchFamily="34" charset="-120"/>
                <a:ea typeface="微軟正黑體" panose="020B0604030504040204" pitchFamily="34" charset="-120"/>
              </a:rPr>
              <a:t>A</a:t>
            </a:r>
            <a:r>
              <a:rPr lang="en-US" altLang="zh-TW" sz="4800" b="1" baseline="30000" dirty="0">
                <a:latin typeface="微軟正黑體" panose="020B0604030504040204" pitchFamily="34" charset="-120"/>
                <a:ea typeface="微軟正黑體" panose="020B0604030504040204" pitchFamily="34" charset="-120"/>
              </a:rPr>
              <a:t>+</a:t>
            </a:r>
            <a:r>
              <a:rPr lang="zh-TW" altLang="en-US" sz="4400" b="1" dirty="0">
                <a:latin typeface="微軟正黑體" panose="020B0604030504040204" pitchFamily="34" charset="-120"/>
                <a:ea typeface="微軟正黑體" panose="020B0604030504040204" pitchFamily="34" charset="-120"/>
              </a:rPr>
              <a:t>企業創新研發淬鍊計畫</a:t>
            </a:r>
            <a:br>
              <a:rPr lang="en-US" altLang="zh-TW" sz="4400" b="1" dirty="0">
                <a:latin typeface="微軟正黑體" panose="020B0604030504040204" pitchFamily="34" charset="-120"/>
                <a:ea typeface="微軟正黑體" panose="020B0604030504040204" pitchFamily="34" charset="-120"/>
              </a:rPr>
            </a:br>
            <a:r>
              <a:rPr lang="zh-TW" altLang="en-US" sz="4400" b="1" dirty="0">
                <a:latin typeface="微軟正黑體" panose="020B0604030504040204" pitchFamily="34" charset="-120"/>
                <a:ea typeface="微軟正黑體" panose="020B0604030504040204" pitchFamily="34" charset="-120"/>
              </a:rPr>
              <a:t>快速審查臨床試驗計畫</a:t>
            </a:r>
          </a:p>
        </p:txBody>
      </p:sp>
      <p:sp>
        <p:nvSpPr>
          <p:cNvPr id="4" name="文字版面配置區 3">
            <a:extLst>
              <a:ext uri="{FF2B5EF4-FFF2-40B4-BE49-F238E27FC236}">
                <a16:creationId xmlns:a16="http://schemas.microsoft.com/office/drawing/2014/main" id="{D5C2FFD1-327B-E639-7F6B-9387D55797F0}"/>
              </a:ext>
            </a:extLst>
          </p:cNvPr>
          <p:cNvSpPr>
            <a:spLocks noGrp="1"/>
          </p:cNvSpPr>
          <p:nvPr>
            <p:ph type="body" sz="quarter" idx="12"/>
          </p:nvPr>
        </p:nvSpPr>
        <p:spPr/>
        <p:txBody>
          <a:bodyPr/>
          <a:lstStyle/>
          <a:p>
            <a:r>
              <a:rPr lang="zh-TW" altLang="en-US" sz="1600" b="1" dirty="0">
                <a:solidFill>
                  <a:srgbClr val="154F8B"/>
                </a:solidFill>
                <a:latin typeface="微軟正黑體" panose="020B0604030504040204" pitchFamily="34" charset="-120"/>
                <a:ea typeface="微軟正黑體" panose="020B0604030504040204" pitchFamily="34" charset="-120"/>
              </a:rPr>
              <a:t>中華民國</a:t>
            </a:r>
            <a:r>
              <a:rPr lang="en-US" altLang="zh-TW" sz="1600" b="1" dirty="0">
                <a:solidFill>
                  <a:srgbClr val="154F8B"/>
                </a:solidFill>
                <a:latin typeface="微軟正黑體" panose="020B0604030504040204" pitchFamily="34" charset="-120"/>
                <a:ea typeface="微軟正黑體" panose="020B0604030504040204" pitchFamily="34" charset="-120"/>
              </a:rPr>
              <a:t>112</a:t>
            </a:r>
            <a:r>
              <a:rPr lang="zh-TW" altLang="en-US" sz="1600" b="1" dirty="0">
                <a:solidFill>
                  <a:srgbClr val="154F8B"/>
                </a:solidFill>
                <a:latin typeface="微軟正黑體" panose="020B0604030504040204" pitchFamily="34" charset="-120"/>
                <a:ea typeface="微軟正黑體" panose="020B0604030504040204" pitchFamily="34" charset="-120"/>
              </a:rPr>
              <a:t>年</a:t>
            </a:r>
            <a:r>
              <a:rPr lang="en-US" altLang="zh-TW" sz="1600" b="1" dirty="0">
                <a:solidFill>
                  <a:srgbClr val="154F8B"/>
                </a:solidFill>
                <a:latin typeface="微軟正黑體" panose="020B0604030504040204" pitchFamily="34" charset="-120"/>
                <a:ea typeface="微軟正黑體" panose="020B0604030504040204" pitchFamily="34" charset="-120"/>
              </a:rPr>
              <a:t>9</a:t>
            </a:r>
            <a:r>
              <a:rPr lang="zh-TW" altLang="en-US" sz="1600" b="1" dirty="0">
                <a:solidFill>
                  <a:srgbClr val="154F8B"/>
                </a:solidFill>
                <a:latin typeface="微軟正黑體" panose="020B0604030504040204" pitchFamily="34" charset="-120"/>
                <a:ea typeface="微軟正黑體" panose="020B0604030504040204" pitchFamily="34" charset="-120"/>
              </a:rPr>
              <a:t>月</a:t>
            </a:r>
          </a:p>
          <a:p>
            <a:endParaRPr lang="zh-TW" altLang="en-US" dirty="0"/>
          </a:p>
        </p:txBody>
      </p:sp>
    </p:spTree>
    <p:extLst>
      <p:ext uri="{BB962C8B-B14F-4D97-AF65-F5344CB8AC3E}">
        <p14:creationId xmlns:p14="http://schemas.microsoft.com/office/powerpoint/2010/main" val="4138355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a:extLst>
              <a:ext uri="{FF2B5EF4-FFF2-40B4-BE49-F238E27FC236}">
                <a16:creationId xmlns:a16="http://schemas.microsoft.com/office/drawing/2014/main" id="{C31AB6D6-4652-C939-A4BB-A51FDCA09D16}"/>
              </a:ext>
            </a:extLst>
          </p:cNvPr>
          <p:cNvSpPr txBox="1"/>
          <p:nvPr/>
        </p:nvSpPr>
        <p:spPr>
          <a:xfrm>
            <a:off x="611773" y="2013604"/>
            <a:ext cx="7976750" cy="3416320"/>
          </a:xfrm>
          <a:prstGeom prst="rect">
            <a:avLst/>
          </a:prstGeom>
          <a:noFill/>
        </p:spPr>
        <p:txBody>
          <a:bodyPr wrap="square">
            <a:spAutoFit/>
          </a:bodyPr>
          <a:lstStyle/>
          <a:p>
            <a:pPr marL="342900" indent="-342900" algn="l">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公司具有</a:t>
            </a:r>
            <a:r>
              <a:rPr lang="zh-TW" altLang="en-US" sz="2400" dirty="0">
                <a:solidFill>
                  <a:srgbClr val="0000CC"/>
                </a:solidFill>
                <a:latin typeface="微軟正黑體" panose="020B0604030504040204" pitchFamily="34" charset="-120"/>
              </a:rPr>
              <a:t>藥物研發技術能力</a:t>
            </a:r>
            <a:r>
              <a:rPr lang="zh-TW" altLang="en-US" sz="2400" b="0" i="0" dirty="0">
                <a:effectLst/>
                <a:latin typeface="微軟正黑體" panose="020B0604030504040204" pitchFamily="34" charset="-120"/>
                <a:ea typeface="微軟正黑體" panose="020B0604030504040204" pitchFamily="34" charset="-120"/>
              </a:rPr>
              <a:t>與</a:t>
            </a:r>
            <a:r>
              <a:rPr lang="zh-TW" altLang="en-US" sz="2400" dirty="0">
                <a:solidFill>
                  <a:srgbClr val="0000CC"/>
                </a:solidFill>
                <a:latin typeface="微軟正黑體" panose="020B0604030504040204" pitchFamily="34" charset="-120"/>
              </a:rPr>
              <a:t>臨床試驗執行</a:t>
            </a:r>
            <a:r>
              <a:rPr lang="en-US" altLang="zh-TW" sz="2400" dirty="0">
                <a:solidFill>
                  <a:srgbClr val="0000CC"/>
                </a:solidFill>
                <a:latin typeface="微軟正黑體" panose="020B0604030504040204" pitchFamily="34" charset="-120"/>
              </a:rPr>
              <a:t>(</a:t>
            </a:r>
            <a:r>
              <a:rPr lang="zh-TW" altLang="en-US" sz="2400" dirty="0">
                <a:solidFill>
                  <a:srgbClr val="0000CC"/>
                </a:solidFill>
                <a:latin typeface="微軟正黑體" panose="020B0604030504040204" pitchFamily="34" charset="-120"/>
              </a:rPr>
              <a:t>或管理</a:t>
            </a:r>
            <a:r>
              <a:rPr lang="en-US" altLang="zh-TW" sz="2400" dirty="0">
                <a:solidFill>
                  <a:srgbClr val="0000CC"/>
                </a:solidFill>
                <a:latin typeface="微軟正黑體" panose="020B0604030504040204" pitchFamily="34" charset="-120"/>
              </a:rPr>
              <a:t>)</a:t>
            </a:r>
            <a:r>
              <a:rPr lang="zh-TW" altLang="en-US" sz="2400" dirty="0">
                <a:solidFill>
                  <a:srgbClr val="0000CC"/>
                </a:solidFill>
                <a:latin typeface="微軟正黑體" panose="020B0604030504040204" pitchFamily="34" charset="-120"/>
              </a:rPr>
              <a:t>實績經驗</a:t>
            </a:r>
            <a:r>
              <a:rPr lang="zh-TW" altLang="en-US" sz="2400" b="0" i="0" dirty="0">
                <a:effectLst/>
                <a:latin typeface="微軟正黑體" panose="020B0604030504040204" pitchFamily="34" charset="-120"/>
                <a:ea typeface="微軟正黑體" panose="020B0604030504040204" pitchFamily="34" charset="-120"/>
              </a:rPr>
              <a:t>。</a:t>
            </a:r>
            <a:endParaRPr lang="en-US" altLang="zh-TW" sz="2400" b="0" i="0" dirty="0">
              <a:effectLst/>
              <a:latin typeface="微軟正黑體" panose="020B0604030504040204" pitchFamily="34" charset="-120"/>
              <a:ea typeface="微軟正黑體" panose="020B0604030504040204" pitchFamily="34" charset="-120"/>
            </a:endParaRPr>
          </a:p>
          <a:p>
            <a:pPr marL="342900" indent="-342900">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公司具</a:t>
            </a:r>
            <a:r>
              <a:rPr lang="zh-TW" altLang="en-US" sz="2400" dirty="0">
                <a:solidFill>
                  <a:srgbClr val="0000CC"/>
                </a:solidFill>
                <a:latin typeface="微軟正黑體" panose="020B0604030504040204" pitchFamily="34" charset="-120"/>
              </a:rPr>
              <a:t>專業經驗團隊</a:t>
            </a:r>
            <a:r>
              <a:rPr lang="zh-TW" altLang="en-US" sz="2400" b="0" i="0" dirty="0">
                <a:effectLst/>
                <a:latin typeface="微軟正黑體" panose="020B0604030504040204" pitchFamily="34" charset="-120"/>
                <a:ea typeface="微軟正黑體" panose="020B0604030504040204" pitchFamily="34" charset="-120"/>
              </a:rPr>
              <a:t>，可提出</a:t>
            </a:r>
            <a:r>
              <a:rPr lang="zh-TW" altLang="en-US" sz="2400" dirty="0">
                <a:solidFill>
                  <a:srgbClr val="0000CC"/>
                </a:solidFill>
                <a:latin typeface="微軟正黑體" panose="020B0604030504040204" pitchFamily="34" charset="-120"/>
              </a:rPr>
              <a:t>委託研究</a:t>
            </a:r>
            <a:r>
              <a:rPr lang="zh-TW" altLang="en-US" sz="2400" b="0" i="0" dirty="0">
                <a:effectLst/>
                <a:latin typeface="微軟正黑體" panose="020B0604030504040204" pitchFamily="34" charset="-120"/>
                <a:ea typeface="微軟正黑體" panose="020B0604030504040204" pitchFamily="34" charset="-120"/>
              </a:rPr>
              <a:t>經費編列分析之</a:t>
            </a:r>
            <a:r>
              <a:rPr lang="zh-TW" altLang="en-US" sz="2400" dirty="0">
                <a:solidFill>
                  <a:srgbClr val="0000CC"/>
                </a:solidFill>
                <a:latin typeface="微軟正黑體" panose="020B0604030504040204" pitchFamily="34" charset="-120"/>
              </a:rPr>
              <a:t>完整性</a:t>
            </a:r>
            <a:r>
              <a:rPr lang="zh-TW" altLang="en-US" sz="2400" dirty="0">
                <a:latin typeface="微軟正黑體" panose="020B0604030504040204" pitchFamily="34" charset="-120"/>
                <a:ea typeface="微軟正黑體" panose="020B0604030504040204" pitchFamily="34" charset="-120"/>
              </a:rPr>
              <a:t>與</a:t>
            </a:r>
            <a:r>
              <a:rPr lang="zh-TW" altLang="en-US" sz="2400" dirty="0">
                <a:solidFill>
                  <a:srgbClr val="0000CC"/>
                </a:solidFill>
                <a:latin typeface="微軟正黑體" panose="020B0604030504040204" pitchFamily="34" charset="-120"/>
              </a:rPr>
              <a:t>合理性</a:t>
            </a:r>
            <a:r>
              <a:rPr lang="zh-TW" altLang="en-US" sz="2400" b="0" i="0" dirty="0">
                <a:effectLst/>
                <a:latin typeface="微軟正黑體" panose="020B0604030504040204" pitchFamily="34" charset="-120"/>
                <a:ea typeface="微軟正黑體" panose="020B0604030504040204" pitchFamily="34" charset="-120"/>
              </a:rPr>
              <a:t>，並可</a:t>
            </a:r>
            <a:r>
              <a:rPr lang="zh-TW" altLang="en-US" sz="2400" dirty="0">
                <a:solidFill>
                  <a:srgbClr val="0000CC"/>
                </a:solidFill>
                <a:latin typeface="微軟正黑體" panose="020B0604030504040204" pitchFamily="34" charset="-120"/>
              </a:rPr>
              <a:t>有效管理監視委託研究計畫</a:t>
            </a:r>
            <a:r>
              <a:rPr lang="zh-TW" altLang="en-US" sz="2400" dirty="0">
                <a:latin typeface="微軟正黑體" panose="020B0604030504040204" pitchFamily="34" charset="-120"/>
              </a:rPr>
              <a:t>之執行進度與預算</a:t>
            </a:r>
            <a:r>
              <a:rPr lang="zh-TW" altLang="en-US" sz="2400" b="0" i="0" dirty="0">
                <a:effectLst/>
                <a:latin typeface="微軟正黑體" panose="020B0604030504040204" pitchFamily="34" charset="-120"/>
                <a:ea typeface="微軟正黑體" panose="020B0604030504040204" pitchFamily="34" charset="-120"/>
              </a:rPr>
              <a:t>。</a:t>
            </a:r>
          </a:p>
          <a:p>
            <a:pPr marL="342900" indent="-342900">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計畫</a:t>
            </a:r>
            <a:r>
              <a:rPr lang="zh-TW" altLang="en-US" sz="2400" dirty="0">
                <a:solidFill>
                  <a:srgbClr val="0000CC"/>
                </a:solidFill>
                <a:latin typeface="微軟正黑體" panose="020B0604030504040204" pitchFamily="34" charset="-120"/>
              </a:rPr>
              <a:t>執行架構</a:t>
            </a:r>
            <a:r>
              <a:rPr lang="zh-TW" altLang="en-US" sz="2400" b="0" i="0" dirty="0">
                <a:effectLst/>
                <a:latin typeface="微軟正黑體" panose="020B0604030504040204" pitchFamily="34" charset="-120"/>
                <a:ea typeface="微軟正黑體" panose="020B0604030504040204" pitchFamily="34" charset="-120"/>
              </a:rPr>
              <a:t>是否可行，包含</a:t>
            </a:r>
            <a:r>
              <a:rPr lang="zh-TW" altLang="en-US" sz="2400" dirty="0">
                <a:solidFill>
                  <a:srgbClr val="0000CC"/>
                </a:solidFill>
                <a:latin typeface="微軟正黑體" panose="020B0604030504040204" pitchFamily="34" charset="-120"/>
              </a:rPr>
              <a:t>前臨床</a:t>
            </a:r>
            <a:r>
              <a:rPr lang="zh-TW" altLang="en-US" sz="2400" b="0" i="0" dirty="0">
                <a:effectLst/>
                <a:latin typeface="微軟正黑體" panose="020B0604030504040204" pitchFamily="34" charset="-120"/>
                <a:ea typeface="微軟正黑體" panose="020B0604030504040204" pitchFamily="34" charset="-120"/>
              </a:rPr>
              <a:t>與</a:t>
            </a:r>
            <a:r>
              <a:rPr lang="zh-TW" altLang="en-US" sz="2400" dirty="0">
                <a:solidFill>
                  <a:srgbClr val="0000CC"/>
                </a:solidFill>
                <a:latin typeface="微軟正黑體" panose="020B0604030504040204" pitchFamily="34" charset="-120"/>
              </a:rPr>
              <a:t>臨床試驗成果</a:t>
            </a:r>
            <a:r>
              <a:rPr lang="zh-TW" altLang="en-US" sz="2400" b="0" i="0" dirty="0">
                <a:effectLst/>
                <a:latin typeface="微軟正黑體" panose="020B0604030504040204" pitchFamily="34" charset="-120"/>
                <a:ea typeface="微軟正黑體" panose="020B0604030504040204" pitchFamily="34" charset="-120"/>
              </a:rPr>
              <a:t>之可行性分析。</a:t>
            </a:r>
            <a:endParaRPr lang="en-US" altLang="zh-TW" sz="2400" b="0" i="0" dirty="0">
              <a:effectLst/>
              <a:latin typeface="微軟正黑體" panose="020B0604030504040204" pitchFamily="34" charset="-120"/>
              <a:ea typeface="微軟正黑體" panose="020B0604030504040204" pitchFamily="34" charset="-120"/>
            </a:endParaRPr>
          </a:p>
          <a:p>
            <a:pPr marL="342900" indent="-342900">
              <a:buFont typeface="Arial" panose="020B0604020202020204" pitchFamily="34" charset="0"/>
              <a:buChar char="•"/>
            </a:pPr>
            <a:r>
              <a:rPr lang="zh-TW" altLang="en-US" sz="2400" dirty="0">
                <a:solidFill>
                  <a:srgbClr val="0000CC"/>
                </a:solidFill>
                <a:latin typeface="微軟正黑體" panose="020B0604030504040204" pitchFamily="34" charset="-120"/>
              </a:rPr>
              <a:t>後續成果落實</a:t>
            </a:r>
            <a:r>
              <a:rPr lang="zh-TW" altLang="en-US" sz="2400" b="0" i="0" dirty="0">
                <a:effectLst/>
                <a:latin typeface="微軟正黑體" panose="020B0604030504040204" pitchFamily="34" charset="-120"/>
                <a:ea typeface="微軟正黑體" panose="020B0604030504040204" pitchFamily="34" charset="-120"/>
              </a:rPr>
              <a:t>計畫是否具體可行，包含</a:t>
            </a:r>
            <a:r>
              <a:rPr lang="zh-TW" altLang="en-US" sz="2400" dirty="0">
                <a:solidFill>
                  <a:srgbClr val="0000CC"/>
                </a:solidFill>
                <a:latin typeface="微軟正黑體" panose="020B0604030504040204" pitchFamily="34" charset="-120"/>
              </a:rPr>
              <a:t>藥物之研發</a:t>
            </a:r>
            <a:r>
              <a:rPr lang="zh-TW" altLang="en-US" sz="2400" b="0" i="0" dirty="0">
                <a:effectLst/>
                <a:latin typeface="微軟正黑體" panose="020B0604030504040204" pitchFamily="34" charset="-120"/>
                <a:ea typeface="微軟正黑體" panose="020B0604030504040204" pitchFamily="34" charset="-120"/>
              </a:rPr>
              <a:t>與</a:t>
            </a:r>
            <a:r>
              <a:rPr lang="zh-TW" altLang="en-US" sz="2400" dirty="0">
                <a:solidFill>
                  <a:srgbClr val="0000CC"/>
                </a:solidFill>
                <a:latin typeface="微軟正黑體" panose="020B0604030504040204" pitchFamily="34" charset="-120"/>
              </a:rPr>
              <a:t>上市行銷策略</a:t>
            </a:r>
            <a:r>
              <a:rPr lang="zh-TW" altLang="en-US" sz="2400" b="0" i="0" dirty="0">
                <a:effectLst/>
                <a:latin typeface="微軟正黑體" panose="020B0604030504040204" pitchFamily="34" charset="-120"/>
                <a:ea typeface="微軟正黑體" panose="020B0604030504040204" pitchFamily="34" charset="-120"/>
              </a:rPr>
              <a:t>。</a:t>
            </a:r>
          </a:p>
        </p:txBody>
      </p:sp>
      <p:sp>
        <p:nvSpPr>
          <p:cNvPr id="16" name="投影片編號版面配置區 15">
            <a:extLst>
              <a:ext uri="{FF2B5EF4-FFF2-40B4-BE49-F238E27FC236}">
                <a16:creationId xmlns:a16="http://schemas.microsoft.com/office/drawing/2014/main" id="{DF71DD65-4751-117C-43DE-DCADDF5C155F}"/>
              </a:ext>
            </a:extLst>
          </p:cNvPr>
          <p:cNvSpPr>
            <a:spLocks noGrp="1"/>
          </p:cNvSpPr>
          <p:nvPr>
            <p:ph type="sldNum" sz="quarter" idx="10"/>
          </p:nvPr>
        </p:nvSpPr>
        <p:spPr/>
        <p:txBody>
          <a:bodyPr/>
          <a:lstStyle/>
          <a:p>
            <a:fld id="{23700586-B892-4837-82AF-09B2A18F5D2D}" type="slidenum">
              <a:rPr lang="zh-TW" altLang="en-US" smtClean="0"/>
              <a:t>9</a:t>
            </a:fld>
            <a:endParaRPr lang="zh-TW" altLang="en-US"/>
          </a:p>
        </p:txBody>
      </p:sp>
      <p:sp>
        <p:nvSpPr>
          <p:cNvPr id="2" name="標題 1">
            <a:extLst>
              <a:ext uri="{FF2B5EF4-FFF2-40B4-BE49-F238E27FC236}">
                <a16:creationId xmlns:a16="http://schemas.microsoft.com/office/drawing/2014/main" id="{DAB8AB7F-B2D0-8B1D-8AF1-4BD576AC5A4B}"/>
              </a:ext>
            </a:extLst>
          </p:cNvPr>
          <p:cNvSpPr>
            <a:spLocks noGrp="1"/>
          </p:cNvSpPr>
          <p:nvPr>
            <p:ph type="title"/>
          </p:nvPr>
        </p:nvSpPr>
        <p:spPr/>
        <p:txBody>
          <a:bodyPr/>
          <a:lstStyle/>
          <a:p>
            <a:pPr algn="ctr"/>
            <a:r>
              <a:rPr lang="zh-TW" altLang="en-US" dirty="0"/>
              <a:t>審查重點</a:t>
            </a:r>
            <a:br>
              <a:rPr lang="zh-TW" altLang="en-US" dirty="0"/>
            </a:br>
            <a:endParaRPr lang="zh-TW" altLang="en-US" dirty="0"/>
          </a:p>
        </p:txBody>
      </p:sp>
    </p:spTree>
    <p:extLst>
      <p:ext uri="{BB962C8B-B14F-4D97-AF65-F5344CB8AC3E}">
        <p14:creationId xmlns:p14="http://schemas.microsoft.com/office/powerpoint/2010/main" val="112884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矩形: 剪去對角角落 40">
            <a:extLst>
              <a:ext uri="{FF2B5EF4-FFF2-40B4-BE49-F238E27FC236}">
                <a16:creationId xmlns:a16="http://schemas.microsoft.com/office/drawing/2014/main" id="{EEA15913-1919-93D3-EC54-919B7CFEF615}"/>
              </a:ext>
            </a:extLst>
          </p:cNvPr>
          <p:cNvSpPr/>
          <p:nvPr/>
        </p:nvSpPr>
        <p:spPr>
          <a:xfrm>
            <a:off x="286175" y="2674834"/>
            <a:ext cx="8571650" cy="3743058"/>
          </a:xfrm>
          <a:prstGeom prst="snip2DiagRect">
            <a:avLst>
              <a:gd name="adj1" fmla="val 0"/>
              <a:gd name="adj2" fmla="val 9133"/>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zh-TW" altLang="en-US"/>
          </a:p>
        </p:txBody>
      </p:sp>
      <p:sp>
        <p:nvSpPr>
          <p:cNvPr id="2" name="投影片編號版面配置區 1">
            <a:extLst>
              <a:ext uri="{FF2B5EF4-FFF2-40B4-BE49-F238E27FC236}">
                <a16:creationId xmlns:a16="http://schemas.microsoft.com/office/drawing/2014/main" id="{7743F156-9A34-2D72-95F7-C091D9DD966F}"/>
              </a:ext>
            </a:extLst>
          </p:cNvPr>
          <p:cNvSpPr>
            <a:spLocks noGrp="1"/>
          </p:cNvSpPr>
          <p:nvPr>
            <p:ph type="sldNum" sz="quarter" idx="12"/>
          </p:nvPr>
        </p:nvSpPr>
        <p:spPr/>
        <p:txBody>
          <a:bodyPr/>
          <a:lstStyle/>
          <a:p>
            <a:fld id="{23700586-B892-4837-82AF-09B2A18F5D2D}" type="slidenum">
              <a:rPr lang="zh-TW" altLang="en-US" smtClean="0"/>
              <a:t>10</a:t>
            </a:fld>
            <a:endParaRPr lang="zh-TW" altLang="en-US"/>
          </a:p>
        </p:txBody>
      </p:sp>
      <p:sp>
        <p:nvSpPr>
          <p:cNvPr id="3" name="矩形 6">
            <a:extLst>
              <a:ext uri="{FF2B5EF4-FFF2-40B4-BE49-F238E27FC236}">
                <a16:creationId xmlns:a16="http://schemas.microsoft.com/office/drawing/2014/main" id="{BC4BD4CF-6A56-E653-9D67-A61980456FB9}"/>
              </a:ext>
            </a:extLst>
          </p:cNvPr>
          <p:cNvSpPr>
            <a:spLocks noChangeArrowheads="1"/>
          </p:cNvSpPr>
          <p:nvPr/>
        </p:nvSpPr>
        <p:spPr bwMode="auto">
          <a:xfrm>
            <a:off x="403651" y="2870402"/>
            <a:ext cx="8454174" cy="3154710"/>
          </a:xfrm>
          <a:prstGeom prst="rect">
            <a:avLst/>
          </a:prstGeom>
          <a:noFill/>
          <a:ln w="9525">
            <a:noFill/>
            <a:miter lim="800000"/>
            <a:headEnd/>
            <a:tailEnd/>
          </a:ln>
        </p:spPr>
        <p:txBody>
          <a:bodyPr wrap="square">
            <a:spAutoFit/>
          </a:bodyPr>
          <a:lstStyle/>
          <a:p>
            <a:pPr algn="ctr" eaLnBrk="0" fontAlgn="base" latinLnBrk="1" hangingPunct="0">
              <a:spcBef>
                <a:spcPts val="600"/>
              </a:spcBef>
              <a:spcAft>
                <a:spcPts val="600"/>
              </a:spcAft>
              <a:defRPr/>
            </a:pPr>
            <a:r>
              <a:rPr lang="en-US" altLang="zh-TW" sz="3200" dirty="0">
                <a:latin typeface="+mn-ea"/>
                <a:cs typeface="Times New Roman" pitchFamily="18" charset="0"/>
              </a:rPr>
              <a:t>A</a:t>
            </a:r>
            <a:r>
              <a:rPr lang="en-US" altLang="zh-TW" sz="3200" baseline="30000" dirty="0">
                <a:latin typeface="+mn-ea"/>
                <a:cs typeface="Times New Roman" pitchFamily="18" charset="0"/>
              </a:rPr>
              <a:t>+</a:t>
            </a:r>
            <a:r>
              <a:rPr lang="zh-TW" altLang="en-US" sz="3200" dirty="0">
                <a:latin typeface="+mn-ea"/>
                <a:cs typeface="Times New Roman" pitchFamily="18" charset="0"/>
              </a:rPr>
              <a:t>企業創新研發</a:t>
            </a:r>
            <a:r>
              <a:rPr lang="zh-TW" altLang="zh-TW" sz="3200" dirty="0">
                <a:latin typeface="+mn-ea"/>
                <a:cs typeface="Times New Roman" pitchFamily="18" charset="0"/>
              </a:rPr>
              <a:t>淬鍊計畫</a:t>
            </a:r>
            <a:endParaRPr lang="en-US" altLang="zh-TW" sz="3200" dirty="0">
              <a:latin typeface="+mn-ea"/>
              <a:cs typeface="Times New Roman" pitchFamily="18" charset="0"/>
            </a:endParaRPr>
          </a:p>
          <a:p>
            <a:pPr lvl="2" algn="just" eaLnBrk="0" fontAlgn="base" latinLnBrk="1" hangingPunct="0">
              <a:spcBef>
                <a:spcPts val="1200"/>
              </a:spcBef>
              <a:spcAft>
                <a:spcPts val="600"/>
              </a:spcAft>
              <a:defRPr/>
            </a:pPr>
            <a:r>
              <a:rPr lang="zh-TW" altLang="zh-TW" sz="2800" dirty="0">
                <a:latin typeface="+mn-ea"/>
                <a:cs typeface="Times New Roman" pitchFamily="18" charset="0"/>
              </a:rPr>
              <a:t>網址：</a:t>
            </a:r>
            <a:r>
              <a:rPr lang="en-US" altLang="zh-TW" sz="2800" dirty="0">
                <a:latin typeface="+mn-ea"/>
                <a:cs typeface="Times New Roman" pitchFamily="18" charset="0"/>
                <a:hlinkClick r:id="rId2"/>
              </a:rPr>
              <a:t> https://aiip.tdp.org.tw/</a:t>
            </a:r>
            <a:endParaRPr lang="en-US" altLang="zh-TW" sz="2800" dirty="0">
              <a:latin typeface="+mn-ea"/>
              <a:cs typeface="Times New Roman" pitchFamily="18" charset="0"/>
            </a:endParaRPr>
          </a:p>
          <a:p>
            <a:pPr lvl="1" algn="ctr" eaLnBrk="0" fontAlgn="base" latinLnBrk="1" hangingPunct="0">
              <a:spcBef>
                <a:spcPts val="600"/>
              </a:spcBef>
              <a:spcAft>
                <a:spcPts val="600"/>
              </a:spcAft>
              <a:defRPr/>
            </a:pPr>
            <a:r>
              <a:rPr lang="en-US" altLang="zh-TW" sz="2800" dirty="0">
                <a:latin typeface="+mn-ea"/>
                <a:cs typeface="Times New Roman" pitchFamily="18" charset="0"/>
              </a:rPr>
              <a:t>(</a:t>
            </a:r>
            <a:r>
              <a:rPr lang="zh-TW" altLang="en-US" sz="2800" dirty="0">
                <a:latin typeface="+mn-ea"/>
                <a:cs typeface="Times New Roman" pitchFamily="18" charset="0"/>
              </a:rPr>
              <a:t>申請須知等相關資料皆可由網站下載</a:t>
            </a:r>
            <a:r>
              <a:rPr lang="en-US" altLang="zh-TW" sz="2800" dirty="0">
                <a:latin typeface="+mn-ea"/>
                <a:cs typeface="Times New Roman" pitchFamily="18" charset="0"/>
              </a:rPr>
              <a:t>)</a:t>
            </a:r>
          </a:p>
          <a:p>
            <a:pPr lvl="2" algn="just" eaLnBrk="0" fontAlgn="base" latinLnBrk="1" hangingPunct="0">
              <a:spcBef>
                <a:spcPts val="1200"/>
              </a:spcBef>
              <a:spcAft>
                <a:spcPts val="600"/>
              </a:spcAft>
              <a:defRPr/>
            </a:pPr>
            <a:r>
              <a:rPr lang="zh-TW" altLang="zh-TW" sz="2800" dirty="0">
                <a:latin typeface="+mn-ea"/>
                <a:cs typeface="Times New Roman" pitchFamily="18" charset="0"/>
              </a:rPr>
              <a:t>聯絡電話：</a:t>
            </a:r>
            <a:r>
              <a:rPr lang="en-US" altLang="zh-TW" sz="2800" dirty="0">
                <a:latin typeface="+mn-ea"/>
                <a:cs typeface="Times New Roman" pitchFamily="18" charset="0"/>
              </a:rPr>
              <a:t>02-2341-2314</a:t>
            </a:r>
          </a:p>
          <a:p>
            <a:pPr lvl="2" algn="just" eaLnBrk="0" fontAlgn="base" latinLnBrk="1" hangingPunct="0">
              <a:spcBef>
                <a:spcPts val="1200"/>
              </a:spcBef>
              <a:spcAft>
                <a:spcPts val="600"/>
              </a:spcAft>
              <a:defRPr/>
            </a:pPr>
            <a:r>
              <a:rPr lang="zh-TW" altLang="en-US" sz="2800" dirty="0">
                <a:latin typeface="+mn-ea"/>
                <a:cs typeface="Times New Roman" pitchFamily="18" charset="0"/>
              </a:rPr>
              <a:t>地址：</a:t>
            </a:r>
            <a:r>
              <a:rPr lang="en-US" altLang="zh-TW" sz="2800" dirty="0">
                <a:latin typeface="+mn-ea"/>
                <a:cs typeface="Times New Roman" pitchFamily="18" charset="0"/>
              </a:rPr>
              <a:t>100</a:t>
            </a:r>
            <a:r>
              <a:rPr lang="zh-TW" altLang="en-US" sz="2800" dirty="0">
                <a:latin typeface="+mn-ea"/>
                <a:cs typeface="Times New Roman" pitchFamily="18" charset="0"/>
              </a:rPr>
              <a:t>臺</a:t>
            </a:r>
            <a:r>
              <a:rPr lang="zh-TW" altLang="zh-TW" sz="2800" dirty="0">
                <a:latin typeface="+mn-ea"/>
                <a:cs typeface="Times New Roman" pitchFamily="18" charset="0"/>
              </a:rPr>
              <a:t>北市重慶南路二段</a:t>
            </a:r>
            <a:r>
              <a:rPr lang="en-US" altLang="zh-TW" sz="2800" dirty="0">
                <a:latin typeface="+mn-ea"/>
                <a:cs typeface="Times New Roman" pitchFamily="18" charset="0"/>
              </a:rPr>
              <a:t>51</a:t>
            </a:r>
            <a:r>
              <a:rPr lang="zh-TW" altLang="zh-TW" sz="2800" dirty="0">
                <a:latin typeface="+mn-ea"/>
                <a:cs typeface="Times New Roman" pitchFamily="18" charset="0"/>
              </a:rPr>
              <a:t>號</a:t>
            </a:r>
            <a:r>
              <a:rPr lang="en-US" altLang="zh-TW" sz="2800" dirty="0">
                <a:latin typeface="+mn-ea"/>
                <a:cs typeface="Times New Roman" pitchFamily="18" charset="0"/>
              </a:rPr>
              <a:t>7</a:t>
            </a:r>
            <a:r>
              <a:rPr lang="zh-TW" altLang="zh-TW" sz="2800" dirty="0">
                <a:latin typeface="+mn-ea"/>
                <a:cs typeface="Times New Roman" pitchFamily="18" charset="0"/>
              </a:rPr>
              <a:t>樓</a:t>
            </a:r>
            <a:endParaRPr lang="zh-TW" altLang="zh-TW" sz="2800" dirty="0">
              <a:latin typeface="Times New Roman" pitchFamily="18" charset="0"/>
              <a:ea typeface="標楷體" pitchFamily="65" charset="-120"/>
              <a:cs typeface="Times New Roman" pitchFamily="18" charset="0"/>
            </a:endParaRPr>
          </a:p>
        </p:txBody>
      </p:sp>
      <p:sp>
        <p:nvSpPr>
          <p:cNvPr id="19" name="Google Shape;5950;p50">
            <a:extLst>
              <a:ext uri="{FF2B5EF4-FFF2-40B4-BE49-F238E27FC236}">
                <a16:creationId xmlns:a16="http://schemas.microsoft.com/office/drawing/2014/main" id="{F3C70695-04C3-2944-8727-46842BAA8735}"/>
              </a:ext>
            </a:extLst>
          </p:cNvPr>
          <p:cNvSpPr/>
          <p:nvPr/>
        </p:nvSpPr>
        <p:spPr>
          <a:xfrm>
            <a:off x="830867" y="4683113"/>
            <a:ext cx="468000" cy="468000"/>
          </a:xfrm>
          <a:custGeom>
            <a:avLst/>
            <a:gdLst/>
            <a:ahLst/>
            <a:cxnLst/>
            <a:rect l="l" t="t" r="r" b="b"/>
            <a:pathLst>
              <a:path w="11721" h="11658" extrusionOk="0">
                <a:moveTo>
                  <a:pt x="6144" y="2773"/>
                </a:moveTo>
                <a:cubicBezTo>
                  <a:pt x="7467" y="2868"/>
                  <a:pt x="8570" y="3813"/>
                  <a:pt x="8885" y="5042"/>
                </a:cubicBezTo>
                <a:cubicBezTo>
                  <a:pt x="8917" y="5231"/>
                  <a:pt x="8791" y="5388"/>
                  <a:pt x="8633" y="5483"/>
                </a:cubicBezTo>
                <a:cubicBezTo>
                  <a:pt x="8613" y="5486"/>
                  <a:pt x="8594" y="5487"/>
                  <a:pt x="8575" y="5487"/>
                </a:cubicBezTo>
                <a:cubicBezTo>
                  <a:pt x="8412" y="5487"/>
                  <a:pt x="8277" y="5372"/>
                  <a:pt x="8192" y="5231"/>
                </a:cubicBezTo>
                <a:cubicBezTo>
                  <a:pt x="7972" y="4254"/>
                  <a:pt x="7089" y="3561"/>
                  <a:pt x="6113" y="3466"/>
                </a:cubicBezTo>
                <a:cubicBezTo>
                  <a:pt x="5924" y="3466"/>
                  <a:pt x="5798" y="3277"/>
                  <a:pt x="5798" y="3120"/>
                </a:cubicBezTo>
                <a:cubicBezTo>
                  <a:pt x="5798" y="2868"/>
                  <a:pt x="5955" y="2773"/>
                  <a:pt x="6144" y="2773"/>
                </a:cubicBezTo>
                <a:close/>
                <a:moveTo>
                  <a:pt x="6222" y="1414"/>
                </a:moveTo>
                <a:cubicBezTo>
                  <a:pt x="6238" y="1414"/>
                  <a:pt x="6254" y="1416"/>
                  <a:pt x="6270" y="1418"/>
                </a:cubicBezTo>
                <a:cubicBezTo>
                  <a:pt x="8161" y="1576"/>
                  <a:pt x="9862" y="2962"/>
                  <a:pt x="10240" y="5136"/>
                </a:cubicBezTo>
                <a:cubicBezTo>
                  <a:pt x="10303" y="5325"/>
                  <a:pt x="10177" y="5483"/>
                  <a:pt x="9988" y="5514"/>
                </a:cubicBezTo>
                <a:cubicBezTo>
                  <a:pt x="9960" y="5518"/>
                  <a:pt x="9934" y="5520"/>
                  <a:pt x="9908" y="5520"/>
                </a:cubicBezTo>
                <a:cubicBezTo>
                  <a:pt x="9730" y="5520"/>
                  <a:pt x="9606" y="5424"/>
                  <a:pt x="9578" y="5231"/>
                </a:cubicBezTo>
                <a:cubicBezTo>
                  <a:pt x="9263" y="3466"/>
                  <a:pt x="7846" y="2238"/>
                  <a:pt x="6239" y="2143"/>
                </a:cubicBezTo>
                <a:cubicBezTo>
                  <a:pt x="6050" y="2143"/>
                  <a:pt x="5924" y="1923"/>
                  <a:pt x="5924" y="1765"/>
                </a:cubicBezTo>
                <a:cubicBezTo>
                  <a:pt x="5924" y="1563"/>
                  <a:pt x="6055" y="1414"/>
                  <a:pt x="6222" y="1414"/>
                </a:cubicBezTo>
                <a:close/>
                <a:moveTo>
                  <a:pt x="5907" y="4124"/>
                </a:moveTo>
                <a:cubicBezTo>
                  <a:pt x="5923" y="4124"/>
                  <a:pt x="5939" y="4125"/>
                  <a:pt x="5955" y="4128"/>
                </a:cubicBezTo>
                <a:cubicBezTo>
                  <a:pt x="6680" y="4191"/>
                  <a:pt x="7247" y="4663"/>
                  <a:pt x="7499" y="5325"/>
                </a:cubicBezTo>
                <a:cubicBezTo>
                  <a:pt x="7530" y="5514"/>
                  <a:pt x="7467" y="5672"/>
                  <a:pt x="7247" y="5766"/>
                </a:cubicBezTo>
                <a:cubicBezTo>
                  <a:pt x="7223" y="5770"/>
                  <a:pt x="7199" y="5772"/>
                  <a:pt x="7177" y="5772"/>
                </a:cubicBezTo>
                <a:cubicBezTo>
                  <a:pt x="7019" y="5772"/>
                  <a:pt x="6892" y="5679"/>
                  <a:pt x="6837" y="5514"/>
                </a:cubicBezTo>
                <a:cubicBezTo>
                  <a:pt x="6711" y="5136"/>
                  <a:pt x="6365" y="4852"/>
                  <a:pt x="5924" y="4821"/>
                </a:cubicBezTo>
                <a:cubicBezTo>
                  <a:pt x="5735" y="4821"/>
                  <a:pt x="5609" y="4663"/>
                  <a:pt x="5609" y="4443"/>
                </a:cubicBezTo>
                <a:cubicBezTo>
                  <a:pt x="5609" y="4270"/>
                  <a:pt x="5740" y="4124"/>
                  <a:pt x="5907" y="4124"/>
                </a:cubicBezTo>
                <a:close/>
                <a:moveTo>
                  <a:pt x="3385" y="3199"/>
                </a:moveTo>
                <a:cubicBezTo>
                  <a:pt x="3455" y="3199"/>
                  <a:pt x="3527" y="3225"/>
                  <a:pt x="3592" y="3277"/>
                </a:cubicBezTo>
                <a:lnTo>
                  <a:pt x="4695" y="4096"/>
                </a:lnTo>
                <a:cubicBezTo>
                  <a:pt x="4853" y="4222"/>
                  <a:pt x="4884" y="4411"/>
                  <a:pt x="4790" y="4569"/>
                </a:cubicBezTo>
                <a:lnTo>
                  <a:pt x="4159" y="5388"/>
                </a:lnTo>
                <a:lnTo>
                  <a:pt x="6869" y="7436"/>
                </a:lnTo>
                <a:lnTo>
                  <a:pt x="7499" y="6617"/>
                </a:lnTo>
                <a:cubicBezTo>
                  <a:pt x="7572" y="6525"/>
                  <a:pt x="7667" y="6476"/>
                  <a:pt x="7765" y="6476"/>
                </a:cubicBezTo>
                <a:cubicBezTo>
                  <a:pt x="7835" y="6476"/>
                  <a:pt x="7906" y="6501"/>
                  <a:pt x="7972" y="6554"/>
                </a:cubicBezTo>
                <a:lnTo>
                  <a:pt x="9074" y="7373"/>
                </a:lnTo>
                <a:cubicBezTo>
                  <a:pt x="9232" y="7499"/>
                  <a:pt x="9263" y="7688"/>
                  <a:pt x="9137" y="7845"/>
                </a:cubicBezTo>
                <a:lnTo>
                  <a:pt x="8507" y="8665"/>
                </a:lnTo>
                <a:cubicBezTo>
                  <a:pt x="8225" y="9022"/>
                  <a:pt x="7819" y="9211"/>
                  <a:pt x="7403" y="9211"/>
                </a:cubicBezTo>
                <a:cubicBezTo>
                  <a:pt x="7123" y="9211"/>
                  <a:pt x="6839" y="9126"/>
                  <a:pt x="6585" y="8948"/>
                </a:cubicBezTo>
                <a:lnTo>
                  <a:pt x="2773" y="6081"/>
                </a:lnTo>
                <a:cubicBezTo>
                  <a:pt x="2143" y="5672"/>
                  <a:pt x="2017" y="4821"/>
                  <a:pt x="2490" y="4191"/>
                </a:cubicBezTo>
                <a:lnTo>
                  <a:pt x="3120" y="3340"/>
                </a:lnTo>
                <a:cubicBezTo>
                  <a:pt x="3193" y="3248"/>
                  <a:pt x="3288" y="3199"/>
                  <a:pt x="3385" y="3199"/>
                </a:cubicBezTo>
                <a:close/>
                <a:moveTo>
                  <a:pt x="5829" y="1"/>
                </a:moveTo>
                <a:cubicBezTo>
                  <a:pt x="2647" y="1"/>
                  <a:pt x="1" y="2647"/>
                  <a:pt x="1" y="5829"/>
                </a:cubicBezTo>
                <a:cubicBezTo>
                  <a:pt x="64" y="9011"/>
                  <a:pt x="2647" y="11658"/>
                  <a:pt x="5892" y="11658"/>
                </a:cubicBezTo>
                <a:cubicBezTo>
                  <a:pt x="6900" y="11658"/>
                  <a:pt x="7940" y="11374"/>
                  <a:pt x="8822" y="10838"/>
                </a:cubicBezTo>
                <a:lnTo>
                  <a:pt x="11248" y="11626"/>
                </a:lnTo>
                <a:cubicBezTo>
                  <a:pt x="11272" y="11634"/>
                  <a:pt x="11299" y="11638"/>
                  <a:pt x="11329" y="11638"/>
                </a:cubicBezTo>
                <a:cubicBezTo>
                  <a:pt x="11417" y="11638"/>
                  <a:pt x="11524" y="11602"/>
                  <a:pt x="11595" y="11531"/>
                </a:cubicBezTo>
                <a:cubicBezTo>
                  <a:pt x="11658" y="11468"/>
                  <a:pt x="11721" y="11311"/>
                  <a:pt x="11658" y="11185"/>
                </a:cubicBezTo>
                <a:lnTo>
                  <a:pt x="10838" y="8791"/>
                </a:lnTo>
                <a:cubicBezTo>
                  <a:pt x="11406" y="7877"/>
                  <a:pt x="11658" y="6869"/>
                  <a:pt x="11658" y="5829"/>
                </a:cubicBezTo>
                <a:cubicBezTo>
                  <a:pt x="11658" y="2647"/>
                  <a:pt x="9043" y="1"/>
                  <a:pt x="5829" y="1"/>
                </a:cubicBezTo>
                <a:close/>
              </a:path>
            </a:pathLst>
          </a:custGeom>
          <a:solidFill>
            <a:schemeClr val="accent2">
              <a:lumMod val="60000"/>
              <a:lumOff val="40000"/>
            </a:schemeClr>
          </a:solidFill>
          <a:ln w="3175">
            <a:solidFill>
              <a:schemeClr val="tx1"/>
            </a:solidFill>
          </a:ln>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 name="Google Shape;5951;p50">
            <a:extLst>
              <a:ext uri="{FF2B5EF4-FFF2-40B4-BE49-F238E27FC236}">
                <a16:creationId xmlns:a16="http://schemas.microsoft.com/office/drawing/2014/main" id="{8BC1C6E3-3BDB-A5A4-AAA7-D3EC4E1E4BF5}"/>
              </a:ext>
            </a:extLst>
          </p:cNvPr>
          <p:cNvGrpSpPr/>
          <p:nvPr/>
        </p:nvGrpSpPr>
        <p:grpSpPr>
          <a:xfrm>
            <a:off x="841651" y="5528588"/>
            <a:ext cx="468000" cy="468000"/>
            <a:chOff x="-34003850" y="3227275"/>
            <a:chExt cx="291450" cy="291450"/>
          </a:xfrm>
          <a:solidFill>
            <a:schemeClr val="accent2">
              <a:lumMod val="60000"/>
              <a:lumOff val="40000"/>
            </a:schemeClr>
          </a:solidFill>
          <a:effectLst/>
        </p:grpSpPr>
        <p:sp>
          <p:nvSpPr>
            <p:cNvPr id="21" name="Google Shape;5952;p50">
              <a:extLst>
                <a:ext uri="{FF2B5EF4-FFF2-40B4-BE49-F238E27FC236}">
                  <a16:creationId xmlns:a16="http://schemas.microsoft.com/office/drawing/2014/main" id="{22011DEF-0182-803A-C026-1ADFC31A79EB}"/>
                </a:ext>
              </a:extLst>
            </p:cNvPr>
            <p:cNvSpPr/>
            <p:nvPr/>
          </p:nvSpPr>
          <p:spPr>
            <a:xfrm>
              <a:off x="-33852625" y="3313925"/>
              <a:ext cx="128425" cy="49625"/>
            </a:xfrm>
            <a:custGeom>
              <a:avLst/>
              <a:gdLst/>
              <a:ahLst/>
              <a:cxnLst/>
              <a:rect l="l" t="t" r="r" b="b"/>
              <a:pathLst>
                <a:path w="5137" h="1985" extrusionOk="0">
                  <a:moveTo>
                    <a:pt x="473" y="0"/>
                  </a:moveTo>
                  <a:cubicBezTo>
                    <a:pt x="316" y="0"/>
                    <a:pt x="158" y="32"/>
                    <a:pt x="1" y="126"/>
                  </a:cubicBezTo>
                  <a:lnTo>
                    <a:pt x="2521" y="1985"/>
                  </a:lnTo>
                  <a:lnTo>
                    <a:pt x="5136" y="158"/>
                  </a:lnTo>
                  <a:cubicBezTo>
                    <a:pt x="4979" y="32"/>
                    <a:pt x="4790" y="0"/>
                    <a:pt x="4569" y="0"/>
                  </a:cubicBezTo>
                  <a:close/>
                </a:path>
              </a:pathLst>
            </a:custGeom>
            <a:grpFill/>
            <a:ln w="3175">
              <a:solidFill>
                <a:schemeClr val="tx1"/>
              </a:solidFill>
            </a:ln>
            <a:effectLst/>
          </p:spPr>
          <p:txBody>
            <a:bodyPr spcFirstLastPara="1" wrap="square" lIns="91425" tIns="91425" rIns="91425" bIns="91425" anchor="ctr" anchorCtr="0">
              <a:noAutofit/>
            </a:bodyPr>
            <a:lstStyle/>
            <a:p>
              <a:endParaRPr/>
            </a:p>
          </p:txBody>
        </p:sp>
        <p:sp>
          <p:nvSpPr>
            <p:cNvPr id="22" name="Google Shape;5953;p50">
              <a:extLst>
                <a:ext uri="{FF2B5EF4-FFF2-40B4-BE49-F238E27FC236}">
                  <a16:creationId xmlns:a16="http://schemas.microsoft.com/office/drawing/2014/main" id="{2516E2EB-2D4C-803F-2BA9-F634FBDAC9C1}"/>
                </a:ext>
              </a:extLst>
            </p:cNvPr>
            <p:cNvSpPr/>
            <p:nvPr/>
          </p:nvSpPr>
          <p:spPr>
            <a:xfrm>
              <a:off x="-33866000" y="3328875"/>
              <a:ext cx="153600" cy="103200"/>
            </a:xfrm>
            <a:custGeom>
              <a:avLst/>
              <a:gdLst/>
              <a:ahLst/>
              <a:cxnLst/>
              <a:rect l="l" t="t" r="r" b="b"/>
              <a:pathLst>
                <a:path w="6144" h="4128" extrusionOk="0">
                  <a:moveTo>
                    <a:pt x="63" y="1"/>
                  </a:moveTo>
                  <a:cubicBezTo>
                    <a:pt x="32" y="127"/>
                    <a:pt x="0" y="284"/>
                    <a:pt x="0" y="379"/>
                  </a:cubicBezTo>
                  <a:lnTo>
                    <a:pt x="0" y="3120"/>
                  </a:lnTo>
                  <a:cubicBezTo>
                    <a:pt x="0" y="3655"/>
                    <a:pt x="473" y="4128"/>
                    <a:pt x="1040" y="4128"/>
                  </a:cubicBezTo>
                  <a:lnTo>
                    <a:pt x="5136" y="4128"/>
                  </a:lnTo>
                  <a:cubicBezTo>
                    <a:pt x="5671" y="4128"/>
                    <a:pt x="6144" y="3655"/>
                    <a:pt x="6144" y="3120"/>
                  </a:cubicBezTo>
                  <a:lnTo>
                    <a:pt x="6144" y="379"/>
                  </a:lnTo>
                  <a:cubicBezTo>
                    <a:pt x="6144" y="284"/>
                    <a:pt x="6112" y="190"/>
                    <a:pt x="6112" y="64"/>
                  </a:cubicBezTo>
                  <a:lnTo>
                    <a:pt x="3277" y="2048"/>
                  </a:lnTo>
                  <a:cubicBezTo>
                    <a:pt x="3214" y="2080"/>
                    <a:pt x="3151" y="2080"/>
                    <a:pt x="3056" y="2080"/>
                  </a:cubicBezTo>
                  <a:cubicBezTo>
                    <a:pt x="2993" y="2080"/>
                    <a:pt x="2962" y="2080"/>
                    <a:pt x="2867" y="2048"/>
                  </a:cubicBezTo>
                  <a:lnTo>
                    <a:pt x="63" y="1"/>
                  </a:lnTo>
                  <a:close/>
                </a:path>
              </a:pathLst>
            </a:custGeom>
            <a:grpFill/>
            <a:ln w="3175">
              <a:solidFill>
                <a:schemeClr val="tx1"/>
              </a:solidFill>
            </a:ln>
            <a:effectLst/>
          </p:spPr>
          <p:txBody>
            <a:bodyPr spcFirstLastPara="1" wrap="square" lIns="91425" tIns="91425" rIns="91425" bIns="91425" anchor="ctr" anchorCtr="0">
              <a:noAutofit/>
            </a:bodyPr>
            <a:lstStyle/>
            <a:p>
              <a:endParaRPr/>
            </a:p>
          </p:txBody>
        </p:sp>
        <p:sp>
          <p:nvSpPr>
            <p:cNvPr id="23" name="Google Shape;5954;p50">
              <a:extLst>
                <a:ext uri="{FF2B5EF4-FFF2-40B4-BE49-F238E27FC236}">
                  <a16:creationId xmlns:a16="http://schemas.microsoft.com/office/drawing/2014/main" id="{D9F48965-5C59-C986-7AD8-3D090EDD2850}"/>
                </a:ext>
              </a:extLst>
            </p:cNvPr>
            <p:cNvSpPr/>
            <p:nvPr/>
          </p:nvSpPr>
          <p:spPr>
            <a:xfrm>
              <a:off x="-34003850" y="3279250"/>
              <a:ext cx="189050" cy="188275"/>
            </a:xfrm>
            <a:custGeom>
              <a:avLst/>
              <a:gdLst/>
              <a:ahLst/>
              <a:cxnLst/>
              <a:rect l="l" t="t" r="r" b="b"/>
              <a:pathLst>
                <a:path w="7562" h="7531" extrusionOk="0">
                  <a:moveTo>
                    <a:pt x="3781" y="2017"/>
                  </a:moveTo>
                  <a:cubicBezTo>
                    <a:pt x="3970" y="2017"/>
                    <a:pt x="4128" y="2175"/>
                    <a:pt x="4128" y="2364"/>
                  </a:cubicBezTo>
                  <a:cubicBezTo>
                    <a:pt x="4128" y="2584"/>
                    <a:pt x="3970" y="2742"/>
                    <a:pt x="3781" y="2742"/>
                  </a:cubicBezTo>
                  <a:lnTo>
                    <a:pt x="1702" y="2742"/>
                  </a:lnTo>
                  <a:cubicBezTo>
                    <a:pt x="1482" y="2742"/>
                    <a:pt x="1324" y="2584"/>
                    <a:pt x="1324" y="2364"/>
                  </a:cubicBezTo>
                  <a:cubicBezTo>
                    <a:pt x="1324" y="2175"/>
                    <a:pt x="1482" y="2017"/>
                    <a:pt x="1702" y="2017"/>
                  </a:cubicBezTo>
                  <a:close/>
                  <a:moveTo>
                    <a:pt x="3057" y="3403"/>
                  </a:moveTo>
                  <a:cubicBezTo>
                    <a:pt x="3277" y="3403"/>
                    <a:pt x="3435" y="3561"/>
                    <a:pt x="3435" y="3750"/>
                  </a:cubicBezTo>
                  <a:cubicBezTo>
                    <a:pt x="3466" y="3939"/>
                    <a:pt x="3277" y="4096"/>
                    <a:pt x="3057" y="4096"/>
                  </a:cubicBezTo>
                  <a:lnTo>
                    <a:pt x="1702" y="4096"/>
                  </a:lnTo>
                  <a:cubicBezTo>
                    <a:pt x="1482" y="4096"/>
                    <a:pt x="1324" y="3939"/>
                    <a:pt x="1324" y="3750"/>
                  </a:cubicBezTo>
                  <a:cubicBezTo>
                    <a:pt x="1324" y="3561"/>
                    <a:pt x="1482" y="3403"/>
                    <a:pt x="1702" y="3403"/>
                  </a:cubicBezTo>
                  <a:close/>
                  <a:moveTo>
                    <a:pt x="2395" y="4790"/>
                  </a:moveTo>
                  <a:cubicBezTo>
                    <a:pt x="2584" y="4790"/>
                    <a:pt x="2742" y="4947"/>
                    <a:pt x="2742" y="5136"/>
                  </a:cubicBezTo>
                  <a:cubicBezTo>
                    <a:pt x="2742" y="5325"/>
                    <a:pt x="2584" y="5483"/>
                    <a:pt x="2395" y="5483"/>
                  </a:cubicBezTo>
                  <a:lnTo>
                    <a:pt x="1702" y="5483"/>
                  </a:lnTo>
                  <a:cubicBezTo>
                    <a:pt x="1482" y="5483"/>
                    <a:pt x="1324" y="5325"/>
                    <a:pt x="1324" y="5136"/>
                  </a:cubicBezTo>
                  <a:cubicBezTo>
                    <a:pt x="1324" y="4947"/>
                    <a:pt x="1482" y="4790"/>
                    <a:pt x="1702" y="4790"/>
                  </a:cubicBezTo>
                  <a:close/>
                  <a:moveTo>
                    <a:pt x="1" y="1"/>
                  </a:moveTo>
                  <a:lnTo>
                    <a:pt x="1" y="7530"/>
                  </a:lnTo>
                  <a:lnTo>
                    <a:pt x="7562" y="7530"/>
                  </a:lnTo>
                  <a:lnTo>
                    <a:pt x="7562" y="6837"/>
                  </a:lnTo>
                  <a:lnTo>
                    <a:pt x="6522" y="6837"/>
                  </a:lnTo>
                  <a:cubicBezTo>
                    <a:pt x="5577" y="6837"/>
                    <a:pt x="4853" y="6081"/>
                    <a:pt x="4853" y="5136"/>
                  </a:cubicBezTo>
                  <a:lnTo>
                    <a:pt x="4853" y="2395"/>
                  </a:lnTo>
                  <a:cubicBezTo>
                    <a:pt x="4853" y="1450"/>
                    <a:pt x="5577" y="725"/>
                    <a:pt x="6522" y="725"/>
                  </a:cubicBezTo>
                  <a:lnTo>
                    <a:pt x="7562" y="725"/>
                  </a:lnTo>
                  <a:lnTo>
                    <a:pt x="7562" y="1"/>
                  </a:lnTo>
                  <a:close/>
                </a:path>
              </a:pathLst>
            </a:custGeom>
            <a:grpFill/>
            <a:ln w="3175">
              <a:solidFill>
                <a:schemeClr val="tx1"/>
              </a:solidFill>
            </a:ln>
            <a:effectLst/>
          </p:spPr>
          <p:txBody>
            <a:bodyPr spcFirstLastPara="1" wrap="square" lIns="91425" tIns="91425" rIns="91425" bIns="91425" anchor="ctr" anchorCtr="0">
              <a:noAutofit/>
            </a:bodyPr>
            <a:lstStyle/>
            <a:p>
              <a:endParaRPr/>
            </a:p>
          </p:txBody>
        </p:sp>
        <p:sp>
          <p:nvSpPr>
            <p:cNvPr id="24" name="Google Shape;5955;p50">
              <a:extLst>
                <a:ext uri="{FF2B5EF4-FFF2-40B4-BE49-F238E27FC236}">
                  <a16:creationId xmlns:a16="http://schemas.microsoft.com/office/drawing/2014/main" id="{A4894DA7-F1AD-299F-B2F4-9E9E756F2E62}"/>
                </a:ext>
              </a:extLst>
            </p:cNvPr>
            <p:cNvSpPr/>
            <p:nvPr/>
          </p:nvSpPr>
          <p:spPr>
            <a:xfrm>
              <a:off x="-34003850" y="3227275"/>
              <a:ext cx="189050" cy="34675"/>
            </a:xfrm>
            <a:custGeom>
              <a:avLst/>
              <a:gdLst/>
              <a:ahLst/>
              <a:cxnLst/>
              <a:rect l="l" t="t" r="r" b="b"/>
              <a:pathLst>
                <a:path w="7562" h="1387" extrusionOk="0">
                  <a:moveTo>
                    <a:pt x="1009" y="1"/>
                  </a:moveTo>
                  <a:cubicBezTo>
                    <a:pt x="473" y="1"/>
                    <a:pt x="1" y="473"/>
                    <a:pt x="1" y="1040"/>
                  </a:cubicBezTo>
                  <a:lnTo>
                    <a:pt x="1" y="1387"/>
                  </a:lnTo>
                  <a:lnTo>
                    <a:pt x="7562" y="1387"/>
                  </a:lnTo>
                  <a:lnTo>
                    <a:pt x="7562" y="1040"/>
                  </a:lnTo>
                  <a:cubicBezTo>
                    <a:pt x="7562" y="473"/>
                    <a:pt x="7089" y="1"/>
                    <a:pt x="6522" y="1"/>
                  </a:cubicBezTo>
                  <a:close/>
                </a:path>
              </a:pathLst>
            </a:custGeom>
            <a:grpFill/>
            <a:ln w="3175">
              <a:solidFill>
                <a:schemeClr val="tx1"/>
              </a:solidFill>
            </a:ln>
            <a:effectLst/>
          </p:spPr>
          <p:txBody>
            <a:bodyPr spcFirstLastPara="1" wrap="square" lIns="91425" tIns="91425" rIns="91425" bIns="91425" anchor="ctr" anchorCtr="0">
              <a:noAutofit/>
            </a:bodyPr>
            <a:lstStyle/>
            <a:p>
              <a:endParaRPr/>
            </a:p>
          </p:txBody>
        </p:sp>
        <p:sp>
          <p:nvSpPr>
            <p:cNvPr id="25" name="Google Shape;5956;p50">
              <a:extLst>
                <a:ext uri="{FF2B5EF4-FFF2-40B4-BE49-F238E27FC236}">
                  <a16:creationId xmlns:a16="http://schemas.microsoft.com/office/drawing/2014/main" id="{11EC1AD6-7A24-1634-B7E9-1B441636E511}"/>
                </a:ext>
              </a:extLst>
            </p:cNvPr>
            <p:cNvSpPr/>
            <p:nvPr/>
          </p:nvSpPr>
          <p:spPr>
            <a:xfrm>
              <a:off x="-34003850" y="3484050"/>
              <a:ext cx="189050" cy="34675"/>
            </a:xfrm>
            <a:custGeom>
              <a:avLst/>
              <a:gdLst/>
              <a:ahLst/>
              <a:cxnLst/>
              <a:rect l="l" t="t" r="r" b="b"/>
              <a:pathLst>
                <a:path w="7562" h="1387" extrusionOk="0">
                  <a:moveTo>
                    <a:pt x="1" y="0"/>
                  </a:moveTo>
                  <a:lnTo>
                    <a:pt x="1" y="347"/>
                  </a:lnTo>
                  <a:cubicBezTo>
                    <a:pt x="1" y="945"/>
                    <a:pt x="442" y="1386"/>
                    <a:pt x="1009" y="1386"/>
                  </a:cubicBezTo>
                  <a:lnTo>
                    <a:pt x="6522" y="1386"/>
                  </a:lnTo>
                  <a:cubicBezTo>
                    <a:pt x="7089" y="1386"/>
                    <a:pt x="7562" y="914"/>
                    <a:pt x="7562" y="347"/>
                  </a:cubicBezTo>
                  <a:lnTo>
                    <a:pt x="7562" y="0"/>
                  </a:lnTo>
                  <a:close/>
                </a:path>
              </a:pathLst>
            </a:custGeom>
            <a:grpFill/>
            <a:ln w="3175">
              <a:solidFill>
                <a:schemeClr val="tx1"/>
              </a:solidFill>
            </a:ln>
            <a:effectLst/>
          </p:spPr>
          <p:txBody>
            <a:bodyPr spcFirstLastPara="1" wrap="square" lIns="91425" tIns="91425" rIns="91425" bIns="91425" anchor="ctr" anchorCtr="0">
              <a:noAutofit/>
            </a:bodyPr>
            <a:lstStyle/>
            <a:p>
              <a:endParaRPr/>
            </a:p>
          </p:txBody>
        </p:sp>
      </p:grpSp>
      <p:grpSp>
        <p:nvGrpSpPr>
          <p:cNvPr id="26" name="Google Shape;7478;p53">
            <a:extLst>
              <a:ext uri="{FF2B5EF4-FFF2-40B4-BE49-F238E27FC236}">
                <a16:creationId xmlns:a16="http://schemas.microsoft.com/office/drawing/2014/main" id="{434193A3-0738-32B6-26EA-828C6839BB51}"/>
              </a:ext>
            </a:extLst>
          </p:cNvPr>
          <p:cNvGrpSpPr/>
          <p:nvPr/>
        </p:nvGrpSpPr>
        <p:grpSpPr>
          <a:xfrm>
            <a:off x="814555" y="3710803"/>
            <a:ext cx="468000" cy="468000"/>
            <a:chOff x="-6689825" y="3992050"/>
            <a:chExt cx="293025" cy="291250"/>
          </a:xfrm>
          <a:solidFill>
            <a:schemeClr val="accent2">
              <a:lumMod val="60000"/>
              <a:lumOff val="40000"/>
            </a:schemeClr>
          </a:solidFill>
          <a:effectLst/>
        </p:grpSpPr>
        <p:sp>
          <p:nvSpPr>
            <p:cNvPr id="27" name="Google Shape;7479;p53">
              <a:extLst>
                <a:ext uri="{FF2B5EF4-FFF2-40B4-BE49-F238E27FC236}">
                  <a16:creationId xmlns:a16="http://schemas.microsoft.com/office/drawing/2014/main" id="{E1535447-7F8E-1344-259D-970879E46FF2}"/>
                </a:ext>
              </a:extLst>
            </p:cNvPr>
            <p:cNvSpPr/>
            <p:nvPr/>
          </p:nvSpPr>
          <p:spPr>
            <a:xfrm>
              <a:off x="-6547275" y="3992050"/>
              <a:ext cx="30750" cy="65400"/>
            </a:xfrm>
            <a:custGeom>
              <a:avLst/>
              <a:gdLst/>
              <a:ahLst/>
              <a:cxnLst/>
              <a:rect l="l" t="t" r="r" b="b"/>
              <a:pathLst>
                <a:path w="1230" h="2616" extrusionOk="0">
                  <a:moveTo>
                    <a:pt x="1229" y="1"/>
                  </a:moveTo>
                  <a:cubicBezTo>
                    <a:pt x="757" y="379"/>
                    <a:pt x="284" y="1355"/>
                    <a:pt x="1" y="2616"/>
                  </a:cubicBezTo>
                  <a:lnTo>
                    <a:pt x="1229" y="2616"/>
                  </a:lnTo>
                  <a:lnTo>
                    <a:pt x="1229" y="1"/>
                  </a:lnTo>
                  <a:close/>
                </a:path>
              </a:pathLst>
            </a:custGeom>
            <a:grpFill/>
            <a:ln w="3175">
              <a:solidFill>
                <a:schemeClr val="tx1"/>
              </a:solidFill>
            </a:ln>
            <a:effectLst/>
          </p:spPr>
          <p:txBody>
            <a:bodyPr spcFirstLastPara="1" wrap="square" lIns="91425" tIns="91425" rIns="91425" bIns="91425" anchor="ctr" anchorCtr="0">
              <a:noAutofit/>
            </a:bodyPr>
            <a:lstStyle/>
            <a:p>
              <a:endParaRPr/>
            </a:p>
          </p:txBody>
        </p:sp>
        <p:sp>
          <p:nvSpPr>
            <p:cNvPr id="28" name="Google Shape;7480;p53">
              <a:extLst>
                <a:ext uri="{FF2B5EF4-FFF2-40B4-BE49-F238E27FC236}">
                  <a16:creationId xmlns:a16="http://schemas.microsoft.com/office/drawing/2014/main" id="{9C47C6B0-4649-8AEC-98E1-919EE2943B40}"/>
                </a:ext>
              </a:extLst>
            </p:cNvPr>
            <p:cNvSpPr/>
            <p:nvPr/>
          </p:nvSpPr>
          <p:spPr>
            <a:xfrm>
              <a:off x="-6547275" y="4143275"/>
              <a:ext cx="30750" cy="64600"/>
            </a:xfrm>
            <a:custGeom>
              <a:avLst/>
              <a:gdLst/>
              <a:ahLst/>
              <a:cxnLst/>
              <a:rect l="l" t="t" r="r" b="b"/>
              <a:pathLst>
                <a:path w="1230" h="2584" extrusionOk="0">
                  <a:moveTo>
                    <a:pt x="1" y="1"/>
                  </a:moveTo>
                  <a:cubicBezTo>
                    <a:pt x="284" y="1261"/>
                    <a:pt x="757" y="2237"/>
                    <a:pt x="1229" y="2584"/>
                  </a:cubicBezTo>
                  <a:lnTo>
                    <a:pt x="1229" y="1"/>
                  </a:lnTo>
                  <a:close/>
                </a:path>
              </a:pathLst>
            </a:custGeom>
            <a:grpFill/>
            <a:ln w="3175">
              <a:solidFill>
                <a:schemeClr val="tx1"/>
              </a:solidFill>
            </a:ln>
            <a:effectLst/>
          </p:spPr>
          <p:txBody>
            <a:bodyPr spcFirstLastPara="1" wrap="square" lIns="91425" tIns="91425" rIns="91425" bIns="91425" anchor="ctr" anchorCtr="0">
              <a:noAutofit/>
            </a:bodyPr>
            <a:lstStyle/>
            <a:p>
              <a:endParaRPr/>
            </a:p>
          </p:txBody>
        </p:sp>
        <p:sp>
          <p:nvSpPr>
            <p:cNvPr id="29" name="Google Shape;7481;p53">
              <a:extLst>
                <a:ext uri="{FF2B5EF4-FFF2-40B4-BE49-F238E27FC236}">
                  <a16:creationId xmlns:a16="http://schemas.microsoft.com/office/drawing/2014/main" id="{381DC6E4-6505-B351-7237-E1A0CDB6A032}"/>
                </a:ext>
              </a:extLst>
            </p:cNvPr>
            <p:cNvSpPr/>
            <p:nvPr/>
          </p:nvSpPr>
          <p:spPr>
            <a:xfrm>
              <a:off x="-6551200" y="4073975"/>
              <a:ext cx="34675" cy="51200"/>
            </a:xfrm>
            <a:custGeom>
              <a:avLst/>
              <a:gdLst/>
              <a:ahLst/>
              <a:cxnLst/>
              <a:rect l="l" t="t" r="r" b="b"/>
              <a:pathLst>
                <a:path w="1387" h="2048" extrusionOk="0">
                  <a:moveTo>
                    <a:pt x="63" y="0"/>
                  </a:moveTo>
                  <a:cubicBezTo>
                    <a:pt x="0" y="725"/>
                    <a:pt x="0" y="1355"/>
                    <a:pt x="63" y="2048"/>
                  </a:cubicBezTo>
                  <a:lnTo>
                    <a:pt x="1386" y="2048"/>
                  </a:lnTo>
                  <a:lnTo>
                    <a:pt x="1386" y="0"/>
                  </a:lnTo>
                  <a:close/>
                </a:path>
              </a:pathLst>
            </a:custGeom>
            <a:grpFill/>
            <a:ln w="3175">
              <a:solidFill>
                <a:schemeClr val="tx1"/>
              </a:solidFill>
            </a:ln>
            <a:effectLst/>
          </p:spPr>
          <p:txBody>
            <a:bodyPr spcFirstLastPara="1" wrap="square" lIns="91425" tIns="91425" rIns="91425" bIns="91425" anchor="ctr" anchorCtr="0">
              <a:noAutofit/>
            </a:bodyPr>
            <a:lstStyle/>
            <a:p>
              <a:endParaRPr/>
            </a:p>
          </p:txBody>
        </p:sp>
        <p:sp>
          <p:nvSpPr>
            <p:cNvPr id="30" name="Google Shape;7482;p53">
              <a:extLst>
                <a:ext uri="{FF2B5EF4-FFF2-40B4-BE49-F238E27FC236}">
                  <a16:creationId xmlns:a16="http://schemas.microsoft.com/office/drawing/2014/main" id="{21617FD2-3485-BDDE-061B-8BE8B63805EE}"/>
                </a:ext>
              </a:extLst>
            </p:cNvPr>
            <p:cNvSpPr/>
            <p:nvPr/>
          </p:nvSpPr>
          <p:spPr>
            <a:xfrm>
              <a:off x="-6475600" y="3994425"/>
              <a:ext cx="70125" cy="63025"/>
            </a:xfrm>
            <a:custGeom>
              <a:avLst/>
              <a:gdLst/>
              <a:ahLst/>
              <a:cxnLst/>
              <a:rect l="l" t="t" r="r" b="b"/>
              <a:pathLst>
                <a:path w="2805" h="2521" extrusionOk="0">
                  <a:moveTo>
                    <a:pt x="1" y="0"/>
                  </a:moveTo>
                  <a:cubicBezTo>
                    <a:pt x="442" y="630"/>
                    <a:pt x="757" y="1512"/>
                    <a:pt x="946" y="2521"/>
                  </a:cubicBezTo>
                  <a:lnTo>
                    <a:pt x="2805" y="2521"/>
                  </a:lnTo>
                  <a:cubicBezTo>
                    <a:pt x="2301" y="1292"/>
                    <a:pt x="1261" y="347"/>
                    <a:pt x="1" y="0"/>
                  </a:cubicBezTo>
                  <a:close/>
                </a:path>
              </a:pathLst>
            </a:custGeom>
            <a:grpFill/>
            <a:ln w="3175">
              <a:solidFill>
                <a:schemeClr val="tx1"/>
              </a:solidFill>
            </a:ln>
            <a:effectLst/>
          </p:spPr>
          <p:txBody>
            <a:bodyPr spcFirstLastPara="1" wrap="square" lIns="91425" tIns="91425" rIns="91425" bIns="91425" anchor="ctr" anchorCtr="0">
              <a:noAutofit/>
            </a:bodyPr>
            <a:lstStyle/>
            <a:p>
              <a:endParaRPr/>
            </a:p>
          </p:txBody>
        </p:sp>
        <p:sp>
          <p:nvSpPr>
            <p:cNvPr id="31" name="Google Shape;7483;p53">
              <a:extLst>
                <a:ext uri="{FF2B5EF4-FFF2-40B4-BE49-F238E27FC236}">
                  <a16:creationId xmlns:a16="http://schemas.microsoft.com/office/drawing/2014/main" id="{68ED9668-8411-5F83-3FCF-7069DDF3EE07}"/>
                </a:ext>
              </a:extLst>
            </p:cNvPr>
            <p:cNvSpPr/>
            <p:nvPr/>
          </p:nvSpPr>
          <p:spPr>
            <a:xfrm>
              <a:off x="-6449600" y="4073975"/>
              <a:ext cx="52800" cy="51200"/>
            </a:xfrm>
            <a:custGeom>
              <a:avLst/>
              <a:gdLst/>
              <a:ahLst/>
              <a:cxnLst/>
              <a:rect l="l" t="t" r="r" b="b"/>
              <a:pathLst>
                <a:path w="2112" h="2048" extrusionOk="0">
                  <a:moveTo>
                    <a:pt x="0" y="0"/>
                  </a:moveTo>
                  <a:cubicBezTo>
                    <a:pt x="63" y="725"/>
                    <a:pt x="63" y="1355"/>
                    <a:pt x="0" y="2048"/>
                  </a:cubicBezTo>
                  <a:lnTo>
                    <a:pt x="1954" y="2048"/>
                  </a:lnTo>
                  <a:cubicBezTo>
                    <a:pt x="2048" y="1733"/>
                    <a:pt x="2080" y="1386"/>
                    <a:pt x="2080" y="1040"/>
                  </a:cubicBezTo>
                  <a:cubicBezTo>
                    <a:pt x="2111" y="662"/>
                    <a:pt x="2048" y="347"/>
                    <a:pt x="1954" y="0"/>
                  </a:cubicBezTo>
                  <a:close/>
                </a:path>
              </a:pathLst>
            </a:custGeom>
            <a:grpFill/>
            <a:ln w="3175">
              <a:solidFill>
                <a:schemeClr val="tx1"/>
              </a:solidFill>
            </a:ln>
            <a:effectLst/>
          </p:spPr>
          <p:txBody>
            <a:bodyPr spcFirstLastPara="1" wrap="square" lIns="91425" tIns="91425" rIns="91425" bIns="91425" anchor="ctr" anchorCtr="0">
              <a:noAutofit/>
            </a:bodyPr>
            <a:lstStyle/>
            <a:p>
              <a:endParaRPr/>
            </a:p>
          </p:txBody>
        </p:sp>
        <p:sp>
          <p:nvSpPr>
            <p:cNvPr id="32" name="Google Shape;7484;p53">
              <a:extLst>
                <a:ext uri="{FF2B5EF4-FFF2-40B4-BE49-F238E27FC236}">
                  <a16:creationId xmlns:a16="http://schemas.microsoft.com/office/drawing/2014/main" id="{9571655E-B10A-DA6D-9D5C-E2346A1237EC}"/>
                </a:ext>
              </a:extLst>
            </p:cNvPr>
            <p:cNvSpPr/>
            <p:nvPr/>
          </p:nvSpPr>
          <p:spPr>
            <a:xfrm>
              <a:off x="-6500000" y="3992050"/>
              <a:ext cx="30725" cy="65400"/>
            </a:xfrm>
            <a:custGeom>
              <a:avLst/>
              <a:gdLst/>
              <a:ahLst/>
              <a:cxnLst/>
              <a:rect l="l" t="t" r="r" b="b"/>
              <a:pathLst>
                <a:path w="1229" h="2616" extrusionOk="0">
                  <a:moveTo>
                    <a:pt x="0" y="1"/>
                  </a:moveTo>
                  <a:lnTo>
                    <a:pt x="0" y="2616"/>
                  </a:lnTo>
                  <a:lnTo>
                    <a:pt x="1229" y="2616"/>
                  </a:lnTo>
                  <a:cubicBezTo>
                    <a:pt x="977" y="1355"/>
                    <a:pt x="473" y="379"/>
                    <a:pt x="0" y="1"/>
                  </a:cubicBezTo>
                  <a:close/>
                </a:path>
              </a:pathLst>
            </a:custGeom>
            <a:grpFill/>
            <a:ln w="3175">
              <a:solidFill>
                <a:schemeClr val="tx1"/>
              </a:solidFill>
            </a:ln>
            <a:effectLst/>
          </p:spPr>
          <p:txBody>
            <a:bodyPr spcFirstLastPara="1" wrap="square" lIns="91425" tIns="91425" rIns="91425" bIns="91425" anchor="ctr" anchorCtr="0">
              <a:noAutofit/>
            </a:bodyPr>
            <a:lstStyle/>
            <a:p>
              <a:endParaRPr/>
            </a:p>
          </p:txBody>
        </p:sp>
        <p:sp>
          <p:nvSpPr>
            <p:cNvPr id="33" name="Google Shape;7485;p53">
              <a:extLst>
                <a:ext uri="{FF2B5EF4-FFF2-40B4-BE49-F238E27FC236}">
                  <a16:creationId xmlns:a16="http://schemas.microsoft.com/office/drawing/2014/main" id="{486AFE49-7B2E-07D4-6129-CDC687A84956}"/>
                </a:ext>
              </a:extLst>
            </p:cNvPr>
            <p:cNvSpPr/>
            <p:nvPr/>
          </p:nvSpPr>
          <p:spPr>
            <a:xfrm>
              <a:off x="-6500000" y="4143275"/>
              <a:ext cx="30725" cy="64600"/>
            </a:xfrm>
            <a:custGeom>
              <a:avLst/>
              <a:gdLst/>
              <a:ahLst/>
              <a:cxnLst/>
              <a:rect l="l" t="t" r="r" b="b"/>
              <a:pathLst>
                <a:path w="1229" h="2584" extrusionOk="0">
                  <a:moveTo>
                    <a:pt x="0" y="1"/>
                  </a:moveTo>
                  <a:lnTo>
                    <a:pt x="0" y="2584"/>
                  </a:lnTo>
                  <a:cubicBezTo>
                    <a:pt x="473" y="2237"/>
                    <a:pt x="945" y="1261"/>
                    <a:pt x="1229" y="1"/>
                  </a:cubicBezTo>
                  <a:close/>
                </a:path>
              </a:pathLst>
            </a:custGeom>
            <a:grpFill/>
            <a:ln w="3175">
              <a:solidFill>
                <a:schemeClr val="tx1"/>
              </a:solidFill>
            </a:ln>
            <a:effectLst/>
          </p:spPr>
          <p:txBody>
            <a:bodyPr spcFirstLastPara="1" wrap="square" lIns="91425" tIns="91425" rIns="91425" bIns="91425" anchor="ctr" anchorCtr="0">
              <a:noAutofit/>
            </a:bodyPr>
            <a:lstStyle/>
            <a:p>
              <a:endParaRPr/>
            </a:p>
          </p:txBody>
        </p:sp>
        <p:sp>
          <p:nvSpPr>
            <p:cNvPr id="34" name="Google Shape;7486;p53">
              <a:extLst>
                <a:ext uri="{FF2B5EF4-FFF2-40B4-BE49-F238E27FC236}">
                  <a16:creationId xmlns:a16="http://schemas.microsoft.com/office/drawing/2014/main" id="{33A83E1B-8A4A-BDC6-ED62-C414AD95818D}"/>
                </a:ext>
              </a:extLst>
            </p:cNvPr>
            <p:cNvSpPr/>
            <p:nvPr/>
          </p:nvSpPr>
          <p:spPr>
            <a:xfrm>
              <a:off x="-6689825" y="4141700"/>
              <a:ext cx="149675" cy="141600"/>
            </a:xfrm>
            <a:custGeom>
              <a:avLst/>
              <a:gdLst/>
              <a:ahLst/>
              <a:cxnLst/>
              <a:rect l="l" t="t" r="r" b="b"/>
              <a:pathLst>
                <a:path w="5987" h="5664" extrusionOk="0">
                  <a:moveTo>
                    <a:pt x="3182" y="1"/>
                  </a:moveTo>
                  <a:cubicBezTo>
                    <a:pt x="3371" y="442"/>
                    <a:pt x="3623" y="851"/>
                    <a:pt x="3938" y="1198"/>
                  </a:cubicBezTo>
                  <a:lnTo>
                    <a:pt x="3088" y="2017"/>
                  </a:lnTo>
                  <a:cubicBezTo>
                    <a:pt x="2946" y="1946"/>
                    <a:pt x="2791" y="1911"/>
                    <a:pt x="2638" y="1911"/>
                  </a:cubicBezTo>
                  <a:cubicBezTo>
                    <a:pt x="2382" y="1911"/>
                    <a:pt x="2131" y="2009"/>
                    <a:pt x="1954" y="2206"/>
                  </a:cubicBezTo>
                  <a:lnTo>
                    <a:pt x="378" y="3907"/>
                  </a:lnTo>
                  <a:cubicBezTo>
                    <a:pt x="0" y="4317"/>
                    <a:pt x="0" y="4978"/>
                    <a:pt x="378" y="5356"/>
                  </a:cubicBezTo>
                  <a:cubicBezTo>
                    <a:pt x="583" y="5561"/>
                    <a:pt x="851" y="5664"/>
                    <a:pt x="1115" y="5664"/>
                  </a:cubicBezTo>
                  <a:cubicBezTo>
                    <a:pt x="1379" y="5664"/>
                    <a:pt x="1639" y="5561"/>
                    <a:pt x="1828" y="5356"/>
                  </a:cubicBezTo>
                  <a:lnTo>
                    <a:pt x="3403" y="3687"/>
                  </a:lnTo>
                  <a:cubicBezTo>
                    <a:pt x="3718" y="3372"/>
                    <a:pt x="3781" y="2899"/>
                    <a:pt x="3623" y="2521"/>
                  </a:cubicBezTo>
                  <a:lnTo>
                    <a:pt x="4443" y="1702"/>
                  </a:lnTo>
                  <a:cubicBezTo>
                    <a:pt x="4821" y="2111"/>
                    <a:pt x="5388" y="2426"/>
                    <a:pt x="5986" y="2584"/>
                  </a:cubicBezTo>
                  <a:cubicBezTo>
                    <a:pt x="5545" y="1954"/>
                    <a:pt x="5230" y="1040"/>
                    <a:pt x="5041" y="1"/>
                  </a:cubicBezTo>
                  <a:close/>
                </a:path>
              </a:pathLst>
            </a:custGeom>
            <a:grpFill/>
            <a:ln w="3175">
              <a:solidFill>
                <a:schemeClr val="tx1"/>
              </a:solidFill>
            </a:ln>
            <a:effectLst/>
          </p:spPr>
          <p:txBody>
            <a:bodyPr spcFirstLastPara="1" wrap="square" lIns="91425" tIns="91425" rIns="91425" bIns="91425" anchor="ctr" anchorCtr="0">
              <a:noAutofit/>
            </a:bodyPr>
            <a:lstStyle/>
            <a:p>
              <a:endParaRPr/>
            </a:p>
          </p:txBody>
        </p:sp>
        <p:sp>
          <p:nvSpPr>
            <p:cNvPr id="35" name="Google Shape;7487;p53">
              <a:extLst>
                <a:ext uri="{FF2B5EF4-FFF2-40B4-BE49-F238E27FC236}">
                  <a16:creationId xmlns:a16="http://schemas.microsoft.com/office/drawing/2014/main" id="{376CBA26-30F8-CD58-16FF-A2D2C36FBEFE}"/>
                </a:ext>
              </a:extLst>
            </p:cNvPr>
            <p:cNvSpPr/>
            <p:nvPr/>
          </p:nvSpPr>
          <p:spPr>
            <a:xfrm>
              <a:off x="-6475600" y="4141700"/>
              <a:ext cx="70125" cy="64600"/>
            </a:xfrm>
            <a:custGeom>
              <a:avLst/>
              <a:gdLst/>
              <a:ahLst/>
              <a:cxnLst/>
              <a:rect l="l" t="t" r="r" b="b"/>
              <a:pathLst>
                <a:path w="2805" h="2584" extrusionOk="0">
                  <a:moveTo>
                    <a:pt x="946" y="1"/>
                  </a:moveTo>
                  <a:cubicBezTo>
                    <a:pt x="757" y="1040"/>
                    <a:pt x="442" y="1954"/>
                    <a:pt x="1" y="2584"/>
                  </a:cubicBezTo>
                  <a:cubicBezTo>
                    <a:pt x="1261" y="2174"/>
                    <a:pt x="2301" y="1229"/>
                    <a:pt x="2805" y="1"/>
                  </a:cubicBezTo>
                  <a:close/>
                </a:path>
              </a:pathLst>
            </a:custGeom>
            <a:grpFill/>
            <a:ln w="3175">
              <a:solidFill>
                <a:schemeClr val="tx1"/>
              </a:solidFill>
            </a:ln>
            <a:effectLst/>
          </p:spPr>
          <p:txBody>
            <a:bodyPr spcFirstLastPara="1" wrap="square" lIns="91425" tIns="91425" rIns="91425" bIns="91425" anchor="ctr" anchorCtr="0">
              <a:noAutofit/>
            </a:bodyPr>
            <a:lstStyle/>
            <a:p>
              <a:endParaRPr/>
            </a:p>
          </p:txBody>
        </p:sp>
        <p:sp>
          <p:nvSpPr>
            <p:cNvPr id="36" name="Google Shape;7488;p53">
              <a:extLst>
                <a:ext uri="{FF2B5EF4-FFF2-40B4-BE49-F238E27FC236}">
                  <a16:creationId xmlns:a16="http://schemas.microsoft.com/office/drawing/2014/main" id="{026CF967-FADF-51A9-323E-FC7A40D8E41B}"/>
                </a:ext>
              </a:extLst>
            </p:cNvPr>
            <p:cNvSpPr/>
            <p:nvPr/>
          </p:nvSpPr>
          <p:spPr>
            <a:xfrm>
              <a:off x="-6618950" y="4073975"/>
              <a:ext cx="52025" cy="51200"/>
            </a:xfrm>
            <a:custGeom>
              <a:avLst/>
              <a:gdLst/>
              <a:ahLst/>
              <a:cxnLst/>
              <a:rect l="l" t="t" r="r" b="b"/>
              <a:pathLst>
                <a:path w="2081" h="2048" extrusionOk="0">
                  <a:moveTo>
                    <a:pt x="95" y="0"/>
                  </a:moveTo>
                  <a:cubicBezTo>
                    <a:pt x="32" y="315"/>
                    <a:pt x="1" y="662"/>
                    <a:pt x="1" y="1040"/>
                  </a:cubicBezTo>
                  <a:cubicBezTo>
                    <a:pt x="1" y="1386"/>
                    <a:pt x="32" y="1733"/>
                    <a:pt x="95" y="2048"/>
                  </a:cubicBezTo>
                  <a:lnTo>
                    <a:pt x="2080" y="2048"/>
                  </a:lnTo>
                  <a:cubicBezTo>
                    <a:pt x="1986" y="1355"/>
                    <a:pt x="1986" y="725"/>
                    <a:pt x="2080" y="0"/>
                  </a:cubicBezTo>
                  <a:close/>
                </a:path>
              </a:pathLst>
            </a:custGeom>
            <a:grpFill/>
            <a:ln w="3175">
              <a:solidFill>
                <a:schemeClr val="tx1"/>
              </a:solidFill>
            </a:ln>
            <a:effectLst/>
          </p:spPr>
          <p:txBody>
            <a:bodyPr spcFirstLastPara="1" wrap="square" lIns="91425" tIns="91425" rIns="91425" bIns="91425" anchor="ctr" anchorCtr="0">
              <a:noAutofit/>
            </a:bodyPr>
            <a:lstStyle/>
            <a:p>
              <a:endParaRPr/>
            </a:p>
          </p:txBody>
        </p:sp>
        <p:sp>
          <p:nvSpPr>
            <p:cNvPr id="37" name="Google Shape;7489;p53">
              <a:extLst>
                <a:ext uri="{FF2B5EF4-FFF2-40B4-BE49-F238E27FC236}">
                  <a16:creationId xmlns:a16="http://schemas.microsoft.com/office/drawing/2014/main" id="{F2EAA440-3653-1BD2-0C6E-1FE53A259960}"/>
                </a:ext>
              </a:extLst>
            </p:cNvPr>
            <p:cNvSpPr/>
            <p:nvPr/>
          </p:nvSpPr>
          <p:spPr>
            <a:xfrm>
              <a:off x="-6610275" y="3992850"/>
              <a:ext cx="70125" cy="63025"/>
            </a:xfrm>
            <a:custGeom>
              <a:avLst/>
              <a:gdLst/>
              <a:ahLst/>
              <a:cxnLst/>
              <a:rect l="l" t="t" r="r" b="b"/>
              <a:pathLst>
                <a:path w="2805" h="2521" extrusionOk="0">
                  <a:moveTo>
                    <a:pt x="2804" y="0"/>
                  </a:moveTo>
                  <a:lnTo>
                    <a:pt x="2804" y="0"/>
                  </a:lnTo>
                  <a:cubicBezTo>
                    <a:pt x="1544" y="410"/>
                    <a:pt x="504" y="1355"/>
                    <a:pt x="0" y="2521"/>
                  </a:cubicBezTo>
                  <a:lnTo>
                    <a:pt x="1859" y="2521"/>
                  </a:lnTo>
                  <a:cubicBezTo>
                    <a:pt x="2017" y="1575"/>
                    <a:pt x="2363" y="693"/>
                    <a:pt x="2804" y="0"/>
                  </a:cubicBezTo>
                  <a:close/>
                </a:path>
              </a:pathLst>
            </a:custGeom>
            <a:grpFill/>
            <a:ln w="3175">
              <a:solidFill>
                <a:schemeClr val="tx1"/>
              </a:solidFill>
            </a:ln>
            <a:effectLst/>
          </p:spPr>
          <p:txBody>
            <a:bodyPr spcFirstLastPara="1" wrap="square" lIns="91425" tIns="91425" rIns="91425" bIns="91425" anchor="ctr" anchorCtr="0">
              <a:noAutofit/>
            </a:bodyPr>
            <a:lstStyle/>
            <a:p>
              <a:endParaRPr/>
            </a:p>
          </p:txBody>
        </p:sp>
        <p:sp>
          <p:nvSpPr>
            <p:cNvPr id="38" name="Google Shape;7490;p53">
              <a:extLst>
                <a:ext uri="{FF2B5EF4-FFF2-40B4-BE49-F238E27FC236}">
                  <a16:creationId xmlns:a16="http://schemas.microsoft.com/office/drawing/2014/main" id="{D38C12DE-4210-4969-DF04-F774291E567A}"/>
                </a:ext>
              </a:extLst>
            </p:cNvPr>
            <p:cNvSpPr/>
            <p:nvPr/>
          </p:nvSpPr>
          <p:spPr>
            <a:xfrm>
              <a:off x="-6500000" y="4073975"/>
              <a:ext cx="35450" cy="51200"/>
            </a:xfrm>
            <a:custGeom>
              <a:avLst/>
              <a:gdLst/>
              <a:ahLst/>
              <a:cxnLst/>
              <a:rect l="l" t="t" r="r" b="b"/>
              <a:pathLst>
                <a:path w="1418" h="2048" extrusionOk="0">
                  <a:moveTo>
                    <a:pt x="0" y="0"/>
                  </a:moveTo>
                  <a:lnTo>
                    <a:pt x="0" y="2048"/>
                  </a:lnTo>
                  <a:lnTo>
                    <a:pt x="1292" y="2048"/>
                  </a:lnTo>
                  <a:cubicBezTo>
                    <a:pt x="1418" y="1355"/>
                    <a:pt x="1418" y="725"/>
                    <a:pt x="1292" y="0"/>
                  </a:cubicBezTo>
                  <a:close/>
                </a:path>
              </a:pathLst>
            </a:custGeom>
            <a:grpFill/>
            <a:ln w="3175">
              <a:solidFill>
                <a:schemeClr val="tx1"/>
              </a:solidFill>
            </a:ln>
            <a:effectLst/>
          </p:spPr>
          <p:txBody>
            <a:bodyPr spcFirstLastPara="1" wrap="square" lIns="91425" tIns="91425" rIns="91425" bIns="91425" anchor="ctr" anchorCtr="0">
              <a:noAutofit/>
            </a:bodyPr>
            <a:lstStyle/>
            <a:p>
              <a:endParaRPr/>
            </a:p>
          </p:txBody>
        </p:sp>
      </p:grpSp>
      <p:sp>
        <p:nvSpPr>
          <p:cNvPr id="39" name="Rectangle 3">
            <a:extLst>
              <a:ext uri="{FF2B5EF4-FFF2-40B4-BE49-F238E27FC236}">
                <a16:creationId xmlns:a16="http://schemas.microsoft.com/office/drawing/2014/main" id="{318A5C5F-7D70-0340-9867-F8BAE3B40C08}"/>
              </a:ext>
            </a:extLst>
          </p:cNvPr>
          <p:cNvSpPr>
            <a:spLocks noChangeArrowheads="1"/>
          </p:cNvSpPr>
          <p:nvPr/>
        </p:nvSpPr>
        <p:spPr bwMode="auto">
          <a:xfrm>
            <a:off x="1930866" y="857093"/>
            <a:ext cx="4752528" cy="1672463"/>
          </a:xfrm>
          <a:prstGeom prst="rect">
            <a:avLst/>
          </a:prstGeom>
          <a:noFill/>
          <a:ln w="9525">
            <a:noFill/>
            <a:miter lim="800000"/>
            <a:headEnd/>
            <a:tailEnd/>
          </a:ln>
        </p:spPr>
        <p:txBody>
          <a:bodyPr/>
          <a:lstStyle/>
          <a:p>
            <a:pPr marL="742950" indent="-742950" algn="ctr" defTabSz="762000">
              <a:spcBef>
                <a:spcPts val="600"/>
              </a:spcBef>
              <a:spcAft>
                <a:spcPts val="600"/>
              </a:spcAft>
              <a:buClr>
                <a:srgbClr val="0000CC"/>
              </a:buClr>
              <a:buFont typeface="Wingdings" pitchFamily="2" charset="2"/>
              <a:buNone/>
            </a:pPr>
            <a:r>
              <a:rPr lang="zh-TW" altLang="en-US" sz="4800" b="1" dirty="0">
                <a:latin typeface="微軟正黑體" panose="020B0604030504040204" pitchFamily="34" charset="-120"/>
                <a:ea typeface="微軟正黑體" panose="020B0604030504040204" pitchFamily="34" charset="-120"/>
                <a:cs typeface="Tahoma" pitchFamily="34" charset="0"/>
              </a:rPr>
              <a:t>簡  報  完  畢</a:t>
            </a:r>
          </a:p>
          <a:p>
            <a:pPr marL="742950" indent="-742950" algn="ctr" defTabSz="762000">
              <a:spcBef>
                <a:spcPts val="600"/>
              </a:spcBef>
              <a:spcAft>
                <a:spcPts val="600"/>
              </a:spcAft>
              <a:buClr>
                <a:srgbClr val="0000CC"/>
              </a:buClr>
              <a:buFont typeface="Wingdings" pitchFamily="2" charset="2"/>
              <a:buNone/>
            </a:pPr>
            <a:r>
              <a:rPr lang="zh-TW" altLang="en-US" sz="4800" b="1" dirty="0">
                <a:latin typeface="微軟正黑體" panose="020B0604030504040204" pitchFamily="34" charset="-120"/>
                <a:ea typeface="微軟正黑體" panose="020B0604030504040204" pitchFamily="34" charset="-120"/>
                <a:cs typeface="Tahoma" pitchFamily="34" charset="0"/>
              </a:rPr>
              <a:t>謹  請  指  教</a:t>
            </a:r>
          </a:p>
        </p:txBody>
      </p:sp>
    </p:spTree>
    <p:extLst>
      <p:ext uri="{BB962C8B-B14F-4D97-AF65-F5344CB8AC3E}">
        <p14:creationId xmlns:p14="http://schemas.microsoft.com/office/powerpoint/2010/main" val="4183932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圓角化同側角落 10">
            <a:extLst>
              <a:ext uri="{FF2B5EF4-FFF2-40B4-BE49-F238E27FC236}">
                <a16:creationId xmlns:a16="http://schemas.microsoft.com/office/drawing/2014/main" id="{2AC12637-B815-87BC-5AB6-3AD76A9BAA99}"/>
              </a:ext>
            </a:extLst>
          </p:cNvPr>
          <p:cNvSpPr/>
          <p:nvPr/>
        </p:nvSpPr>
        <p:spPr>
          <a:xfrm>
            <a:off x="401652" y="1690689"/>
            <a:ext cx="8417608" cy="4058309"/>
          </a:xfrm>
          <a:prstGeom prst="round2Same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2" name="文字方塊 11">
            <a:extLst>
              <a:ext uri="{FF2B5EF4-FFF2-40B4-BE49-F238E27FC236}">
                <a16:creationId xmlns:a16="http://schemas.microsoft.com/office/drawing/2014/main" id="{F19F4128-06F4-5388-08B0-23C187FBC915}"/>
              </a:ext>
            </a:extLst>
          </p:cNvPr>
          <p:cNvSpPr txBox="1"/>
          <p:nvPr/>
        </p:nvSpPr>
        <p:spPr>
          <a:xfrm>
            <a:off x="667106" y="1266745"/>
            <a:ext cx="7886700" cy="830997"/>
          </a:xfrm>
          <a:prstGeom prst="rect">
            <a:avLst/>
          </a:prstGeom>
          <a:solidFill>
            <a:schemeClr val="accent6">
              <a:lumMod val="20000"/>
              <a:lumOff val="80000"/>
            </a:schemeClr>
          </a:solidFill>
        </p:spPr>
        <p:txBody>
          <a:bodyPr wrap="square">
            <a:spAutoFit/>
          </a:bodyPr>
          <a:lstStyle/>
          <a:p>
            <a:r>
              <a:rPr lang="zh-TW" altLang="zh-TW" sz="2400" dirty="0"/>
              <a:t>鼓勵具醫藥研發團隊之業者執行向衛生主管機關申請產品上市許可查驗登記用之</a:t>
            </a:r>
            <a:r>
              <a:rPr lang="zh-TW" altLang="zh-TW" sz="2400" b="1" u="sng" dirty="0"/>
              <a:t>新藥</a:t>
            </a:r>
            <a:r>
              <a:rPr lang="zh-TW" altLang="zh-TW" sz="2400" dirty="0"/>
              <a:t>或</a:t>
            </a:r>
            <a:r>
              <a:rPr lang="zh-TW" altLang="zh-TW" sz="2400" b="1" u="sng" dirty="0"/>
              <a:t>新醫療器材</a:t>
            </a:r>
            <a:r>
              <a:rPr lang="zh-TW" altLang="zh-TW" sz="2400" dirty="0"/>
              <a:t>臨床試驗</a:t>
            </a:r>
            <a:endParaRPr lang="zh-TW" altLang="en-US" sz="2400" dirty="0"/>
          </a:p>
        </p:txBody>
      </p:sp>
      <p:sp>
        <p:nvSpPr>
          <p:cNvPr id="2" name="投影片編號版面配置區 1">
            <a:extLst>
              <a:ext uri="{FF2B5EF4-FFF2-40B4-BE49-F238E27FC236}">
                <a16:creationId xmlns:a16="http://schemas.microsoft.com/office/drawing/2014/main" id="{09E19E17-BB0E-EE6A-D9BF-5A9001A8FBCE}"/>
              </a:ext>
            </a:extLst>
          </p:cNvPr>
          <p:cNvSpPr>
            <a:spLocks noGrp="1"/>
          </p:cNvSpPr>
          <p:nvPr>
            <p:ph type="sldNum" sz="quarter" idx="10"/>
          </p:nvPr>
        </p:nvSpPr>
        <p:spPr/>
        <p:txBody>
          <a:bodyPr/>
          <a:lstStyle/>
          <a:p>
            <a:fld id="{23700586-B892-4837-82AF-09B2A18F5D2D}" type="slidenum">
              <a:rPr lang="zh-TW" altLang="en-US" smtClean="0"/>
              <a:t>1</a:t>
            </a:fld>
            <a:endParaRPr lang="zh-TW" altLang="en-US" dirty="0"/>
          </a:p>
        </p:txBody>
      </p:sp>
      <p:sp>
        <p:nvSpPr>
          <p:cNvPr id="14" name="標題 13">
            <a:extLst>
              <a:ext uri="{FF2B5EF4-FFF2-40B4-BE49-F238E27FC236}">
                <a16:creationId xmlns:a16="http://schemas.microsoft.com/office/drawing/2014/main" id="{483CCE54-8D8E-9E9B-9453-9AB08E4A78A5}"/>
              </a:ext>
            </a:extLst>
          </p:cNvPr>
          <p:cNvSpPr>
            <a:spLocks noGrp="1"/>
          </p:cNvSpPr>
          <p:nvPr>
            <p:ph type="title"/>
          </p:nvPr>
        </p:nvSpPr>
        <p:spPr/>
        <p:txBody>
          <a:bodyPr/>
          <a:lstStyle/>
          <a:p>
            <a:pPr algn="ctr"/>
            <a:r>
              <a:rPr lang="zh-TW" altLang="en-US" dirty="0">
                <a:latin typeface="微軟正黑體" panose="020B0604030504040204" pitchFamily="34" charset="-120"/>
                <a:ea typeface="微軟正黑體" panose="020B0604030504040204" pitchFamily="34" charset="-120"/>
              </a:rPr>
              <a:t>計畫說明</a:t>
            </a:r>
            <a:br>
              <a:rPr lang="zh-TW" altLang="en-US" dirty="0">
                <a:latin typeface="微軟正黑體" panose="020B0604030504040204" pitchFamily="34" charset="-120"/>
                <a:ea typeface="微軟正黑體" panose="020B0604030504040204" pitchFamily="34" charset="-120"/>
              </a:rPr>
            </a:br>
            <a:endParaRPr lang="zh-TW" altLang="en-US" dirty="0"/>
          </a:p>
        </p:txBody>
      </p:sp>
      <p:grpSp>
        <p:nvGrpSpPr>
          <p:cNvPr id="10" name="群組 9">
            <a:extLst>
              <a:ext uri="{FF2B5EF4-FFF2-40B4-BE49-F238E27FC236}">
                <a16:creationId xmlns:a16="http://schemas.microsoft.com/office/drawing/2014/main" id="{65126A45-1B35-81CF-B36A-256A52F8F797}"/>
              </a:ext>
            </a:extLst>
          </p:cNvPr>
          <p:cNvGrpSpPr/>
          <p:nvPr/>
        </p:nvGrpSpPr>
        <p:grpSpPr>
          <a:xfrm>
            <a:off x="713371" y="1778837"/>
            <a:ext cx="7794171" cy="3891781"/>
            <a:chOff x="628650" y="1696406"/>
            <a:chExt cx="7794171" cy="3891781"/>
          </a:xfrm>
        </p:grpSpPr>
        <p:grpSp>
          <p:nvGrpSpPr>
            <p:cNvPr id="13" name="群組 12">
              <a:extLst>
                <a:ext uri="{FF2B5EF4-FFF2-40B4-BE49-F238E27FC236}">
                  <a16:creationId xmlns:a16="http://schemas.microsoft.com/office/drawing/2014/main" id="{2E47F195-6703-F45E-3516-937FE6D4AC5B}"/>
                </a:ext>
              </a:extLst>
            </p:cNvPr>
            <p:cNvGrpSpPr/>
            <p:nvPr/>
          </p:nvGrpSpPr>
          <p:grpSpPr>
            <a:xfrm>
              <a:off x="628650" y="1696406"/>
              <a:ext cx="7794171" cy="3891781"/>
              <a:chOff x="981890" y="923193"/>
              <a:chExt cx="7794171" cy="4064000"/>
            </a:xfrm>
          </p:grpSpPr>
          <p:graphicFrame>
            <p:nvGraphicFramePr>
              <p:cNvPr id="4" name="資料庫圖表 3">
                <a:extLst>
                  <a:ext uri="{FF2B5EF4-FFF2-40B4-BE49-F238E27FC236}">
                    <a16:creationId xmlns:a16="http://schemas.microsoft.com/office/drawing/2014/main" id="{AFF74770-F2D9-9B10-87FE-A352A37A8D60}"/>
                  </a:ext>
                </a:extLst>
              </p:cNvPr>
              <p:cNvGraphicFramePr/>
              <p:nvPr>
                <p:extLst>
                  <p:ext uri="{D42A27DB-BD31-4B8C-83A1-F6EECF244321}">
                    <p14:modId xmlns:p14="http://schemas.microsoft.com/office/powerpoint/2010/main" val="802292555"/>
                  </p:ext>
                </p:extLst>
              </p:nvPr>
            </p:nvGraphicFramePr>
            <p:xfrm>
              <a:off x="981890" y="923193"/>
              <a:ext cx="7794171"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文字方塊 6">
                <a:extLst>
                  <a:ext uri="{FF2B5EF4-FFF2-40B4-BE49-F238E27FC236}">
                    <a16:creationId xmlns:a16="http://schemas.microsoft.com/office/drawing/2014/main" id="{EDF5422D-81EB-79B3-A64D-7F71C22B60C7}"/>
                  </a:ext>
                </a:extLst>
              </p:cNvPr>
              <p:cNvSpPr txBox="1"/>
              <p:nvPr/>
            </p:nvSpPr>
            <p:spPr>
              <a:xfrm>
                <a:off x="4367273" y="2210084"/>
                <a:ext cx="2686589" cy="480919"/>
              </a:xfrm>
              <a:prstGeom prst="rect">
                <a:avLst/>
              </a:prstGeom>
              <a:noFill/>
              <a:ln>
                <a:noFill/>
              </a:ln>
            </p:spPr>
            <p:txBody>
              <a:bodyPr wrap="square" rtlCol="0">
                <a:spAutoFit/>
              </a:bodyPr>
              <a:lstStyle/>
              <a:p>
                <a:pPr algn="ctr"/>
                <a:r>
                  <a:rPr lang="zh-TW" altLang="en-US" sz="2400" b="1" dirty="0">
                    <a:solidFill>
                      <a:schemeClr val="accent1">
                        <a:lumMod val="50000"/>
                      </a:schemeClr>
                    </a:solidFill>
                  </a:rPr>
                  <a:t>新藥、新醫療器材</a:t>
                </a:r>
              </a:p>
            </p:txBody>
          </p:sp>
          <p:sp>
            <p:nvSpPr>
              <p:cNvPr id="9" name="文字方塊 8">
                <a:extLst>
                  <a:ext uri="{FF2B5EF4-FFF2-40B4-BE49-F238E27FC236}">
                    <a16:creationId xmlns:a16="http://schemas.microsoft.com/office/drawing/2014/main" id="{5A5D7E3A-7496-D44D-732C-9574DA9A35D1}"/>
                  </a:ext>
                </a:extLst>
              </p:cNvPr>
              <p:cNvSpPr txBox="1"/>
              <p:nvPr/>
            </p:nvSpPr>
            <p:spPr>
              <a:xfrm>
                <a:off x="3871973" y="1574944"/>
                <a:ext cx="4130034" cy="480919"/>
              </a:xfrm>
              <a:prstGeom prst="rect">
                <a:avLst/>
              </a:prstGeom>
              <a:noFill/>
            </p:spPr>
            <p:txBody>
              <a:bodyPr wrap="square" rtlCol="0">
                <a:spAutoFit/>
              </a:bodyPr>
              <a:lstStyle/>
              <a:p>
                <a:r>
                  <a:rPr lang="zh-TW" altLang="en-US" sz="2400" dirty="0"/>
                  <a:t>申請</a:t>
                </a:r>
                <a:r>
                  <a:rPr lang="zh-TW" altLang="en-US" sz="2400" b="1" dirty="0"/>
                  <a:t>產品上市</a:t>
                </a:r>
                <a:r>
                  <a:rPr lang="zh-TW" altLang="en-US" sz="2400" dirty="0"/>
                  <a:t>許可查驗登記</a:t>
                </a:r>
              </a:p>
            </p:txBody>
          </p:sp>
        </p:grpSp>
        <p:sp>
          <p:nvSpPr>
            <p:cNvPr id="5" name="文字方塊 4">
              <a:extLst>
                <a:ext uri="{FF2B5EF4-FFF2-40B4-BE49-F238E27FC236}">
                  <a16:creationId xmlns:a16="http://schemas.microsoft.com/office/drawing/2014/main" id="{28ECBBCC-C074-8716-8BB1-188EBAB62731}"/>
                </a:ext>
              </a:extLst>
            </p:cNvPr>
            <p:cNvSpPr txBox="1"/>
            <p:nvPr/>
          </p:nvSpPr>
          <p:spPr>
            <a:xfrm>
              <a:off x="1501915" y="3288353"/>
              <a:ext cx="1325884" cy="707886"/>
            </a:xfrm>
            <a:prstGeom prst="rect">
              <a:avLst/>
            </a:prstGeom>
            <a:noFill/>
            <a:ln>
              <a:noFill/>
            </a:ln>
          </p:spPr>
          <p:txBody>
            <a:bodyPr wrap="square" rtlCol="0">
              <a:spAutoFit/>
            </a:bodyPr>
            <a:lstStyle/>
            <a:p>
              <a:pPr algn="ctr"/>
              <a:r>
                <a:rPr lang="zh-TW" altLang="en-US" sz="2000" dirty="0">
                  <a:solidFill>
                    <a:schemeClr val="accent1">
                      <a:lumMod val="50000"/>
                    </a:schemeClr>
                  </a:solidFill>
                </a:rPr>
                <a:t>臨床前</a:t>
              </a:r>
              <a:endParaRPr lang="en-US" altLang="zh-TW" sz="2000" dirty="0">
                <a:solidFill>
                  <a:schemeClr val="accent1">
                    <a:lumMod val="50000"/>
                  </a:schemeClr>
                </a:solidFill>
              </a:endParaRPr>
            </a:p>
            <a:p>
              <a:pPr algn="ctr"/>
              <a:r>
                <a:rPr lang="zh-TW" altLang="en-US" sz="2000" dirty="0">
                  <a:solidFill>
                    <a:schemeClr val="accent1">
                      <a:lumMod val="50000"/>
                    </a:schemeClr>
                  </a:solidFill>
                </a:rPr>
                <a:t>研究</a:t>
              </a:r>
              <a:endParaRPr lang="en-US" altLang="zh-TW" sz="2000" dirty="0">
                <a:solidFill>
                  <a:schemeClr val="accent1">
                    <a:lumMod val="50000"/>
                  </a:schemeClr>
                </a:solidFill>
              </a:endParaRPr>
            </a:p>
          </p:txBody>
        </p:sp>
      </p:grpSp>
      <p:sp>
        <p:nvSpPr>
          <p:cNvPr id="6" name="文字方塊 5">
            <a:extLst>
              <a:ext uri="{FF2B5EF4-FFF2-40B4-BE49-F238E27FC236}">
                <a16:creationId xmlns:a16="http://schemas.microsoft.com/office/drawing/2014/main" id="{3A844D28-E4F4-9207-A26E-D2933427F0F5}"/>
              </a:ext>
            </a:extLst>
          </p:cNvPr>
          <p:cNvSpPr txBox="1"/>
          <p:nvPr/>
        </p:nvSpPr>
        <p:spPr>
          <a:xfrm>
            <a:off x="283919" y="4639321"/>
            <a:ext cx="2462972" cy="830997"/>
          </a:xfrm>
          <a:prstGeom prst="rect">
            <a:avLst/>
          </a:prstGeom>
          <a:noFill/>
          <a:ln>
            <a:noFill/>
          </a:ln>
        </p:spPr>
        <p:txBody>
          <a:bodyPr wrap="square" rtlCol="0">
            <a:spAutoFit/>
          </a:bodyPr>
          <a:lstStyle/>
          <a:p>
            <a:pPr algn="ctr"/>
            <a:r>
              <a:rPr lang="zh-TW" altLang="en-US" sz="2400" b="1" dirty="0">
                <a:solidFill>
                  <a:srgbClr val="FFC000"/>
                </a:solidFill>
              </a:rPr>
              <a:t>前瞻技術</a:t>
            </a:r>
            <a:endParaRPr lang="en-US" altLang="zh-TW" sz="2400" b="1" dirty="0">
              <a:solidFill>
                <a:srgbClr val="FFC000"/>
              </a:solidFill>
            </a:endParaRPr>
          </a:p>
          <a:p>
            <a:pPr algn="ctr"/>
            <a:r>
              <a:rPr lang="zh-TW" altLang="en-US" sz="2400" b="1" dirty="0">
                <a:solidFill>
                  <a:srgbClr val="FFC000"/>
                </a:solidFill>
              </a:rPr>
              <a:t>研發計畫</a:t>
            </a:r>
          </a:p>
        </p:txBody>
      </p:sp>
      <p:sp>
        <p:nvSpPr>
          <p:cNvPr id="3" name="文字方塊 2">
            <a:extLst>
              <a:ext uri="{FF2B5EF4-FFF2-40B4-BE49-F238E27FC236}">
                <a16:creationId xmlns:a16="http://schemas.microsoft.com/office/drawing/2014/main" id="{9AA9C9A4-7243-1BFD-50D6-4C9E0CE7BBDD}"/>
              </a:ext>
            </a:extLst>
          </p:cNvPr>
          <p:cNvSpPr txBox="1"/>
          <p:nvPr/>
        </p:nvSpPr>
        <p:spPr>
          <a:xfrm>
            <a:off x="3498560" y="4639321"/>
            <a:ext cx="4130035" cy="830997"/>
          </a:xfrm>
          <a:prstGeom prst="rect">
            <a:avLst/>
          </a:prstGeom>
          <a:noFill/>
          <a:ln>
            <a:noFill/>
          </a:ln>
        </p:spPr>
        <p:txBody>
          <a:bodyPr wrap="square" rtlCol="0">
            <a:spAutoFit/>
          </a:bodyPr>
          <a:lstStyle/>
          <a:p>
            <a:pPr algn="ctr"/>
            <a:r>
              <a:rPr lang="zh-TW" altLang="en-US" sz="2400" b="1" dirty="0">
                <a:solidFill>
                  <a:schemeClr val="accent5">
                    <a:lumMod val="50000"/>
                  </a:schemeClr>
                </a:solidFill>
              </a:rPr>
              <a:t>快速審查臨</a:t>
            </a:r>
            <a:endParaRPr lang="en-US" altLang="zh-TW" sz="2400" b="1" dirty="0">
              <a:solidFill>
                <a:schemeClr val="accent5">
                  <a:lumMod val="50000"/>
                </a:schemeClr>
              </a:solidFill>
            </a:endParaRPr>
          </a:p>
          <a:p>
            <a:pPr algn="ctr"/>
            <a:r>
              <a:rPr lang="zh-TW" altLang="en-US" sz="2400" b="1" dirty="0">
                <a:solidFill>
                  <a:schemeClr val="accent5">
                    <a:lumMod val="50000"/>
                  </a:schemeClr>
                </a:solidFill>
              </a:rPr>
              <a:t>床試驗計畫</a:t>
            </a:r>
          </a:p>
        </p:txBody>
      </p:sp>
      <p:sp>
        <p:nvSpPr>
          <p:cNvPr id="8" name="標題 2">
            <a:extLst>
              <a:ext uri="{FF2B5EF4-FFF2-40B4-BE49-F238E27FC236}">
                <a16:creationId xmlns:a16="http://schemas.microsoft.com/office/drawing/2014/main" id="{0E250EC8-B9BC-E9FB-D360-EC041EBDDF71}"/>
              </a:ext>
            </a:extLst>
          </p:cNvPr>
          <p:cNvSpPr txBox="1">
            <a:spLocks/>
          </p:cNvSpPr>
          <p:nvPr/>
        </p:nvSpPr>
        <p:spPr>
          <a:xfrm>
            <a:off x="628650" y="365126"/>
            <a:ext cx="78867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zh-TW"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397344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矩形: 圓角化同側角落 18">
            <a:extLst>
              <a:ext uri="{FF2B5EF4-FFF2-40B4-BE49-F238E27FC236}">
                <a16:creationId xmlns:a16="http://schemas.microsoft.com/office/drawing/2014/main" id="{E961C3AE-0C2E-4E8E-B131-6186831BBECB}"/>
              </a:ext>
            </a:extLst>
          </p:cNvPr>
          <p:cNvSpPr/>
          <p:nvPr/>
        </p:nvSpPr>
        <p:spPr>
          <a:xfrm>
            <a:off x="401652" y="1690689"/>
            <a:ext cx="8417608" cy="4364949"/>
          </a:xfrm>
          <a:prstGeom prst="round2Same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nvGrpSpPr>
          <p:cNvPr id="16" name="群組 15">
            <a:extLst>
              <a:ext uri="{FF2B5EF4-FFF2-40B4-BE49-F238E27FC236}">
                <a16:creationId xmlns:a16="http://schemas.microsoft.com/office/drawing/2014/main" id="{EFEA957E-8004-BE3C-7598-7721D6BBD581}"/>
              </a:ext>
            </a:extLst>
          </p:cNvPr>
          <p:cNvGrpSpPr/>
          <p:nvPr/>
        </p:nvGrpSpPr>
        <p:grpSpPr>
          <a:xfrm>
            <a:off x="2017347" y="3799697"/>
            <a:ext cx="4500211" cy="867431"/>
            <a:chOff x="1981178" y="3384932"/>
            <a:chExt cx="4500211" cy="867431"/>
          </a:xfrm>
        </p:grpSpPr>
        <p:sp>
          <p:nvSpPr>
            <p:cNvPr id="10" name="手繪多邊形: 圖案 9">
              <a:extLst>
                <a:ext uri="{FF2B5EF4-FFF2-40B4-BE49-F238E27FC236}">
                  <a16:creationId xmlns:a16="http://schemas.microsoft.com/office/drawing/2014/main" id="{5CE2556B-658A-F9B7-CC6C-9B9E24D08DAA}"/>
                </a:ext>
              </a:extLst>
            </p:cNvPr>
            <p:cNvSpPr/>
            <p:nvPr/>
          </p:nvSpPr>
          <p:spPr>
            <a:xfrm>
              <a:off x="3403284" y="3388360"/>
              <a:ext cx="1656000" cy="864003"/>
            </a:xfrm>
            <a:custGeom>
              <a:avLst/>
              <a:gdLst>
                <a:gd name="connsiteX0" fmla="*/ 0 w 1799998"/>
                <a:gd name="connsiteY0" fmla="*/ 0 h 864003"/>
                <a:gd name="connsiteX1" fmla="*/ 1367997 w 1799998"/>
                <a:gd name="connsiteY1" fmla="*/ 0 h 864003"/>
                <a:gd name="connsiteX2" fmla="*/ 1799998 w 1799998"/>
                <a:gd name="connsiteY2" fmla="*/ 432002 h 864003"/>
                <a:gd name="connsiteX3" fmla="*/ 1367997 w 1799998"/>
                <a:gd name="connsiteY3" fmla="*/ 864003 h 864003"/>
                <a:gd name="connsiteX4" fmla="*/ 0 w 1799998"/>
                <a:gd name="connsiteY4" fmla="*/ 864003 h 864003"/>
                <a:gd name="connsiteX5" fmla="*/ 432002 w 1799998"/>
                <a:gd name="connsiteY5" fmla="*/ 432002 h 864003"/>
                <a:gd name="connsiteX6" fmla="*/ 0 w 1799998"/>
                <a:gd name="connsiteY6" fmla="*/ 0 h 864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99998" h="864003">
                  <a:moveTo>
                    <a:pt x="0" y="0"/>
                  </a:moveTo>
                  <a:lnTo>
                    <a:pt x="1367997" y="0"/>
                  </a:lnTo>
                  <a:lnTo>
                    <a:pt x="1799998" y="432002"/>
                  </a:lnTo>
                  <a:lnTo>
                    <a:pt x="1367997" y="864003"/>
                  </a:lnTo>
                  <a:lnTo>
                    <a:pt x="0" y="864003"/>
                  </a:lnTo>
                  <a:lnTo>
                    <a:pt x="432002" y="432002"/>
                  </a:lnTo>
                  <a:lnTo>
                    <a:pt x="0" y="0"/>
                  </a:lnTo>
                  <a:close/>
                </a:path>
              </a:pathLst>
            </a:cu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txBody>
            <a:bodyPr spcFirstLastPara="0" vert="horz" wrap="square" lIns="360000" tIns="21336" rIns="360000" bIns="21336" numCol="1" spcCol="1270" anchor="ctr" anchorCtr="0">
              <a:noAutofit/>
            </a:bodyPr>
            <a:lstStyle/>
            <a:p>
              <a:pPr marL="0" lvl="0" indent="0" algn="ctr" defTabSz="711200">
                <a:lnSpc>
                  <a:spcPct val="90000"/>
                </a:lnSpc>
                <a:spcBef>
                  <a:spcPct val="0"/>
                </a:spcBef>
                <a:spcAft>
                  <a:spcPts val="0"/>
                </a:spcAft>
                <a:buNone/>
              </a:pPr>
              <a:r>
                <a:rPr lang="zh-TW" altLang="en-US" sz="1600" b="1" kern="1200" dirty="0">
                  <a:solidFill>
                    <a:schemeClr val="bg2">
                      <a:lumMod val="25000"/>
                    </a:schemeClr>
                  </a:solidFill>
                  <a:latin typeface="Arial" panose="020B0604020202020204"/>
                  <a:ea typeface="微軟正黑體" panose="020B0604030504040204" pitchFamily="34" charset="-120"/>
                  <a:cs typeface="+mn-cs"/>
                </a:rPr>
                <a:t>臨床試驗</a:t>
              </a:r>
              <a:endParaRPr lang="en-US" altLang="zh-TW" sz="1600" b="1" kern="1200" dirty="0">
                <a:solidFill>
                  <a:schemeClr val="bg2">
                    <a:lumMod val="25000"/>
                  </a:schemeClr>
                </a:solidFill>
                <a:latin typeface="Arial" panose="020B0604020202020204"/>
                <a:ea typeface="微軟正黑體" panose="020B0604030504040204" pitchFamily="34" charset="-120"/>
                <a:cs typeface="+mn-cs"/>
              </a:endParaRPr>
            </a:p>
            <a:p>
              <a:pPr marL="0" lvl="0" indent="0" algn="ctr" defTabSz="711200">
                <a:lnSpc>
                  <a:spcPct val="90000"/>
                </a:lnSpc>
                <a:spcBef>
                  <a:spcPct val="0"/>
                </a:spcBef>
                <a:spcAft>
                  <a:spcPts val="0"/>
                </a:spcAft>
                <a:buNone/>
              </a:pPr>
              <a:r>
                <a:rPr lang="en-US" altLang="zh-TW" sz="1600" b="1" dirty="0">
                  <a:solidFill>
                    <a:schemeClr val="bg2">
                      <a:lumMod val="25000"/>
                    </a:schemeClr>
                  </a:solidFill>
                  <a:latin typeface="Arial" panose="020B0604020202020204"/>
                  <a:ea typeface="微軟正黑體" panose="020B0604030504040204" pitchFamily="34" charset="-120"/>
                </a:rPr>
                <a:t>II</a:t>
              </a:r>
              <a:r>
                <a:rPr lang="zh-TW" altLang="en-US" sz="1600" b="1" dirty="0">
                  <a:solidFill>
                    <a:schemeClr val="bg2">
                      <a:lumMod val="25000"/>
                    </a:schemeClr>
                  </a:solidFill>
                  <a:latin typeface="Arial" panose="020B0604020202020204"/>
                  <a:ea typeface="微軟正黑體" panose="020B0604030504040204" pitchFamily="34" charset="-120"/>
                </a:rPr>
                <a:t>期</a:t>
              </a:r>
              <a:endParaRPr lang="zh-TW" altLang="en-US" sz="1600" b="1" kern="1200" dirty="0">
                <a:solidFill>
                  <a:prstClr val="white"/>
                </a:solidFill>
                <a:latin typeface="Arial" panose="020B0604020202020204"/>
                <a:ea typeface="微軟正黑體" panose="020B0604030504040204" pitchFamily="34" charset="-120"/>
                <a:cs typeface="+mn-cs"/>
              </a:endParaRPr>
            </a:p>
          </p:txBody>
        </p:sp>
        <p:sp>
          <p:nvSpPr>
            <p:cNvPr id="14" name="手繪多邊形: 圖案 13">
              <a:extLst>
                <a:ext uri="{FF2B5EF4-FFF2-40B4-BE49-F238E27FC236}">
                  <a16:creationId xmlns:a16="http://schemas.microsoft.com/office/drawing/2014/main" id="{0E08515E-3ED1-E840-BE2A-ED1F0A7E449D}"/>
                </a:ext>
              </a:extLst>
            </p:cNvPr>
            <p:cNvSpPr/>
            <p:nvPr/>
          </p:nvSpPr>
          <p:spPr>
            <a:xfrm>
              <a:off x="4825389" y="3388359"/>
              <a:ext cx="1656000" cy="864003"/>
            </a:xfrm>
            <a:custGeom>
              <a:avLst/>
              <a:gdLst>
                <a:gd name="connsiteX0" fmla="*/ 0 w 1799998"/>
                <a:gd name="connsiteY0" fmla="*/ 0 h 864003"/>
                <a:gd name="connsiteX1" fmla="*/ 1367997 w 1799998"/>
                <a:gd name="connsiteY1" fmla="*/ 0 h 864003"/>
                <a:gd name="connsiteX2" fmla="*/ 1799998 w 1799998"/>
                <a:gd name="connsiteY2" fmla="*/ 432002 h 864003"/>
                <a:gd name="connsiteX3" fmla="*/ 1367997 w 1799998"/>
                <a:gd name="connsiteY3" fmla="*/ 864003 h 864003"/>
                <a:gd name="connsiteX4" fmla="*/ 0 w 1799998"/>
                <a:gd name="connsiteY4" fmla="*/ 864003 h 864003"/>
                <a:gd name="connsiteX5" fmla="*/ 432002 w 1799998"/>
                <a:gd name="connsiteY5" fmla="*/ 432002 h 864003"/>
                <a:gd name="connsiteX6" fmla="*/ 0 w 1799998"/>
                <a:gd name="connsiteY6" fmla="*/ 0 h 864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99998" h="864003">
                  <a:moveTo>
                    <a:pt x="0" y="0"/>
                  </a:moveTo>
                  <a:lnTo>
                    <a:pt x="1367997" y="0"/>
                  </a:lnTo>
                  <a:lnTo>
                    <a:pt x="1799998" y="432002"/>
                  </a:lnTo>
                  <a:lnTo>
                    <a:pt x="1367997" y="864003"/>
                  </a:lnTo>
                  <a:lnTo>
                    <a:pt x="0" y="864003"/>
                  </a:lnTo>
                  <a:lnTo>
                    <a:pt x="432002" y="432002"/>
                  </a:lnTo>
                  <a:lnTo>
                    <a:pt x="0" y="0"/>
                  </a:lnTo>
                  <a:close/>
                </a:path>
              </a:pathLst>
            </a:cu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txBody>
            <a:bodyPr spcFirstLastPara="0" vert="horz" wrap="square" lIns="360000" tIns="21336" rIns="360000" bIns="21336" numCol="1" spcCol="1270" anchor="ctr" anchorCtr="0">
              <a:noAutofit/>
            </a:bodyPr>
            <a:lstStyle/>
            <a:p>
              <a:pPr marL="0" lvl="0" indent="0" algn="ctr" defTabSz="711200">
                <a:lnSpc>
                  <a:spcPct val="90000"/>
                </a:lnSpc>
                <a:spcBef>
                  <a:spcPct val="0"/>
                </a:spcBef>
                <a:spcAft>
                  <a:spcPts val="0"/>
                </a:spcAft>
                <a:buNone/>
              </a:pPr>
              <a:r>
                <a:rPr lang="zh-TW" altLang="en-US" sz="1600" b="1" kern="1200" dirty="0">
                  <a:solidFill>
                    <a:schemeClr val="bg2">
                      <a:lumMod val="25000"/>
                    </a:schemeClr>
                  </a:solidFill>
                  <a:latin typeface="Arial" panose="020B0604020202020204"/>
                  <a:ea typeface="微軟正黑體" panose="020B0604030504040204" pitchFamily="34" charset="-120"/>
                  <a:cs typeface="+mn-cs"/>
                </a:rPr>
                <a:t>臨床試驗</a:t>
              </a:r>
              <a:endParaRPr lang="en-US" altLang="zh-TW" sz="1600" b="1" kern="1200" dirty="0">
                <a:solidFill>
                  <a:schemeClr val="bg2">
                    <a:lumMod val="25000"/>
                  </a:schemeClr>
                </a:solidFill>
                <a:latin typeface="Arial" panose="020B0604020202020204"/>
                <a:ea typeface="微軟正黑體" panose="020B0604030504040204" pitchFamily="34" charset="-120"/>
                <a:cs typeface="+mn-cs"/>
              </a:endParaRPr>
            </a:p>
            <a:p>
              <a:pPr marL="0" lvl="0" indent="0" algn="ctr" defTabSz="711200">
                <a:lnSpc>
                  <a:spcPct val="90000"/>
                </a:lnSpc>
                <a:spcBef>
                  <a:spcPct val="0"/>
                </a:spcBef>
                <a:spcAft>
                  <a:spcPts val="0"/>
                </a:spcAft>
                <a:buNone/>
              </a:pPr>
              <a:r>
                <a:rPr lang="en-US" altLang="zh-TW" sz="1600" b="1" dirty="0">
                  <a:solidFill>
                    <a:schemeClr val="bg2">
                      <a:lumMod val="25000"/>
                    </a:schemeClr>
                  </a:solidFill>
                  <a:latin typeface="Arial" panose="020B0604020202020204"/>
                  <a:ea typeface="微軟正黑體" panose="020B0604030504040204" pitchFamily="34" charset="-120"/>
                </a:rPr>
                <a:t>III </a:t>
              </a:r>
              <a:endParaRPr lang="zh-TW" altLang="en-US" sz="1600" b="1" kern="1200" dirty="0">
                <a:solidFill>
                  <a:prstClr val="white"/>
                </a:solidFill>
                <a:latin typeface="Arial" panose="020B0604020202020204"/>
                <a:ea typeface="微軟正黑體" panose="020B0604030504040204" pitchFamily="34" charset="-120"/>
                <a:cs typeface="+mn-cs"/>
              </a:endParaRPr>
            </a:p>
          </p:txBody>
        </p:sp>
        <p:sp>
          <p:nvSpPr>
            <p:cNvPr id="15" name="手繪多邊形: 圖案 14">
              <a:extLst>
                <a:ext uri="{FF2B5EF4-FFF2-40B4-BE49-F238E27FC236}">
                  <a16:creationId xmlns:a16="http://schemas.microsoft.com/office/drawing/2014/main" id="{1EFADA51-4B60-99C5-6518-4F7DD1DDEF90}"/>
                </a:ext>
              </a:extLst>
            </p:cNvPr>
            <p:cNvSpPr/>
            <p:nvPr/>
          </p:nvSpPr>
          <p:spPr>
            <a:xfrm>
              <a:off x="1981178" y="3384932"/>
              <a:ext cx="1656000" cy="864003"/>
            </a:xfrm>
            <a:custGeom>
              <a:avLst/>
              <a:gdLst>
                <a:gd name="connsiteX0" fmla="*/ 0 w 1799998"/>
                <a:gd name="connsiteY0" fmla="*/ 0 h 864003"/>
                <a:gd name="connsiteX1" fmla="*/ 1367997 w 1799998"/>
                <a:gd name="connsiteY1" fmla="*/ 0 h 864003"/>
                <a:gd name="connsiteX2" fmla="*/ 1799998 w 1799998"/>
                <a:gd name="connsiteY2" fmla="*/ 432002 h 864003"/>
                <a:gd name="connsiteX3" fmla="*/ 1367997 w 1799998"/>
                <a:gd name="connsiteY3" fmla="*/ 864003 h 864003"/>
                <a:gd name="connsiteX4" fmla="*/ 0 w 1799998"/>
                <a:gd name="connsiteY4" fmla="*/ 864003 h 864003"/>
                <a:gd name="connsiteX5" fmla="*/ 432002 w 1799998"/>
                <a:gd name="connsiteY5" fmla="*/ 432002 h 864003"/>
                <a:gd name="connsiteX6" fmla="*/ 0 w 1799998"/>
                <a:gd name="connsiteY6" fmla="*/ 0 h 864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99998" h="864003">
                  <a:moveTo>
                    <a:pt x="0" y="0"/>
                  </a:moveTo>
                  <a:lnTo>
                    <a:pt x="1367997" y="0"/>
                  </a:lnTo>
                  <a:lnTo>
                    <a:pt x="1799998" y="432002"/>
                  </a:lnTo>
                  <a:lnTo>
                    <a:pt x="1367997" y="864003"/>
                  </a:lnTo>
                  <a:lnTo>
                    <a:pt x="0" y="864003"/>
                  </a:lnTo>
                  <a:lnTo>
                    <a:pt x="432002" y="432002"/>
                  </a:lnTo>
                  <a:lnTo>
                    <a:pt x="0" y="0"/>
                  </a:lnTo>
                  <a:close/>
                </a:path>
              </a:pathLst>
            </a:cu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txBody>
            <a:bodyPr spcFirstLastPara="0" vert="horz" wrap="square" lIns="360000" tIns="21336" rIns="360000" bIns="21336" numCol="1" spcCol="1270" anchor="ctr" anchorCtr="0">
              <a:noAutofit/>
            </a:bodyPr>
            <a:lstStyle/>
            <a:p>
              <a:pPr marL="0" lvl="0" indent="0" algn="r" defTabSz="711200">
                <a:lnSpc>
                  <a:spcPct val="90000"/>
                </a:lnSpc>
                <a:spcBef>
                  <a:spcPct val="0"/>
                </a:spcBef>
                <a:spcAft>
                  <a:spcPts val="0"/>
                </a:spcAft>
                <a:buNone/>
              </a:pPr>
              <a:r>
                <a:rPr lang="zh-TW" altLang="en-US" sz="1600" b="1" kern="1200" dirty="0">
                  <a:solidFill>
                    <a:schemeClr val="bg2">
                      <a:lumMod val="25000"/>
                    </a:schemeClr>
                  </a:solidFill>
                  <a:latin typeface="Arial" panose="020B0604020202020204"/>
                  <a:ea typeface="微軟正黑體" panose="020B0604030504040204" pitchFamily="34" charset="-120"/>
                  <a:cs typeface="+mn-cs"/>
                </a:rPr>
                <a:t>臨床試驗</a:t>
              </a:r>
              <a:endParaRPr lang="en-US" altLang="zh-TW" sz="1600" b="1" kern="1200" dirty="0">
                <a:solidFill>
                  <a:schemeClr val="bg2">
                    <a:lumMod val="25000"/>
                  </a:schemeClr>
                </a:solidFill>
                <a:latin typeface="Arial" panose="020B0604020202020204"/>
                <a:ea typeface="微軟正黑體" panose="020B0604030504040204" pitchFamily="34" charset="-120"/>
                <a:cs typeface="+mn-cs"/>
              </a:endParaRPr>
            </a:p>
            <a:p>
              <a:pPr marL="0" lvl="0" indent="0" algn="ctr" defTabSz="711200">
                <a:lnSpc>
                  <a:spcPct val="90000"/>
                </a:lnSpc>
                <a:spcBef>
                  <a:spcPct val="0"/>
                </a:spcBef>
                <a:spcAft>
                  <a:spcPts val="0"/>
                </a:spcAft>
                <a:buNone/>
              </a:pPr>
              <a:r>
                <a:rPr lang="en-US" altLang="zh-TW" sz="1600" b="1" kern="1200" dirty="0">
                  <a:solidFill>
                    <a:schemeClr val="bg2">
                      <a:lumMod val="25000"/>
                    </a:schemeClr>
                  </a:solidFill>
                  <a:latin typeface="Arial" panose="020B0604020202020204"/>
                  <a:ea typeface="微軟正黑體" panose="020B0604030504040204" pitchFamily="34" charset="-120"/>
                  <a:cs typeface="+mn-cs"/>
                </a:rPr>
                <a:t>I</a:t>
              </a:r>
              <a:r>
                <a:rPr lang="zh-TW" altLang="en-US" sz="1600" b="1" kern="1200" dirty="0">
                  <a:solidFill>
                    <a:schemeClr val="bg2">
                      <a:lumMod val="25000"/>
                    </a:schemeClr>
                  </a:solidFill>
                  <a:latin typeface="Arial" panose="020B0604020202020204"/>
                  <a:ea typeface="微軟正黑體" panose="020B0604030504040204" pitchFamily="34" charset="-120"/>
                  <a:cs typeface="+mn-cs"/>
                </a:rPr>
                <a:t>期</a:t>
              </a:r>
              <a:endParaRPr lang="zh-TW" altLang="en-US" sz="1600" b="1" kern="1200" dirty="0">
                <a:solidFill>
                  <a:prstClr val="white"/>
                </a:solidFill>
                <a:latin typeface="Arial" panose="020B0604020202020204"/>
                <a:ea typeface="微軟正黑體" panose="020B0604030504040204" pitchFamily="34" charset="-120"/>
                <a:cs typeface="+mn-cs"/>
              </a:endParaRPr>
            </a:p>
          </p:txBody>
        </p:sp>
      </p:grpSp>
      <p:sp>
        <p:nvSpPr>
          <p:cNvPr id="28" name="箭號: ＞形 27">
            <a:extLst>
              <a:ext uri="{FF2B5EF4-FFF2-40B4-BE49-F238E27FC236}">
                <a16:creationId xmlns:a16="http://schemas.microsoft.com/office/drawing/2014/main" id="{887B3EAB-0D2D-FF0E-9D0A-EDF7D51A50DB}"/>
              </a:ext>
            </a:extLst>
          </p:cNvPr>
          <p:cNvSpPr/>
          <p:nvPr/>
        </p:nvSpPr>
        <p:spPr>
          <a:xfrm>
            <a:off x="6413858" y="3792164"/>
            <a:ext cx="2332736" cy="2046237"/>
          </a:xfrm>
          <a:prstGeom prst="chevron">
            <a:avLst/>
          </a:prstGeom>
          <a:ln>
            <a:solidFill>
              <a:srgbClr val="CC6600"/>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txBody>
          <a:bodyPr/>
          <a:lstStyle/>
          <a:p>
            <a:endParaRPr lang="zh-TW" altLang="en-US"/>
          </a:p>
        </p:txBody>
      </p:sp>
      <p:graphicFrame>
        <p:nvGraphicFramePr>
          <p:cNvPr id="6" name="資料庫圖表 5">
            <a:extLst>
              <a:ext uri="{FF2B5EF4-FFF2-40B4-BE49-F238E27FC236}">
                <a16:creationId xmlns:a16="http://schemas.microsoft.com/office/drawing/2014/main" id="{A5A96180-6DA8-F263-6F4F-937541E66648}"/>
              </a:ext>
            </a:extLst>
          </p:cNvPr>
          <p:cNvGraphicFramePr/>
          <p:nvPr>
            <p:extLst>
              <p:ext uri="{D42A27DB-BD31-4B8C-83A1-F6EECF244321}">
                <p14:modId xmlns:p14="http://schemas.microsoft.com/office/powerpoint/2010/main" val="218089367"/>
              </p:ext>
            </p:extLst>
          </p:nvPr>
        </p:nvGraphicFramePr>
        <p:xfrm>
          <a:off x="1983657" y="4984055"/>
          <a:ext cx="4533901" cy="8543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文字方塊 6">
            <a:extLst>
              <a:ext uri="{FF2B5EF4-FFF2-40B4-BE49-F238E27FC236}">
                <a16:creationId xmlns:a16="http://schemas.microsoft.com/office/drawing/2014/main" id="{687912B4-BCB4-A7DB-E92F-02D8A5AA71D0}"/>
              </a:ext>
            </a:extLst>
          </p:cNvPr>
          <p:cNvSpPr txBox="1"/>
          <p:nvPr/>
        </p:nvSpPr>
        <p:spPr>
          <a:xfrm>
            <a:off x="628651" y="1182495"/>
            <a:ext cx="7985510" cy="1569660"/>
          </a:xfrm>
          <a:prstGeom prst="rect">
            <a:avLst/>
          </a:prstGeom>
          <a:solidFill>
            <a:schemeClr val="accent6">
              <a:lumMod val="20000"/>
              <a:lumOff val="80000"/>
            </a:schemeClr>
          </a:solidFill>
        </p:spPr>
        <p:txBody>
          <a:bodyPr wrap="square">
            <a:spAutoFit/>
          </a:bodyPr>
          <a:lstStyle/>
          <a:p>
            <a:r>
              <a:rPr lang="zh-TW" altLang="en-US" sz="2400" dirty="0"/>
              <a:t>補助廠商執行</a:t>
            </a:r>
            <a:r>
              <a:rPr lang="zh-TW" altLang="en-US" sz="2400" b="1" u="sng" dirty="0"/>
              <a:t>查驗登記用</a:t>
            </a:r>
            <a:r>
              <a:rPr lang="en-US" altLang="zh-TW" sz="2400" b="1" u="sng" dirty="0"/>
              <a:t>(</a:t>
            </a:r>
            <a:r>
              <a:rPr lang="zh-TW" altLang="en-US" sz="2400" b="1" u="sng" dirty="0"/>
              <a:t>非學術研究用</a:t>
            </a:r>
            <a:r>
              <a:rPr lang="en-US" altLang="zh-TW" sz="2400" b="1" u="sng" dirty="0"/>
              <a:t>)</a:t>
            </a:r>
            <a:r>
              <a:rPr lang="zh-TW" altLang="en-US" sz="2400" dirty="0"/>
              <a:t>之新藥或高風險醫療器材之</a:t>
            </a:r>
            <a:r>
              <a:rPr lang="zh-TW" altLang="en-US" sz="2400" b="1" u="sng" dirty="0"/>
              <a:t>國內外</a:t>
            </a:r>
            <a:r>
              <a:rPr lang="zh-TW" altLang="en-US" sz="2400" dirty="0"/>
              <a:t>臨床試驗計畫，</a:t>
            </a:r>
            <a:r>
              <a:rPr lang="zh-TW" altLang="zh-TW" sz="2400" dirty="0"/>
              <a:t>包含各階段臨床試驗、臨床試驗用藥或器材之製備，及為進入下一階段臨床試驗被國內外衛生法規主管機關要求進行之非臨床藥毒理試驗。</a:t>
            </a:r>
            <a:endParaRPr lang="zh-TW" altLang="en-US" sz="2400" dirty="0"/>
          </a:p>
        </p:txBody>
      </p:sp>
      <p:sp>
        <p:nvSpPr>
          <p:cNvPr id="17" name="文字方塊 16">
            <a:extLst>
              <a:ext uri="{FF2B5EF4-FFF2-40B4-BE49-F238E27FC236}">
                <a16:creationId xmlns:a16="http://schemas.microsoft.com/office/drawing/2014/main" id="{AF2E64EE-3573-2B3E-21A4-98E76F87CDF0}"/>
              </a:ext>
            </a:extLst>
          </p:cNvPr>
          <p:cNvSpPr txBox="1"/>
          <p:nvPr/>
        </p:nvSpPr>
        <p:spPr>
          <a:xfrm>
            <a:off x="455437" y="3682559"/>
            <a:ext cx="1895029" cy="1015663"/>
          </a:xfrm>
          <a:prstGeom prst="rect">
            <a:avLst/>
          </a:prstGeom>
          <a:noFill/>
          <a:ln>
            <a:noFill/>
          </a:ln>
        </p:spPr>
        <p:txBody>
          <a:bodyPr wrap="square" rtlCol="0">
            <a:spAutoFit/>
          </a:bodyPr>
          <a:lstStyle/>
          <a:p>
            <a:r>
              <a:rPr lang="zh-TW" altLang="en-US" sz="1800" b="1" u="sng" dirty="0">
                <a:solidFill>
                  <a:schemeClr val="bg2">
                    <a:lumMod val="10000"/>
                  </a:schemeClr>
                </a:solidFill>
                <a:latin typeface="標楷體" panose="03000509000000000000" pitchFamily="65" charset="-120"/>
              </a:rPr>
              <a:t>新藥</a:t>
            </a:r>
            <a:endParaRPr lang="en-US" altLang="zh-TW" sz="1800" b="1" u="sng" dirty="0">
              <a:solidFill>
                <a:schemeClr val="bg2">
                  <a:lumMod val="10000"/>
                </a:schemeClr>
              </a:solidFill>
              <a:latin typeface="標楷體" panose="03000509000000000000" pitchFamily="65" charset="-120"/>
            </a:endParaRPr>
          </a:p>
          <a:p>
            <a:r>
              <a:rPr lang="zh-TW" altLang="en-US" sz="1400" dirty="0">
                <a:solidFill>
                  <a:schemeClr val="bg2">
                    <a:lumMod val="10000"/>
                  </a:schemeClr>
                </a:solidFill>
                <a:latin typeface="標楷體" panose="03000509000000000000" pitchFamily="65" charset="-120"/>
              </a:rPr>
              <a:t>植物藥、化學藥、生技藥</a:t>
            </a:r>
            <a:r>
              <a:rPr lang="en-US" altLang="zh-TW" sz="1400" dirty="0">
                <a:solidFill>
                  <a:schemeClr val="bg2">
                    <a:lumMod val="10000"/>
                  </a:schemeClr>
                </a:solidFill>
                <a:latin typeface="標楷體" panose="03000509000000000000" pitchFamily="65" charset="-120"/>
              </a:rPr>
              <a:t>(</a:t>
            </a:r>
            <a:r>
              <a:rPr lang="zh-TW" altLang="en-US" sz="1400" dirty="0">
                <a:solidFill>
                  <a:schemeClr val="bg2">
                    <a:lumMod val="10000"/>
                  </a:schemeClr>
                </a:solidFill>
                <a:latin typeface="標楷體" panose="03000509000000000000" pitchFamily="65" charset="-120"/>
              </a:rPr>
              <a:t>含生物相似性藥品</a:t>
            </a:r>
            <a:r>
              <a:rPr lang="en-US" altLang="zh-TW" sz="1400" dirty="0">
                <a:solidFill>
                  <a:schemeClr val="bg2">
                    <a:lumMod val="10000"/>
                  </a:schemeClr>
                </a:solidFill>
                <a:latin typeface="標楷體" panose="03000509000000000000" pitchFamily="65" charset="-120"/>
              </a:rPr>
              <a:t>)</a:t>
            </a:r>
            <a:r>
              <a:rPr lang="zh-TW" altLang="en-US" sz="1400" dirty="0">
                <a:solidFill>
                  <a:schemeClr val="bg2">
                    <a:lumMod val="10000"/>
                  </a:schemeClr>
                </a:solidFill>
                <a:latin typeface="標楷體" panose="03000509000000000000" pitchFamily="65" charset="-120"/>
              </a:rPr>
              <a:t>等新藥或類新藥</a:t>
            </a:r>
            <a:endParaRPr lang="zh-TW" altLang="en-US" sz="1400" dirty="0">
              <a:solidFill>
                <a:schemeClr val="bg2">
                  <a:lumMod val="10000"/>
                </a:schemeClr>
              </a:solidFill>
            </a:endParaRPr>
          </a:p>
        </p:txBody>
      </p:sp>
      <p:sp>
        <p:nvSpPr>
          <p:cNvPr id="18" name="文字方塊 17">
            <a:extLst>
              <a:ext uri="{FF2B5EF4-FFF2-40B4-BE49-F238E27FC236}">
                <a16:creationId xmlns:a16="http://schemas.microsoft.com/office/drawing/2014/main" id="{5CE1CC2F-C915-7E97-3229-44437D4C1609}"/>
              </a:ext>
            </a:extLst>
          </p:cNvPr>
          <p:cNvSpPr txBox="1"/>
          <p:nvPr/>
        </p:nvSpPr>
        <p:spPr>
          <a:xfrm>
            <a:off x="452280" y="4807281"/>
            <a:ext cx="1970317" cy="1231106"/>
          </a:xfrm>
          <a:prstGeom prst="rect">
            <a:avLst/>
          </a:prstGeom>
          <a:solidFill>
            <a:schemeClr val="accent5">
              <a:lumMod val="20000"/>
              <a:lumOff val="80000"/>
            </a:schemeClr>
          </a:solidFill>
        </p:spPr>
        <p:txBody>
          <a:bodyPr wrap="square" rtlCol="0">
            <a:spAutoFit/>
          </a:bodyPr>
          <a:lstStyle/>
          <a:p>
            <a:r>
              <a:rPr lang="zh-TW" altLang="en-US" sz="1800" b="1" u="sng" dirty="0">
                <a:solidFill>
                  <a:schemeClr val="accent5">
                    <a:lumMod val="50000"/>
                  </a:schemeClr>
                </a:solidFill>
                <a:latin typeface="標楷體" panose="03000509000000000000" pitchFamily="65" charset="-120"/>
              </a:rPr>
              <a:t>醫療器材</a:t>
            </a:r>
            <a:endParaRPr lang="en-US" altLang="zh-TW" sz="1800" b="1" u="sng" dirty="0">
              <a:solidFill>
                <a:schemeClr val="accent5">
                  <a:lumMod val="50000"/>
                </a:schemeClr>
              </a:solidFill>
              <a:latin typeface="標楷體" panose="03000509000000000000" pitchFamily="65" charset="-120"/>
            </a:endParaRPr>
          </a:p>
          <a:p>
            <a:r>
              <a:rPr lang="zh-TW" altLang="en-US" sz="1400" dirty="0">
                <a:solidFill>
                  <a:schemeClr val="accent5">
                    <a:lumMod val="50000"/>
                  </a:schemeClr>
                </a:solidFill>
                <a:latin typeface="標楷體" panose="03000509000000000000" pitchFamily="65" charset="-120"/>
              </a:rPr>
              <a:t>經中央目的事業主管機關審定屬第二或第三等級且須經臨床試驗始得核准之醫療器材</a:t>
            </a:r>
            <a:endParaRPr lang="zh-TW" altLang="en-US" sz="1400" dirty="0">
              <a:solidFill>
                <a:schemeClr val="accent5">
                  <a:lumMod val="50000"/>
                </a:schemeClr>
              </a:solidFill>
            </a:endParaRPr>
          </a:p>
        </p:txBody>
      </p:sp>
      <p:cxnSp>
        <p:nvCxnSpPr>
          <p:cNvPr id="22" name="直線接點 21">
            <a:extLst>
              <a:ext uri="{FF2B5EF4-FFF2-40B4-BE49-F238E27FC236}">
                <a16:creationId xmlns:a16="http://schemas.microsoft.com/office/drawing/2014/main" id="{FECA645B-62E0-A687-B941-3FC3D27779BC}"/>
              </a:ext>
            </a:extLst>
          </p:cNvPr>
          <p:cNvCxnSpPr>
            <a:cxnSpLocks/>
          </p:cNvCxnSpPr>
          <p:nvPr/>
        </p:nvCxnSpPr>
        <p:spPr>
          <a:xfrm>
            <a:off x="6512823" y="3499974"/>
            <a:ext cx="12133" cy="2556000"/>
          </a:xfrm>
          <a:prstGeom prst="line">
            <a:avLst/>
          </a:prstGeom>
          <a:ln w="25400">
            <a:solidFill>
              <a:srgbClr val="FF0000"/>
            </a:solidFill>
            <a:prstDash val="lgDash"/>
          </a:ln>
        </p:spPr>
        <p:style>
          <a:lnRef idx="1">
            <a:schemeClr val="accent1"/>
          </a:lnRef>
          <a:fillRef idx="0">
            <a:schemeClr val="accent1"/>
          </a:fillRef>
          <a:effectRef idx="0">
            <a:schemeClr val="accent1"/>
          </a:effectRef>
          <a:fontRef idx="minor">
            <a:schemeClr val="tx1"/>
          </a:fontRef>
        </p:style>
      </p:cxnSp>
      <p:sp>
        <p:nvSpPr>
          <p:cNvPr id="24" name="文字方塊 23">
            <a:extLst>
              <a:ext uri="{FF2B5EF4-FFF2-40B4-BE49-F238E27FC236}">
                <a16:creationId xmlns:a16="http://schemas.microsoft.com/office/drawing/2014/main" id="{9E8A3717-667F-8767-1991-01826FF140E8}"/>
              </a:ext>
            </a:extLst>
          </p:cNvPr>
          <p:cNvSpPr txBox="1"/>
          <p:nvPr/>
        </p:nvSpPr>
        <p:spPr>
          <a:xfrm>
            <a:off x="6725084" y="4444399"/>
            <a:ext cx="2038173" cy="1231106"/>
          </a:xfrm>
          <a:prstGeom prst="rect">
            <a:avLst/>
          </a:prstGeom>
          <a:solidFill>
            <a:srgbClr val="FFDEBD"/>
          </a:solidFill>
        </p:spPr>
        <p:txBody>
          <a:bodyPr wrap="square">
            <a:spAutoFit/>
          </a:bodyPr>
          <a:lstStyle/>
          <a:p>
            <a:r>
              <a:rPr lang="zh-TW" altLang="en-US" b="1" u="sng" dirty="0">
                <a:solidFill>
                  <a:srgbClr val="CC6600"/>
                </a:solidFill>
              </a:rPr>
              <a:t>不在計畫範圍內</a:t>
            </a:r>
            <a:endParaRPr lang="en-US" altLang="zh-TW" b="1" u="sng" dirty="0">
              <a:solidFill>
                <a:srgbClr val="CC6600"/>
              </a:solidFill>
            </a:endParaRPr>
          </a:p>
          <a:p>
            <a:r>
              <a:rPr lang="zh-TW" altLang="en-US" sz="1400" dirty="0">
                <a:solidFill>
                  <a:srgbClr val="CC6600"/>
                </a:solidFill>
              </a:rPr>
              <a:t>目的為執行產品上市後之藥物安全監視管理之臨床試驗計畫</a:t>
            </a:r>
            <a:r>
              <a:rPr lang="en-US" altLang="zh-TW" sz="1400" dirty="0">
                <a:solidFill>
                  <a:srgbClr val="CC6600"/>
                </a:solidFill>
              </a:rPr>
              <a:t>(Ex: Post Marketing Survey)</a:t>
            </a:r>
            <a:endParaRPr lang="zh-TW" altLang="en-US" sz="1400" dirty="0">
              <a:solidFill>
                <a:srgbClr val="CC6600"/>
              </a:solidFill>
            </a:endParaRPr>
          </a:p>
        </p:txBody>
      </p:sp>
      <p:grpSp>
        <p:nvGrpSpPr>
          <p:cNvPr id="3" name="群組 2">
            <a:extLst>
              <a:ext uri="{FF2B5EF4-FFF2-40B4-BE49-F238E27FC236}">
                <a16:creationId xmlns:a16="http://schemas.microsoft.com/office/drawing/2014/main" id="{62ECEA92-4FAB-94C6-710C-841F1A37DE7A}"/>
              </a:ext>
            </a:extLst>
          </p:cNvPr>
          <p:cNvGrpSpPr/>
          <p:nvPr/>
        </p:nvGrpSpPr>
        <p:grpSpPr>
          <a:xfrm>
            <a:off x="5509886" y="2916391"/>
            <a:ext cx="2030140" cy="778971"/>
            <a:chOff x="7297282" y="2084796"/>
            <a:chExt cx="2030140" cy="778971"/>
          </a:xfrm>
        </p:grpSpPr>
        <p:pic>
          <p:nvPicPr>
            <p:cNvPr id="9" name="圖形 8" descr="簽名">
              <a:extLst>
                <a:ext uri="{FF2B5EF4-FFF2-40B4-BE49-F238E27FC236}">
                  <a16:creationId xmlns:a16="http://schemas.microsoft.com/office/drawing/2014/main" id="{208E3AB0-30FC-F3A5-B4E0-F503D13213A3}"/>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297282" y="2084796"/>
              <a:ext cx="2030140" cy="778971"/>
            </a:xfrm>
            <a:prstGeom prst="rect">
              <a:avLst/>
            </a:prstGeom>
          </p:spPr>
        </p:pic>
        <p:sp>
          <p:nvSpPr>
            <p:cNvPr id="26" name="文字方塊 25">
              <a:extLst>
                <a:ext uri="{FF2B5EF4-FFF2-40B4-BE49-F238E27FC236}">
                  <a16:creationId xmlns:a16="http://schemas.microsoft.com/office/drawing/2014/main" id="{D10B2BA4-0414-066F-C433-92C24851C2DC}"/>
                </a:ext>
              </a:extLst>
            </p:cNvPr>
            <p:cNvSpPr txBox="1"/>
            <p:nvPr/>
          </p:nvSpPr>
          <p:spPr>
            <a:xfrm>
              <a:off x="7800213" y="2215087"/>
              <a:ext cx="1104334" cy="338554"/>
            </a:xfrm>
            <a:prstGeom prst="rect">
              <a:avLst/>
            </a:prstGeom>
            <a:noFill/>
          </p:spPr>
          <p:txBody>
            <a:bodyPr wrap="square" rtlCol="0">
              <a:spAutoFit/>
            </a:bodyPr>
            <a:lstStyle/>
            <a:p>
              <a:r>
                <a:rPr lang="zh-TW" altLang="en-US" sz="1600" b="1" dirty="0"/>
                <a:t>產品上市</a:t>
              </a:r>
              <a:endParaRPr lang="zh-TW" altLang="en-US" sz="1600" dirty="0"/>
            </a:p>
          </p:txBody>
        </p:sp>
      </p:grpSp>
      <p:sp>
        <p:nvSpPr>
          <p:cNvPr id="2" name="投影片編號版面配置區 1">
            <a:extLst>
              <a:ext uri="{FF2B5EF4-FFF2-40B4-BE49-F238E27FC236}">
                <a16:creationId xmlns:a16="http://schemas.microsoft.com/office/drawing/2014/main" id="{EC115B2A-560B-1EBD-18AE-74B6E46A9983}"/>
              </a:ext>
            </a:extLst>
          </p:cNvPr>
          <p:cNvSpPr>
            <a:spLocks noGrp="1"/>
          </p:cNvSpPr>
          <p:nvPr>
            <p:ph type="sldNum" sz="quarter" idx="10"/>
          </p:nvPr>
        </p:nvSpPr>
        <p:spPr/>
        <p:txBody>
          <a:bodyPr/>
          <a:lstStyle/>
          <a:p>
            <a:fld id="{23700586-B892-4837-82AF-09B2A18F5D2D}" type="slidenum">
              <a:rPr lang="zh-TW" altLang="en-US" smtClean="0"/>
              <a:t>2</a:t>
            </a:fld>
            <a:endParaRPr lang="zh-TW" altLang="en-US"/>
          </a:p>
        </p:txBody>
      </p:sp>
      <p:sp>
        <p:nvSpPr>
          <p:cNvPr id="5" name="標題 4">
            <a:extLst>
              <a:ext uri="{FF2B5EF4-FFF2-40B4-BE49-F238E27FC236}">
                <a16:creationId xmlns:a16="http://schemas.microsoft.com/office/drawing/2014/main" id="{C307EC1C-29EE-E743-A658-51AC1328DB6D}"/>
              </a:ext>
            </a:extLst>
          </p:cNvPr>
          <p:cNvSpPr>
            <a:spLocks noGrp="1"/>
          </p:cNvSpPr>
          <p:nvPr>
            <p:ph type="title"/>
          </p:nvPr>
        </p:nvSpPr>
        <p:spPr/>
        <p:txBody>
          <a:bodyPr/>
          <a:lstStyle/>
          <a:p>
            <a:pPr algn="ctr"/>
            <a:r>
              <a:rPr lang="zh-TW" altLang="en-US" dirty="0">
                <a:latin typeface="微軟正黑體" panose="020B0604030504040204" pitchFamily="34" charset="-120"/>
                <a:ea typeface="微軟正黑體" panose="020B0604030504040204" pitchFamily="34" charset="-120"/>
              </a:rPr>
              <a:t>補助範圍</a:t>
            </a:r>
            <a:br>
              <a:rPr lang="zh-TW" altLang="en-US" dirty="0">
                <a:latin typeface="微軟正黑體" panose="020B0604030504040204" pitchFamily="34" charset="-120"/>
                <a:ea typeface="微軟正黑體" panose="020B0604030504040204" pitchFamily="34" charset="-120"/>
              </a:rPr>
            </a:br>
            <a:endParaRPr lang="zh-TW" altLang="en-US" dirty="0"/>
          </a:p>
        </p:txBody>
      </p:sp>
      <p:sp>
        <p:nvSpPr>
          <p:cNvPr id="4" name="標題 2">
            <a:extLst>
              <a:ext uri="{FF2B5EF4-FFF2-40B4-BE49-F238E27FC236}">
                <a16:creationId xmlns:a16="http://schemas.microsoft.com/office/drawing/2014/main" id="{0833BBFE-398B-0861-A057-11F9004D9C45}"/>
              </a:ext>
            </a:extLst>
          </p:cNvPr>
          <p:cNvSpPr txBox="1">
            <a:spLocks/>
          </p:cNvSpPr>
          <p:nvPr/>
        </p:nvSpPr>
        <p:spPr>
          <a:xfrm>
            <a:off x="628650" y="365126"/>
            <a:ext cx="78867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zh-TW" altLang="en-US" dirty="0">
              <a:latin typeface="微軟正黑體" panose="020B0604030504040204" pitchFamily="34" charset="-120"/>
              <a:ea typeface="微軟正黑體" panose="020B0604030504040204" pitchFamily="34" charset="-120"/>
            </a:endParaRPr>
          </a:p>
        </p:txBody>
      </p:sp>
      <p:sp>
        <p:nvSpPr>
          <p:cNvPr id="8" name="文字方塊 7">
            <a:extLst>
              <a:ext uri="{FF2B5EF4-FFF2-40B4-BE49-F238E27FC236}">
                <a16:creationId xmlns:a16="http://schemas.microsoft.com/office/drawing/2014/main" id="{BCD799F3-2C9D-E3EF-70B4-03967F37E266}"/>
              </a:ext>
            </a:extLst>
          </p:cNvPr>
          <p:cNvSpPr txBox="1"/>
          <p:nvPr/>
        </p:nvSpPr>
        <p:spPr>
          <a:xfrm>
            <a:off x="7148324" y="3956563"/>
            <a:ext cx="960105" cy="523220"/>
          </a:xfrm>
          <a:prstGeom prst="rect">
            <a:avLst/>
          </a:prstGeom>
          <a:noFill/>
        </p:spPr>
        <p:txBody>
          <a:bodyPr wrap="square">
            <a:spAutoFit/>
          </a:bodyPr>
          <a:lstStyle/>
          <a:p>
            <a:pPr marL="0" lvl="0" indent="0" algn="ctr" defTabSz="711200">
              <a:lnSpc>
                <a:spcPct val="100000"/>
              </a:lnSpc>
              <a:spcBef>
                <a:spcPct val="0"/>
              </a:spcBef>
              <a:spcAft>
                <a:spcPts val="0"/>
              </a:spcAft>
              <a:buNone/>
            </a:pPr>
            <a:r>
              <a:rPr lang="zh-TW" altLang="en-US" sz="1400" kern="1200" dirty="0">
                <a:solidFill>
                  <a:srgbClr val="CC6600"/>
                </a:solidFill>
                <a:latin typeface="Arial" panose="020B0604020202020204"/>
                <a:ea typeface="微軟正黑體" panose="020B0604030504040204" pitchFamily="34" charset="-120"/>
                <a:cs typeface="+mn-cs"/>
              </a:rPr>
              <a:t>上市後</a:t>
            </a:r>
            <a:endParaRPr lang="en-US" altLang="zh-TW" sz="1400" kern="1200" dirty="0">
              <a:solidFill>
                <a:srgbClr val="CC6600"/>
              </a:solidFill>
              <a:latin typeface="Arial" panose="020B0604020202020204"/>
              <a:ea typeface="微軟正黑體" panose="020B0604030504040204" pitchFamily="34" charset="-120"/>
              <a:cs typeface="+mn-cs"/>
            </a:endParaRPr>
          </a:p>
          <a:p>
            <a:pPr marL="0" lvl="0" indent="0" algn="ctr" defTabSz="711200">
              <a:lnSpc>
                <a:spcPct val="100000"/>
              </a:lnSpc>
              <a:spcBef>
                <a:spcPct val="0"/>
              </a:spcBef>
              <a:spcAft>
                <a:spcPts val="0"/>
              </a:spcAft>
              <a:buNone/>
            </a:pPr>
            <a:r>
              <a:rPr lang="zh-TW" altLang="en-US" sz="1400" kern="1200" dirty="0">
                <a:solidFill>
                  <a:srgbClr val="CC6600"/>
                </a:solidFill>
                <a:latin typeface="Arial" panose="020B0604020202020204"/>
                <a:ea typeface="微軟正黑體" panose="020B0604030504040204" pitchFamily="34" charset="-120"/>
                <a:cs typeface="+mn-cs"/>
              </a:rPr>
              <a:t>臨床試驗</a:t>
            </a:r>
          </a:p>
        </p:txBody>
      </p:sp>
    </p:spTree>
    <p:extLst>
      <p:ext uri="{BB962C8B-B14F-4D97-AF65-F5344CB8AC3E}">
        <p14:creationId xmlns:p14="http://schemas.microsoft.com/office/powerpoint/2010/main" val="3052915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圓角化同側角落 3">
            <a:extLst>
              <a:ext uri="{FF2B5EF4-FFF2-40B4-BE49-F238E27FC236}">
                <a16:creationId xmlns:a16="http://schemas.microsoft.com/office/drawing/2014/main" id="{A3F80012-7B75-BC8C-58DD-F2BD73E6368D}"/>
              </a:ext>
            </a:extLst>
          </p:cNvPr>
          <p:cNvSpPr/>
          <p:nvPr/>
        </p:nvSpPr>
        <p:spPr>
          <a:xfrm>
            <a:off x="376014" y="1516511"/>
            <a:ext cx="8417608" cy="4256287"/>
          </a:xfrm>
          <a:prstGeom prst="round2Same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endParaRPr lang="zh-TW" altLang="en-US" dirty="0"/>
          </a:p>
        </p:txBody>
      </p:sp>
      <p:sp>
        <p:nvSpPr>
          <p:cNvPr id="2" name="文字方塊 1">
            <a:extLst>
              <a:ext uri="{FF2B5EF4-FFF2-40B4-BE49-F238E27FC236}">
                <a16:creationId xmlns:a16="http://schemas.microsoft.com/office/drawing/2014/main" id="{5BAB8307-DEB1-BF9F-F507-F1214FF9904C}"/>
              </a:ext>
            </a:extLst>
          </p:cNvPr>
          <p:cNvSpPr txBox="1"/>
          <p:nvPr/>
        </p:nvSpPr>
        <p:spPr>
          <a:xfrm>
            <a:off x="673547" y="1305685"/>
            <a:ext cx="7588045" cy="461665"/>
          </a:xfrm>
          <a:prstGeom prst="rect">
            <a:avLst/>
          </a:prstGeom>
          <a:solidFill>
            <a:schemeClr val="accent6">
              <a:lumMod val="20000"/>
              <a:lumOff val="80000"/>
            </a:schemeClr>
          </a:solidFill>
        </p:spPr>
        <p:txBody>
          <a:bodyPr wrap="square">
            <a:spAutoFit/>
          </a:bodyPr>
          <a:lstStyle/>
          <a:p>
            <a:r>
              <a:rPr lang="zh-TW" altLang="en-US" sz="2400" dirty="0"/>
              <a:t>計畫</a:t>
            </a:r>
            <a:r>
              <a:rPr lang="zh-TW" altLang="en-US" sz="2400" dirty="0">
                <a:solidFill>
                  <a:srgbClr val="FF0000"/>
                </a:solidFill>
              </a:rPr>
              <a:t>隨到隨受理</a:t>
            </a:r>
            <a:r>
              <a:rPr lang="zh-TW" altLang="en-US" sz="2400" dirty="0"/>
              <a:t>，符合下列資格、備妥文件後即可申請。</a:t>
            </a:r>
            <a:endParaRPr lang="zh-TW" altLang="zh-TW" sz="2400" dirty="0">
              <a:solidFill>
                <a:srgbClr val="0C2036"/>
              </a:solidFill>
            </a:endParaRPr>
          </a:p>
        </p:txBody>
      </p:sp>
      <p:sp>
        <p:nvSpPr>
          <p:cNvPr id="5" name="文字方塊 4">
            <a:extLst>
              <a:ext uri="{FF2B5EF4-FFF2-40B4-BE49-F238E27FC236}">
                <a16:creationId xmlns:a16="http://schemas.microsoft.com/office/drawing/2014/main" id="{C31AB6D6-4652-C939-A4BB-A51FDCA09D16}"/>
              </a:ext>
            </a:extLst>
          </p:cNvPr>
          <p:cNvSpPr txBox="1"/>
          <p:nvPr/>
        </p:nvSpPr>
        <p:spPr>
          <a:xfrm>
            <a:off x="673547" y="2264145"/>
            <a:ext cx="7822542" cy="3508653"/>
          </a:xfrm>
          <a:prstGeom prst="rect">
            <a:avLst/>
          </a:prstGeom>
          <a:noFill/>
        </p:spPr>
        <p:txBody>
          <a:bodyPr wrap="square">
            <a:spAutoFit/>
          </a:bodyPr>
          <a:lstStyle/>
          <a:p>
            <a:pPr marL="342900" indent="-342900" algn="l">
              <a:spcBef>
                <a:spcPts val="600"/>
              </a:spcBef>
              <a:spcAft>
                <a:spcPts val="600"/>
              </a:spcAft>
              <a:buFont typeface="Arial" panose="020B0604020202020204" pitchFamily="34" charset="0"/>
              <a:buChar char="•"/>
            </a:pPr>
            <a:r>
              <a:rPr lang="zh-TW" altLang="en-US" sz="2400" dirty="0">
                <a:solidFill>
                  <a:srgbClr val="0070C0"/>
                </a:solidFill>
                <a:latin typeface="微軟正黑體" panose="020B0604030504040204" pitchFamily="34" charset="-120"/>
                <a:ea typeface="微軟正黑體" panose="020B0604030504040204" pitchFamily="34" charset="-120"/>
              </a:rPr>
              <a:t>國內依國內</a:t>
            </a:r>
            <a:r>
              <a:rPr lang="zh-TW" altLang="en-US" sz="2400" u="sng" dirty="0">
                <a:solidFill>
                  <a:srgbClr val="0070C0"/>
                </a:solidFill>
                <a:latin typeface="微軟正黑體" panose="020B0604030504040204" pitchFamily="34" charset="-120"/>
                <a:ea typeface="微軟正黑體" panose="020B0604030504040204" pitchFamily="34" charset="-120"/>
              </a:rPr>
              <a:t>依法登記</a:t>
            </a:r>
            <a:r>
              <a:rPr lang="zh-TW" altLang="en-US" sz="2400" dirty="0">
                <a:solidFill>
                  <a:srgbClr val="0070C0"/>
                </a:solidFill>
                <a:latin typeface="微軟正黑體" panose="020B0604030504040204" pitchFamily="34" charset="-120"/>
                <a:ea typeface="微軟正黑體" panose="020B0604030504040204" pitchFamily="34" charset="-120"/>
              </a:rPr>
              <a:t>成立之獨資、合夥事業、有限合夥事業或公司。</a:t>
            </a:r>
            <a:endParaRPr lang="en-US" altLang="zh-TW" sz="2400" dirty="0">
              <a:solidFill>
                <a:srgbClr val="0070C0"/>
              </a:solidFill>
              <a:latin typeface="微軟正黑體" panose="020B0604030504040204" pitchFamily="34" charset="-120"/>
              <a:ea typeface="微軟正黑體" panose="020B0604030504040204" pitchFamily="34" charset="-120"/>
            </a:endParaRPr>
          </a:p>
          <a:p>
            <a:pPr marL="342900" indent="-342900">
              <a:spcBef>
                <a:spcPts val="600"/>
              </a:spcBef>
              <a:spcAft>
                <a:spcPts val="600"/>
              </a:spcAft>
              <a:buFont typeface="Arial" panose="020B0604020202020204" pitchFamily="34" charset="0"/>
              <a:buChar char="•"/>
            </a:pPr>
            <a:r>
              <a:rPr lang="zh-TW" altLang="en-US" sz="2400" dirty="0">
                <a:solidFill>
                  <a:srgbClr val="0070C0"/>
                </a:solidFill>
                <a:latin typeface="微軟正黑體" panose="020B0604030504040204" pitchFamily="34" charset="-120"/>
                <a:ea typeface="微軟正黑體" panose="020B0604030504040204" pitchFamily="34" charset="-120"/>
              </a:rPr>
              <a:t>非屬銀行拒絕往來戶，且公司</a:t>
            </a:r>
            <a:r>
              <a:rPr lang="zh-TW" altLang="en-US" sz="2400" u="sng" dirty="0">
                <a:solidFill>
                  <a:srgbClr val="0070C0"/>
                </a:solidFill>
                <a:latin typeface="微軟正黑體" panose="020B0604030504040204" pitchFamily="34" charset="-120"/>
                <a:ea typeface="微軟正黑體" panose="020B0604030504040204" pitchFamily="34" charset="-120"/>
              </a:rPr>
              <a:t>淨值</a:t>
            </a:r>
            <a:r>
              <a:rPr lang="en-US" altLang="zh-TW" sz="2400" dirty="0">
                <a:solidFill>
                  <a:srgbClr val="0070C0"/>
                </a:solidFill>
                <a:latin typeface="微軟正黑體" panose="020B0604030504040204" pitchFamily="34" charset="-120"/>
                <a:ea typeface="微軟正黑體" panose="020B0604030504040204" pitchFamily="34" charset="-120"/>
              </a:rPr>
              <a:t>(</a:t>
            </a:r>
            <a:r>
              <a:rPr lang="zh-TW" altLang="en-US" sz="2400" dirty="0">
                <a:solidFill>
                  <a:srgbClr val="0070C0"/>
                </a:solidFill>
                <a:latin typeface="微軟正黑體" panose="020B0604030504040204" pitchFamily="34" charset="-120"/>
                <a:ea typeface="微軟正黑體" panose="020B0604030504040204" pitchFamily="34" charset="-120"/>
              </a:rPr>
              <a:t>股東權益</a:t>
            </a:r>
            <a:r>
              <a:rPr lang="en-US" altLang="zh-TW" sz="2400" dirty="0">
                <a:solidFill>
                  <a:srgbClr val="0070C0"/>
                </a:solidFill>
                <a:latin typeface="微軟正黑體" panose="020B0604030504040204" pitchFamily="34" charset="-120"/>
                <a:ea typeface="微軟正黑體" panose="020B0604030504040204" pitchFamily="34" charset="-120"/>
              </a:rPr>
              <a:t>)</a:t>
            </a:r>
            <a:r>
              <a:rPr lang="zh-TW" altLang="en-US" sz="2400" dirty="0">
                <a:solidFill>
                  <a:srgbClr val="0070C0"/>
                </a:solidFill>
                <a:latin typeface="微軟正黑體" panose="020B0604030504040204" pitchFamily="34" charset="-120"/>
                <a:ea typeface="微軟正黑體" panose="020B0604030504040204" pitchFamily="34" charset="-120"/>
              </a:rPr>
              <a:t>為</a:t>
            </a:r>
            <a:r>
              <a:rPr lang="zh-TW" altLang="en-US" sz="2400" u="sng" dirty="0">
                <a:solidFill>
                  <a:srgbClr val="0070C0"/>
                </a:solidFill>
                <a:latin typeface="微軟正黑體" panose="020B0604030504040204" pitchFamily="34" charset="-120"/>
                <a:ea typeface="微軟正黑體" panose="020B0604030504040204" pitchFamily="34" charset="-120"/>
              </a:rPr>
              <a:t>正值</a:t>
            </a:r>
            <a:r>
              <a:rPr lang="zh-TW" altLang="en-US" sz="2400" dirty="0">
                <a:solidFill>
                  <a:srgbClr val="0070C0"/>
                </a:solidFill>
                <a:latin typeface="微軟正黑體" panose="020B0604030504040204" pitchFamily="34" charset="-120"/>
                <a:ea typeface="微軟正黑體" panose="020B0604030504040204" pitchFamily="34" charset="-120"/>
              </a:rPr>
              <a:t>。</a:t>
            </a:r>
          </a:p>
          <a:p>
            <a:pPr marL="342900" indent="-342900">
              <a:spcBef>
                <a:spcPts val="600"/>
              </a:spcBef>
              <a:spcAft>
                <a:spcPts val="600"/>
              </a:spcAft>
              <a:buFont typeface="Arial" panose="020B0604020202020204" pitchFamily="34" charset="0"/>
              <a:buChar char="•"/>
            </a:pPr>
            <a:r>
              <a:rPr lang="zh-TW" altLang="en-US" sz="2400" u="sng" dirty="0">
                <a:solidFill>
                  <a:srgbClr val="0070C0"/>
                </a:solidFill>
                <a:latin typeface="微軟正黑體" panose="020B0604030504040204" pitchFamily="34" charset="-120"/>
                <a:ea typeface="微軟正黑體" panose="020B0604030504040204" pitchFamily="34" charset="-120"/>
              </a:rPr>
              <a:t>不得</a:t>
            </a:r>
            <a:r>
              <a:rPr lang="zh-TW" altLang="en-US" sz="2400" dirty="0">
                <a:solidFill>
                  <a:srgbClr val="0070C0"/>
                </a:solidFill>
                <a:latin typeface="微軟正黑體" panose="020B0604030504040204" pitchFamily="34" charset="-120"/>
                <a:ea typeface="微軟正黑體" panose="020B0604030504040204" pitchFamily="34" charset="-120"/>
              </a:rPr>
              <a:t>為</a:t>
            </a:r>
            <a:r>
              <a:rPr lang="zh-TW" altLang="en-US" sz="2400" u="sng" dirty="0">
                <a:solidFill>
                  <a:srgbClr val="0070C0"/>
                </a:solidFill>
                <a:latin typeface="微軟正黑體" panose="020B0604030504040204" pitchFamily="34" charset="-120"/>
                <a:ea typeface="微軟正黑體" panose="020B0604030504040204" pitchFamily="34" charset="-120"/>
              </a:rPr>
              <a:t>陸資</a:t>
            </a:r>
            <a:r>
              <a:rPr lang="zh-TW" altLang="en-US" sz="2400" dirty="0">
                <a:solidFill>
                  <a:srgbClr val="0070C0"/>
                </a:solidFill>
                <a:latin typeface="微軟正黑體" panose="020B0604030504040204" pitchFamily="34" charset="-120"/>
                <a:ea typeface="微軟正黑體" panose="020B0604030504040204" pitchFamily="34" charset="-120"/>
              </a:rPr>
              <a:t>來臺投資事業；其依本部投資審議委員會之陸資來臺投資事業名錄認定之。</a:t>
            </a:r>
            <a:endParaRPr lang="en-US" altLang="zh-TW" sz="2400" dirty="0">
              <a:solidFill>
                <a:srgbClr val="0070C0"/>
              </a:solidFill>
              <a:latin typeface="微軟正黑體" panose="020B0604030504040204" pitchFamily="34" charset="-120"/>
              <a:ea typeface="微軟正黑體" panose="020B0604030504040204" pitchFamily="34" charset="-120"/>
            </a:endParaRPr>
          </a:p>
          <a:p>
            <a:pPr marL="342900" indent="-342900">
              <a:spcBef>
                <a:spcPts val="600"/>
              </a:spcBef>
              <a:spcAft>
                <a:spcPts val="600"/>
              </a:spcAft>
              <a:buFont typeface="Arial" panose="020B0604020202020204" pitchFamily="34" charset="0"/>
              <a:buChar char="•"/>
            </a:pPr>
            <a:r>
              <a:rPr lang="zh-TW" altLang="en-US" sz="2400" dirty="0">
                <a:solidFill>
                  <a:srgbClr val="0070C0"/>
                </a:solidFill>
                <a:latin typeface="微軟正黑體" panose="020B0604030504040204" pitchFamily="34" charset="-120"/>
                <a:ea typeface="微軟正黑體" panose="020B0604030504040204" pitchFamily="34" charset="-120"/>
              </a:rPr>
              <a:t>取得</a:t>
            </a:r>
            <a:r>
              <a:rPr lang="zh-TW" altLang="en-US" sz="2400" u="sng" dirty="0">
                <a:solidFill>
                  <a:srgbClr val="0070C0"/>
                </a:solidFill>
                <a:latin typeface="微軟正黑體" panose="020B0604030504040204" pitchFamily="34" charset="-120"/>
                <a:ea typeface="微軟正黑體" panose="020B0604030504040204" pitchFamily="34" charset="-120"/>
              </a:rPr>
              <a:t>國內外衛生法規主管機關核發查驗登記用之新藥</a:t>
            </a:r>
            <a:r>
              <a:rPr lang="zh-TW" altLang="en-US" sz="2400" dirty="0">
                <a:solidFill>
                  <a:srgbClr val="0070C0"/>
                </a:solidFill>
                <a:latin typeface="微軟正黑體" panose="020B0604030504040204" pitchFamily="34" charset="-120"/>
                <a:ea typeface="微軟正黑體" panose="020B0604030504040204" pitchFamily="34" charset="-120"/>
              </a:rPr>
              <a:t>或</a:t>
            </a:r>
            <a:r>
              <a:rPr lang="zh-TW" altLang="en-US" sz="2400" u="sng" dirty="0">
                <a:solidFill>
                  <a:srgbClr val="0070C0"/>
                </a:solidFill>
                <a:latin typeface="微軟正黑體" panose="020B0604030504040204" pitchFamily="34" charset="-120"/>
                <a:ea typeface="微軟正黑體" panose="020B0604030504040204" pitchFamily="34" charset="-120"/>
              </a:rPr>
              <a:t>醫療器材臨床試驗許可</a:t>
            </a:r>
            <a:r>
              <a:rPr lang="zh-TW" altLang="en-US" sz="2400" dirty="0">
                <a:solidFill>
                  <a:srgbClr val="0070C0"/>
                </a:solidFill>
                <a:latin typeface="微軟正黑體" panose="020B0604030504040204" pitchFamily="34" charset="-120"/>
                <a:ea typeface="微軟正黑體" panose="020B0604030504040204" pitchFamily="34" charset="-120"/>
              </a:rPr>
              <a:t>，及</a:t>
            </a:r>
            <a:r>
              <a:rPr lang="zh-TW" altLang="en-US" sz="2400" u="sng" dirty="0">
                <a:solidFill>
                  <a:srgbClr val="0070C0"/>
                </a:solidFill>
                <a:latin typeface="微軟正黑體" panose="020B0604030504040204" pitchFamily="34" charset="-120"/>
                <a:ea typeface="微軟正黑體" panose="020B0604030504040204" pitchFamily="34" charset="-120"/>
              </a:rPr>
              <a:t>取得試驗醫院之人體臨床試驗委員會之執行許可</a:t>
            </a:r>
            <a:r>
              <a:rPr lang="zh-TW" altLang="en-US" sz="2400" dirty="0">
                <a:solidFill>
                  <a:srgbClr val="0070C0"/>
                </a:solidFill>
                <a:latin typeface="微軟正黑體" panose="020B0604030504040204" pitchFamily="34" charset="-120"/>
                <a:ea typeface="微軟正黑體" panose="020B0604030504040204" pitchFamily="34" charset="-120"/>
              </a:rPr>
              <a:t>。</a:t>
            </a:r>
          </a:p>
        </p:txBody>
      </p:sp>
      <p:sp>
        <p:nvSpPr>
          <p:cNvPr id="16" name="投影片編號版面配置區 15">
            <a:extLst>
              <a:ext uri="{FF2B5EF4-FFF2-40B4-BE49-F238E27FC236}">
                <a16:creationId xmlns:a16="http://schemas.microsoft.com/office/drawing/2014/main" id="{DF71DD65-4751-117C-43DE-DCADDF5C155F}"/>
              </a:ext>
            </a:extLst>
          </p:cNvPr>
          <p:cNvSpPr>
            <a:spLocks noGrp="1"/>
          </p:cNvSpPr>
          <p:nvPr>
            <p:ph type="sldNum" sz="quarter" idx="10"/>
          </p:nvPr>
        </p:nvSpPr>
        <p:spPr/>
        <p:txBody>
          <a:bodyPr/>
          <a:lstStyle/>
          <a:p>
            <a:fld id="{23700586-B892-4837-82AF-09B2A18F5D2D}" type="slidenum">
              <a:rPr lang="zh-TW" altLang="en-US" smtClean="0"/>
              <a:t>3</a:t>
            </a:fld>
            <a:endParaRPr lang="zh-TW" altLang="en-US"/>
          </a:p>
        </p:txBody>
      </p:sp>
      <p:sp>
        <p:nvSpPr>
          <p:cNvPr id="6" name="標題 5">
            <a:extLst>
              <a:ext uri="{FF2B5EF4-FFF2-40B4-BE49-F238E27FC236}">
                <a16:creationId xmlns:a16="http://schemas.microsoft.com/office/drawing/2014/main" id="{42125A84-F88E-ECA5-0B72-05B9FAE354B8}"/>
              </a:ext>
            </a:extLst>
          </p:cNvPr>
          <p:cNvSpPr>
            <a:spLocks noGrp="1"/>
          </p:cNvSpPr>
          <p:nvPr>
            <p:ph type="title"/>
          </p:nvPr>
        </p:nvSpPr>
        <p:spPr/>
        <p:txBody>
          <a:bodyPr/>
          <a:lstStyle/>
          <a:p>
            <a:pPr algn="ctr"/>
            <a:r>
              <a:rPr lang="zh-TW" altLang="en-US" dirty="0">
                <a:latin typeface="微軟正黑體" panose="020B0604030504040204" pitchFamily="34" charset="-120"/>
                <a:ea typeface="微軟正黑體" panose="020B0604030504040204" pitchFamily="34" charset="-120"/>
              </a:rPr>
              <a:t>申請資格</a:t>
            </a:r>
            <a:endParaRPr lang="zh-TW" altLang="en-US" dirty="0"/>
          </a:p>
        </p:txBody>
      </p:sp>
      <p:sp>
        <p:nvSpPr>
          <p:cNvPr id="3" name="標題 2">
            <a:extLst>
              <a:ext uri="{FF2B5EF4-FFF2-40B4-BE49-F238E27FC236}">
                <a16:creationId xmlns:a16="http://schemas.microsoft.com/office/drawing/2014/main" id="{D985902C-A52A-B5A2-1A0B-F5EEA451D9D2}"/>
              </a:ext>
            </a:extLst>
          </p:cNvPr>
          <p:cNvSpPr txBox="1">
            <a:spLocks/>
          </p:cNvSpPr>
          <p:nvPr/>
        </p:nvSpPr>
        <p:spPr>
          <a:xfrm>
            <a:off x="624291" y="587197"/>
            <a:ext cx="7886700" cy="57156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zh-TW"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5112284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投影片編號版面配置區 46">
            <a:extLst>
              <a:ext uri="{FF2B5EF4-FFF2-40B4-BE49-F238E27FC236}">
                <a16:creationId xmlns:a16="http://schemas.microsoft.com/office/drawing/2014/main" id="{E3ADF7AC-F1B1-BED2-C1B3-83A072235E9B}"/>
              </a:ext>
            </a:extLst>
          </p:cNvPr>
          <p:cNvSpPr>
            <a:spLocks noGrp="1"/>
          </p:cNvSpPr>
          <p:nvPr>
            <p:ph type="sldNum" sz="quarter" idx="10"/>
          </p:nvPr>
        </p:nvSpPr>
        <p:spPr/>
        <p:txBody>
          <a:bodyPr/>
          <a:lstStyle/>
          <a:p>
            <a:fld id="{23700586-B892-4837-82AF-09B2A18F5D2D}" type="slidenum">
              <a:rPr lang="zh-TW" altLang="en-US" smtClean="0"/>
              <a:t>4</a:t>
            </a:fld>
            <a:endParaRPr lang="zh-TW" altLang="en-US"/>
          </a:p>
        </p:txBody>
      </p:sp>
      <p:sp>
        <p:nvSpPr>
          <p:cNvPr id="2" name="標題 1">
            <a:extLst>
              <a:ext uri="{FF2B5EF4-FFF2-40B4-BE49-F238E27FC236}">
                <a16:creationId xmlns:a16="http://schemas.microsoft.com/office/drawing/2014/main" id="{C4D3BE82-25B4-9DB6-9051-77E0D0D39CDA}"/>
              </a:ext>
            </a:extLst>
          </p:cNvPr>
          <p:cNvSpPr>
            <a:spLocks noGrp="1"/>
          </p:cNvSpPr>
          <p:nvPr>
            <p:ph type="title"/>
          </p:nvPr>
        </p:nvSpPr>
        <p:spPr/>
        <p:txBody>
          <a:bodyPr/>
          <a:lstStyle/>
          <a:p>
            <a:pPr algn="ctr"/>
            <a:r>
              <a:rPr lang="zh-TW" altLang="en-US" dirty="0">
                <a:latin typeface="微軟正黑體" panose="020B0604030504040204" pitchFamily="34" charset="-120"/>
                <a:ea typeface="微軟正黑體" panose="020B0604030504040204" pitchFamily="34" charset="-120"/>
              </a:rPr>
              <a:t>補助科目</a:t>
            </a:r>
            <a:endParaRPr lang="zh-TW" altLang="en-US" dirty="0"/>
          </a:p>
        </p:txBody>
      </p:sp>
      <p:sp>
        <p:nvSpPr>
          <p:cNvPr id="10" name="標題 2">
            <a:extLst>
              <a:ext uri="{FF2B5EF4-FFF2-40B4-BE49-F238E27FC236}">
                <a16:creationId xmlns:a16="http://schemas.microsoft.com/office/drawing/2014/main" id="{A80CD3B5-B34B-665A-EB54-A168629D1DA2}"/>
              </a:ext>
            </a:extLst>
          </p:cNvPr>
          <p:cNvSpPr txBox="1">
            <a:spLocks/>
          </p:cNvSpPr>
          <p:nvPr/>
        </p:nvSpPr>
        <p:spPr>
          <a:xfrm>
            <a:off x="624291" y="587197"/>
            <a:ext cx="7886700" cy="57156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zh-TW" altLang="en-US" dirty="0">
              <a:latin typeface="微軟正黑體" panose="020B0604030504040204" pitchFamily="34" charset="-120"/>
              <a:ea typeface="微軟正黑體" panose="020B0604030504040204" pitchFamily="34" charset="-120"/>
            </a:endParaRPr>
          </a:p>
        </p:txBody>
      </p:sp>
      <p:grpSp>
        <p:nvGrpSpPr>
          <p:cNvPr id="62" name="群組 61">
            <a:extLst>
              <a:ext uri="{FF2B5EF4-FFF2-40B4-BE49-F238E27FC236}">
                <a16:creationId xmlns:a16="http://schemas.microsoft.com/office/drawing/2014/main" id="{4B6394C6-C894-8E4A-6E4A-988A2DF3DEF4}"/>
              </a:ext>
            </a:extLst>
          </p:cNvPr>
          <p:cNvGrpSpPr/>
          <p:nvPr/>
        </p:nvGrpSpPr>
        <p:grpSpPr>
          <a:xfrm>
            <a:off x="180703" y="1412284"/>
            <a:ext cx="8782595" cy="3294165"/>
            <a:chOff x="727165" y="2697423"/>
            <a:chExt cx="7758448" cy="2891544"/>
          </a:xfrm>
        </p:grpSpPr>
        <p:grpSp>
          <p:nvGrpSpPr>
            <p:cNvPr id="14" name="Google Shape;1067;p32">
              <a:extLst>
                <a:ext uri="{FF2B5EF4-FFF2-40B4-BE49-F238E27FC236}">
                  <a16:creationId xmlns:a16="http://schemas.microsoft.com/office/drawing/2014/main" id="{B554AB67-BBBF-AFB9-351D-2FE47BA99BAB}"/>
                </a:ext>
              </a:extLst>
            </p:cNvPr>
            <p:cNvGrpSpPr/>
            <p:nvPr/>
          </p:nvGrpSpPr>
          <p:grpSpPr>
            <a:xfrm>
              <a:off x="727165" y="2858343"/>
              <a:ext cx="4150526" cy="208500"/>
              <a:chOff x="727165" y="1508976"/>
              <a:chExt cx="4150526" cy="208500"/>
            </a:xfrm>
          </p:grpSpPr>
          <p:sp>
            <p:nvSpPr>
              <p:cNvPr id="15" name="Google Shape;1069;p32">
                <a:extLst>
                  <a:ext uri="{FF2B5EF4-FFF2-40B4-BE49-F238E27FC236}">
                    <a16:creationId xmlns:a16="http://schemas.microsoft.com/office/drawing/2014/main" id="{8FA2FA3A-122E-2EC3-97F6-2D9876E14C3F}"/>
                  </a:ext>
                </a:extLst>
              </p:cNvPr>
              <p:cNvSpPr txBox="1"/>
              <p:nvPr/>
            </p:nvSpPr>
            <p:spPr>
              <a:xfrm>
                <a:off x="727165" y="1508976"/>
                <a:ext cx="1979400" cy="2085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zh-TW" altLang="en-US" sz="1600" b="1" dirty="0">
                    <a:solidFill>
                      <a:srgbClr val="1EBBC4"/>
                    </a:solidFill>
                    <a:latin typeface="Fira Sans Extra Condensed"/>
                    <a:ea typeface="Fira Sans Extra Condensed"/>
                    <a:cs typeface="Fira Sans Extra Condensed"/>
                    <a:sym typeface="Fira Sans Extra Condensed"/>
                  </a:rPr>
                  <a:t>創新或研究</a:t>
                </a:r>
              </a:p>
              <a:p>
                <a:pPr marL="0" lvl="0" indent="0" algn="r" rtl="0">
                  <a:spcBef>
                    <a:spcPts val="0"/>
                  </a:spcBef>
                  <a:spcAft>
                    <a:spcPts val="0"/>
                  </a:spcAft>
                  <a:buNone/>
                </a:pPr>
                <a:r>
                  <a:rPr lang="zh-TW" altLang="en-US" sz="1600" b="1" dirty="0">
                    <a:solidFill>
                      <a:srgbClr val="1EBBC4"/>
                    </a:solidFill>
                    <a:latin typeface="Fira Sans Extra Condensed"/>
                    <a:ea typeface="Fira Sans Extra Condensed"/>
                    <a:cs typeface="Fira Sans Extra Condensed"/>
                    <a:sym typeface="Fira Sans Extra Condensed"/>
                  </a:rPr>
                  <a:t>發展人事費</a:t>
                </a:r>
              </a:p>
            </p:txBody>
          </p:sp>
          <p:cxnSp>
            <p:nvCxnSpPr>
              <p:cNvPr id="16" name="Google Shape;1070;p32">
                <a:extLst>
                  <a:ext uri="{FF2B5EF4-FFF2-40B4-BE49-F238E27FC236}">
                    <a16:creationId xmlns:a16="http://schemas.microsoft.com/office/drawing/2014/main" id="{A5E619DA-6696-CDAF-3C4C-7A3B562BFACB}"/>
                  </a:ext>
                </a:extLst>
              </p:cNvPr>
              <p:cNvCxnSpPr>
                <a:cxnSpLocks/>
              </p:cNvCxnSpPr>
              <p:nvPr/>
            </p:nvCxnSpPr>
            <p:spPr>
              <a:xfrm>
                <a:off x="2732691" y="1613226"/>
                <a:ext cx="2145000" cy="0"/>
              </a:xfrm>
              <a:prstGeom prst="straightConnector1">
                <a:avLst/>
              </a:prstGeom>
              <a:noFill/>
              <a:ln w="19050" cap="flat" cmpd="sng">
                <a:solidFill>
                  <a:srgbClr val="1EBBC4"/>
                </a:solidFill>
                <a:prstDash val="dot"/>
                <a:round/>
                <a:headEnd type="oval" w="med" len="med"/>
                <a:tailEnd type="none" w="med" len="med"/>
              </a:ln>
            </p:spPr>
          </p:cxnSp>
        </p:grpSp>
        <p:grpSp>
          <p:nvGrpSpPr>
            <p:cNvPr id="17" name="Google Shape;1071;p32">
              <a:extLst>
                <a:ext uri="{FF2B5EF4-FFF2-40B4-BE49-F238E27FC236}">
                  <a16:creationId xmlns:a16="http://schemas.microsoft.com/office/drawing/2014/main" id="{519CDFC5-6852-9296-E9F5-FCC07E7BE254}"/>
                </a:ext>
              </a:extLst>
            </p:cNvPr>
            <p:cNvGrpSpPr/>
            <p:nvPr/>
          </p:nvGrpSpPr>
          <p:grpSpPr>
            <a:xfrm>
              <a:off x="727165" y="3722191"/>
              <a:ext cx="3278126" cy="208500"/>
              <a:chOff x="727165" y="2372824"/>
              <a:chExt cx="3278126" cy="208500"/>
            </a:xfrm>
          </p:grpSpPr>
          <p:sp>
            <p:nvSpPr>
              <p:cNvPr id="18" name="Google Shape;1073;p32">
                <a:extLst>
                  <a:ext uri="{FF2B5EF4-FFF2-40B4-BE49-F238E27FC236}">
                    <a16:creationId xmlns:a16="http://schemas.microsoft.com/office/drawing/2014/main" id="{4D701B89-80F6-1E5F-F35F-027EE0751BE6}"/>
                  </a:ext>
                </a:extLst>
              </p:cNvPr>
              <p:cNvSpPr txBox="1"/>
              <p:nvPr/>
            </p:nvSpPr>
            <p:spPr>
              <a:xfrm>
                <a:off x="727165" y="2372824"/>
                <a:ext cx="1979400" cy="2085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zh-TW" altLang="en-US" sz="1600" b="1" dirty="0">
                    <a:solidFill>
                      <a:srgbClr val="45CCA3"/>
                    </a:solidFill>
                    <a:latin typeface="Fira Sans Extra Condensed"/>
                    <a:ea typeface="Fira Sans Extra Condensed"/>
                    <a:cs typeface="Fira Sans Extra Condensed"/>
                    <a:sym typeface="Fira Sans Extra Condensed"/>
                  </a:rPr>
                  <a:t>創新或研究發展</a:t>
                </a:r>
                <a:endParaRPr lang="en-US" altLang="zh-TW" sz="1600" b="1" dirty="0">
                  <a:solidFill>
                    <a:srgbClr val="45CCA3"/>
                  </a:solidFill>
                  <a:latin typeface="Fira Sans Extra Condensed"/>
                  <a:ea typeface="Fira Sans Extra Condensed"/>
                  <a:cs typeface="Fira Sans Extra Condensed"/>
                  <a:sym typeface="Fira Sans Extra Condensed"/>
                </a:endParaRPr>
              </a:p>
              <a:p>
                <a:pPr marL="0" lvl="0" indent="0" algn="r" rtl="0">
                  <a:spcBef>
                    <a:spcPts val="0"/>
                  </a:spcBef>
                  <a:spcAft>
                    <a:spcPts val="0"/>
                  </a:spcAft>
                  <a:buNone/>
                </a:pPr>
                <a:r>
                  <a:rPr lang="zh-TW" altLang="en-US" sz="1600" b="1" dirty="0">
                    <a:solidFill>
                      <a:srgbClr val="45CCA3"/>
                    </a:solidFill>
                    <a:latin typeface="Fira Sans Extra Condensed"/>
                    <a:ea typeface="Fira Sans Extra Condensed"/>
                    <a:cs typeface="Fira Sans Extra Condensed"/>
                    <a:sym typeface="Fira Sans Extra Condensed"/>
                  </a:rPr>
                  <a:t>設備使用費</a:t>
                </a:r>
              </a:p>
            </p:txBody>
          </p:sp>
          <p:cxnSp>
            <p:nvCxnSpPr>
              <p:cNvPr id="19" name="Google Shape;1074;p32">
                <a:extLst>
                  <a:ext uri="{FF2B5EF4-FFF2-40B4-BE49-F238E27FC236}">
                    <a16:creationId xmlns:a16="http://schemas.microsoft.com/office/drawing/2014/main" id="{EFC0E6C1-BC50-CD82-A951-40FAC4D65952}"/>
                  </a:ext>
                </a:extLst>
              </p:cNvPr>
              <p:cNvCxnSpPr>
                <a:cxnSpLocks/>
              </p:cNvCxnSpPr>
              <p:nvPr/>
            </p:nvCxnSpPr>
            <p:spPr>
              <a:xfrm>
                <a:off x="2732691" y="2477074"/>
                <a:ext cx="1272600" cy="0"/>
              </a:xfrm>
              <a:prstGeom prst="straightConnector1">
                <a:avLst/>
              </a:prstGeom>
              <a:noFill/>
              <a:ln w="19050" cap="flat" cmpd="sng">
                <a:solidFill>
                  <a:srgbClr val="45CCA3"/>
                </a:solidFill>
                <a:prstDash val="dot"/>
                <a:round/>
                <a:headEnd type="oval" w="med" len="med"/>
                <a:tailEnd type="none" w="med" len="med"/>
              </a:ln>
            </p:spPr>
          </p:cxnSp>
        </p:grpSp>
        <p:grpSp>
          <p:nvGrpSpPr>
            <p:cNvPr id="20" name="Google Shape;1075;p32">
              <a:extLst>
                <a:ext uri="{FF2B5EF4-FFF2-40B4-BE49-F238E27FC236}">
                  <a16:creationId xmlns:a16="http://schemas.microsoft.com/office/drawing/2014/main" id="{9552524F-B3C7-2F9D-3251-DAFCE4A320BC}"/>
                </a:ext>
              </a:extLst>
            </p:cNvPr>
            <p:cNvGrpSpPr/>
            <p:nvPr/>
          </p:nvGrpSpPr>
          <p:grpSpPr>
            <a:xfrm>
              <a:off x="727165" y="4531307"/>
              <a:ext cx="3263126" cy="208500"/>
              <a:chOff x="727165" y="3181940"/>
              <a:chExt cx="3263126" cy="208500"/>
            </a:xfrm>
          </p:grpSpPr>
          <p:sp>
            <p:nvSpPr>
              <p:cNvPr id="21" name="Google Shape;1077;p32">
                <a:extLst>
                  <a:ext uri="{FF2B5EF4-FFF2-40B4-BE49-F238E27FC236}">
                    <a16:creationId xmlns:a16="http://schemas.microsoft.com/office/drawing/2014/main" id="{19358B5D-0AA0-7EF4-3180-002E170C297F}"/>
                  </a:ext>
                </a:extLst>
              </p:cNvPr>
              <p:cNvSpPr txBox="1"/>
              <p:nvPr/>
            </p:nvSpPr>
            <p:spPr>
              <a:xfrm>
                <a:off x="727165" y="3181940"/>
                <a:ext cx="1979400" cy="2085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zh-TW" altLang="en-US" sz="1600" b="1" dirty="0">
                    <a:solidFill>
                      <a:srgbClr val="6DA9C7"/>
                    </a:solidFill>
                    <a:latin typeface="Fira Sans Extra Condensed"/>
                    <a:ea typeface="Fira Sans Extra Condensed"/>
                    <a:cs typeface="Fira Sans Extra Condensed"/>
                    <a:sym typeface="Fira Sans Extra Condensed"/>
                  </a:rPr>
                  <a:t>消耗性器材與</a:t>
                </a:r>
                <a:endParaRPr lang="en-US" altLang="zh-TW" sz="1600" b="1" dirty="0">
                  <a:solidFill>
                    <a:srgbClr val="6DA9C7"/>
                  </a:solidFill>
                  <a:latin typeface="Fira Sans Extra Condensed"/>
                  <a:ea typeface="Fira Sans Extra Condensed"/>
                  <a:cs typeface="Fira Sans Extra Condensed"/>
                  <a:sym typeface="Fira Sans Extra Condensed"/>
                </a:endParaRPr>
              </a:p>
              <a:p>
                <a:pPr marL="0" lvl="0" indent="0" algn="r" rtl="0">
                  <a:spcBef>
                    <a:spcPts val="0"/>
                  </a:spcBef>
                  <a:spcAft>
                    <a:spcPts val="0"/>
                  </a:spcAft>
                  <a:buNone/>
                </a:pPr>
                <a:r>
                  <a:rPr lang="zh-TW" altLang="en-US" sz="1600" b="1" dirty="0">
                    <a:solidFill>
                      <a:srgbClr val="6DA9C7"/>
                    </a:solidFill>
                    <a:latin typeface="Fira Sans Extra Condensed"/>
                    <a:ea typeface="Fira Sans Extra Condensed"/>
                    <a:cs typeface="Fira Sans Extra Condensed"/>
                    <a:sym typeface="Fira Sans Extra Condensed"/>
                  </a:rPr>
                  <a:t>原材料費</a:t>
                </a:r>
                <a:endParaRPr sz="1600" b="1" dirty="0">
                  <a:solidFill>
                    <a:srgbClr val="6DA9C7"/>
                  </a:solidFill>
                  <a:latin typeface="Fira Sans Extra Condensed"/>
                  <a:ea typeface="Fira Sans Extra Condensed"/>
                  <a:cs typeface="Fira Sans Extra Condensed"/>
                  <a:sym typeface="Fira Sans Extra Condensed"/>
                </a:endParaRPr>
              </a:p>
            </p:txBody>
          </p:sp>
          <p:cxnSp>
            <p:nvCxnSpPr>
              <p:cNvPr id="22" name="Google Shape;1078;p32">
                <a:extLst>
                  <a:ext uri="{FF2B5EF4-FFF2-40B4-BE49-F238E27FC236}">
                    <a16:creationId xmlns:a16="http://schemas.microsoft.com/office/drawing/2014/main" id="{77664244-2A8C-2BAD-458B-78AFB427456A}"/>
                  </a:ext>
                </a:extLst>
              </p:cNvPr>
              <p:cNvCxnSpPr>
                <a:cxnSpLocks/>
              </p:cNvCxnSpPr>
              <p:nvPr/>
            </p:nvCxnSpPr>
            <p:spPr>
              <a:xfrm>
                <a:off x="2732691" y="3286190"/>
                <a:ext cx="1257600" cy="0"/>
              </a:xfrm>
              <a:prstGeom prst="straightConnector1">
                <a:avLst/>
              </a:prstGeom>
              <a:noFill/>
              <a:ln w="19050" cap="flat" cmpd="sng">
                <a:solidFill>
                  <a:srgbClr val="6DA9C7"/>
                </a:solidFill>
                <a:prstDash val="dot"/>
                <a:round/>
                <a:headEnd type="oval" w="med" len="med"/>
                <a:tailEnd type="none" w="med" len="med"/>
              </a:ln>
            </p:spPr>
          </p:cxnSp>
        </p:grpSp>
        <p:grpSp>
          <p:nvGrpSpPr>
            <p:cNvPr id="23" name="Google Shape;1079;p32">
              <a:extLst>
                <a:ext uri="{FF2B5EF4-FFF2-40B4-BE49-F238E27FC236}">
                  <a16:creationId xmlns:a16="http://schemas.microsoft.com/office/drawing/2014/main" id="{FF359062-1B30-7D38-FCDC-2B86CA32A4E3}"/>
                </a:ext>
              </a:extLst>
            </p:cNvPr>
            <p:cNvGrpSpPr/>
            <p:nvPr/>
          </p:nvGrpSpPr>
          <p:grpSpPr>
            <a:xfrm>
              <a:off x="5164116" y="3505361"/>
              <a:ext cx="3321497" cy="276921"/>
              <a:chOff x="5182184" y="1995425"/>
              <a:chExt cx="3160793" cy="208500"/>
            </a:xfrm>
          </p:grpSpPr>
          <p:sp>
            <p:nvSpPr>
              <p:cNvPr id="24" name="Google Shape;1081;p32">
                <a:extLst>
                  <a:ext uri="{FF2B5EF4-FFF2-40B4-BE49-F238E27FC236}">
                    <a16:creationId xmlns:a16="http://schemas.microsoft.com/office/drawing/2014/main" id="{1750D8D7-198E-AC37-8556-E7EACFCD19CA}"/>
                  </a:ext>
                </a:extLst>
              </p:cNvPr>
              <p:cNvSpPr txBox="1"/>
              <p:nvPr/>
            </p:nvSpPr>
            <p:spPr>
              <a:xfrm>
                <a:off x="6363577" y="1995425"/>
                <a:ext cx="1979400" cy="208500"/>
              </a:xfrm>
              <a:prstGeom prst="rect">
                <a:avLst/>
              </a:prstGeom>
              <a:noFill/>
              <a:ln>
                <a:noFill/>
              </a:ln>
            </p:spPr>
            <p:txBody>
              <a:bodyPr spcFirstLastPara="1" wrap="square" lIns="91425" tIns="91425" rIns="91425" bIns="91425" anchor="ctr" anchorCtr="0">
                <a:noAutofit/>
              </a:bodyPr>
              <a:lstStyle/>
              <a:p>
                <a:pPr marL="0" lvl="0" indent="0" rtl="0">
                  <a:spcBef>
                    <a:spcPts val="0"/>
                  </a:spcBef>
                  <a:spcAft>
                    <a:spcPts val="0"/>
                  </a:spcAft>
                  <a:buNone/>
                </a:pPr>
                <a:r>
                  <a:rPr lang="zh-TW" altLang="en-US" sz="1600" b="1" dirty="0">
                    <a:solidFill>
                      <a:srgbClr val="FFB598"/>
                    </a:solidFill>
                    <a:latin typeface="Fira Sans Extra Condensed"/>
                    <a:ea typeface="Fira Sans Extra Condensed"/>
                    <a:cs typeface="Fira Sans Extra Condensed"/>
                    <a:sym typeface="Fira Sans Extra Condensed"/>
                  </a:rPr>
                  <a:t>創新或研究發展</a:t>
                </a:r>
                <a:endParaRPr lang="en-US" altLang="zh-TW" sz="1600" b="1" dirty="0">
                  <a:solidFill>
                    <a:srgbClr val="FFB598"/>
                  </a:solidFill>
                  <a:latin typeface="Fira Sans Extra Condensed"/>
                  <a:ea typeface="Fira Sans Extra Condensed"/>
                  <a:cs typeface="Fira Sans Extra Condensed"/>
                  <a:sym typeface="Fira Sans Extra Condensed"/>
                </a:endParaRPr>
              </a:p>
              <a:p>
                <a:pPr marL="0" lvl="0" indent="0" rtl="0">
                  <a:spcBef>
                    <a:spcPts val="0"/>
                  </a:spcBef>
                  <a:spcAft>
                    <a:spcPts val="0"/>
                  </a:spcAft>
                  <a:buNone/>
                </a:pPr>
                <a:r>
                  <a:rPr lang="zh-TW" altLang="en-US" sz="1600" b="1" dirty="0">
                    <a:solidFill>
                      <a:srgbClr val="FFB598"/>
                    </a:solidFill>
                    <a:latin typeface="Fira Sans Extra Condensed"/>
                    <a:ea typeface="Fira Sans Extra Condensed"/>
                    <a:cs typeface="Fira Sans Extra Condensed"/>
                    <a:sym typeface="Fira Sans Extra Condensed"/>
                  </a:rPr>
                  <a:t>設備維護費</a:t>
                </a:r>
                <a:endParaRPr sz="1600" b="1" dirty="0">
                  <a:solidFill>
                    <a:srgbClr val="FFB598"/>
                  </a:solidFill>
                  <a:latin typeface="Fira Sans Extra Condensed"/>
                  <a:ea typeface="Fira Sans Extra Condensed"/>
                  <a:cs typeface="Fira Sans Extra Condensed"/>
                  <a:sym typeface="Fira Sans Extra Condensed"/>
                </a:endParaRPr>
              </a:p>
            </p:txBody>
          </p:sp>
          <p:cxnSp>
            <p:nvCxnSpPr>
              <p:cNvPr id="25" name="Google Shape;1082;p32">
                <a:extLst>
                  <a:ext uri="{FF2B5EF4-FFF2-40B4-BE49-F238E27FC236}">
                    <a16:creationId xmlns:a16="http://schemas.microsoft.com/office/drawing/2014/main" id="{9E95AD7C-5453-04A8-709F-7DC7AA581695}"/>
                  </a:ext>
                </a:extLst>
              </p:cNvPr>
              <p:cNvCxnSpPr>
                <a:cxnSpLocks/>
              </p:cNvCxnSpPr>
              <p:nvPr/>
            </p:nvCxnSpPr>
            <p:spPr>
              <a:xfrm rot="10800000">
                <a:off x="5182184" y="2099677"/>
                <a:ext cx="1165800" cy="0"/>
              </a:xfrm>
              <a:prstGeom prst="straightConnector1">
                <a:avLst/>
              </a:prstGeom>
              <a:noFill/>
              <a:ln w="19050" cap="flat" cmpd="sng">
                <a:solidFill>
                  <a:srgbClr val="FFB598"/>
                </a:solidFill>
                <a:prstDash val="dot"/>
                <a:round/>
                <a:headEnd type="oval" w="med" len="med"/>
                <a:tailEnd type="none" w="med" len="med"/>
              </a:ln>
            </p:spPr>
          </p:cxnSp>
        </p:grpSp>
        <p:grpSp>
          <p:nvGrpSpPr>
            <p:cNvPr id="26" name="Google Shape;1083;p32">
              <a:extLst>
                <a:ext uri="{FF2B5EF4-FFF2-40B4-BE49-F238E27FC236}">
                  <a16:creationId xmlns:a16="http://schemas.microsoft.com/office/drawing/2014/main" id="{C2047CE0-1181-D6E2-6856-C13AF6393A23}"/>
                </a:ext>
              </a:extLst>
            </p:cNvPr>
            <p:cNvGrpSpPr/>
            <p:nvPr/>
          </p:nvGrpSpPr>
          <p:grpSpPr>
            <a:xfrm>
              <a:off x="5102549" y="4512785"/>
              <a:ext cx="3381201" cy="270589"/>
              <a:chOff x="5120384" y="3109131"/>
              <a:chExt cx="3220508" cy="208500"/>
            </a:xfrm>
          </p:grpSpPr>
          <p:sp>
            <p:nvSpPr>
              <p:cNvPr id="27" name="Google Shape;1085;p32">
                <a:extLst>
                  <a:ext uri="{FF2B5EF4-FFF2-40B4-BE49-F238E27FC236}">
                    <a16:creationId xmlns:a16="http://schemas.microsoft.com/office/drawing/2014/main" id="{EB82DD79-B31C-D0B7-EEA6-95118D9527BC}"/>
                  </a:ext>
                </a:extLst>
              </p:cNvPr>
              <p:cNvSpPr txBox="1"/>
              <p:nvPr/>
            </p:nvSpPr>
            <p:spPr>
              <a:xfrm>
                <a:off x="6361492" y="3109131"/>
                <a:ext cx="1979400" cy="2085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zh-TW" altLang="en-US" sz="1600" b="1" dirty="0">
                    <a:solidFill>
                      <a:srgbClr val="FF91AE"/>
                    </a:solidFill>
                    <a:latin typeface="Fira Sans Extra Condensed"/>
                    <a:ea typeface="Fira Sans Extra Condensed"/>
                    <a:cs typeface="Fira Sans Extra Condensed"/>
                    <a:sym typeface="Fira Sans Extra Condensed"/>
                  </a:rPr>
                  <a:t>委託研究或驗證費</a:t>
                </a:r>
              </a:p>
            </p:txBody>
          </p:sp>
          <p:cxnSp>
            <p:nvCxnSpPr>
              <p:cNvPr id="28" name="Google Shape;1086;p32">
                <a:extLst>
                  <a:ext uri="{FF2B5EF4-FFF2-40B4-BE49-F238E27FC236}">
                    <a16:creationId xmlns:a16="http://schemas.microsoft.com/office/drawing/2014/main" id="{7E7D406A-9EF8-1BB2-8697-A5DC2F95E884}"/>
                  </a:ext>
                </a:extLst>
              </p:cNvPr>
              <p:cNvCxnSpPr>
                <a:cxnSpLocks/>
              </p:cNvCxnSpPr>
              <p:nvPr/>
            </p:nvCxnSpPr>
            <p:spPr>
              <a:xfrm rot="10800000">
                <a:off x="5120384" y="3213381"/>
                <a:ext cx="1225500" cy="0"/>
              </a:xfrm>
              <a:prstGeom prst="straightConnector1">
                <a:avLst/>
              </a:prstGeom>
              <a:noFill/>
              <a:ln w="19050" cap="flat" cmpd="sng">
                <a:solidFill>
                  <a:srgbClr val="FF91AE"/>
                </a:solidFill>
                <a:prstDash val="dot"/>
                <a:round/>
                <a:headEnd type="oval" w="med" len="med"/>
                <a:tailEnd type="none" w="med" len="med"/>
              </a:ln>
            </p:spPr>
          </p:cxnSp>
        </p:grpSp>
        <p:grpSp>
          <p:nvGrpSpPr>
            <p:cNvPr id="29" name="Google Shape;1087;p32">
              <a:extLst>
                <a:ext uri="{FF2B5EF4-FFF2-40B4-BE49-F238E27FC236}">
                  <a16:creationId xmlns:a16="http://schemas.microsoft.com/office/drawing/2014/main" id="{EF9B64A7-C998-199D-BD2B-D8AD92E779D7}"/>
                </a:ext>
              </a:extLst>
            </p:cNvPr>
            <p:cNvGrpSpPr/>
            <p:nvPr/>
          </p:nvGrpSpPr>
          <p:grpSpPr>
            <a:xfrm>
              <a:off x="4439470" y="5120022"/>
              <a:ext cx="4027698" cy="308177"/>
              <a:chOff x="4455090" y="3888611"/>
              <a:chExt cx="3867132" cy="208500"/>
            </a:xfrm>
          </p:grpSpPr>
          <p:sp>
            <p:nvSpPr>
              <p:cNvPr id="30" name="Google Shape;1089;p32">
                <a:extLst>
                  <a:ext uri="{FF2B5EF4-FFF2-40B4-BE49-F238E27FC236}">
                    <a16:creationId xmlns:a16="http://schemas.microsoft.com/office/drawing/2014/main" id="{59A58D9E-76CF-D689-37F2-3DD1CD0BE35B}"/>
                  </a:ext>
                </a:extLst>
              </p:cNvPr>
              <p:cNvSpPr txBox="1"/>
              <p:nvPr/>
            </p:nvSpPr>
            <p:spPr>
              <a:xfrm>
                <a:off x="6342822" y="3888611"/>
                <a:ext cx="1979400" cy="2085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zh-TW" altLang="en-US" sz="1600" b="1" dirty="0">
                    <a:solidFill>
                      <a:srgbClr val="989ACA"/>
                    </a:solidFill>
                    <a:latin typeface="Fira Sans Extra Condensed"/>
                    <a:ea typeface="Fira Sans Extra Condensed"/>
                    <a:cs typeface="Fira Sans Extra Condensed"/>
                    <a:sym typeface="Fira Sans Extra Condensed"/>
                  </a:rPr>
                  <a:t>差旅費</a:t>
                </a:r>
                <a:endParaRPr lang="en-GB" sz="1600" b="1" dirty="0">
                  <a:solidFill>
                    <a:srgbClr val="989ACA"/>
                  </a:solidFill>
                  <a:latin typeface="Fira Sans Extra Condensed"/>
                  <a:ea typeface="Fira Sans Extra Condensed"/>
                  <a:cs typeface="Fira Sans Extra Condensed"/>
                  <a:sym typeface="Fira Sans Extra Condensed"/>
                </a:endParaRPr>
              </a:p>
            </p:txBody>
          </p:sp>
          <p:cxnSp>
            <p:nvCxnSpPr>
              <p:cNvPr id="31" name="Google Shape;1090;p32">
                <a:extLst>
                  <a:ext uri="{FF2B5EF4-FFF2-40B4-BE49-F238E27FC236}">
                    <a16:creationId xmlns:a16="http://schemas.microsoft.com/office/drawing/2014/main" id="{8A755359-996C-202F-ABA4-D813BD530CB9}"/>
                  </a:ext>
                </a:extLst>
              </p:cNvPr>
              <p:cNvCxnSpPr>
                <a:cxnSpLocks/>
              </p:cNvCxnSpPr>
              <p:nvPr/>
            </p:nvCxnSpPr>
            <p:spPr>
              <a:xfrm rot="10800000">
                <a:off x="4455090" y="3992862"/>
                <a:ext cx="1872000" cy="0"/>
              </a:xfrm>
              <a:prstGeom prst="straightConnector1">
                <a:avLst/>
              </a:prstGeom>
              <a:noFill/>
              <a:ln w="19050" cap="flat" cmpd="sng">
                <a:solidFill>
                  <a:srgbClr val="989ACA"/>
                </a:solidFill>
                <a:prstDash val="dot"/>
                <a:round/>
                <a:headEnd type="oval" w="med" len="med"/>
                <a:tailEnd type="none" w="med" len="med"/>
              </a:ln>
            </p:spPr>
          </p:cxnSp>
        </p:grpSp>
        <p:pic>
          <p:nvPicPr>
            <p:cNvPr id="32" name="圖形 31" descr="頭顱中有齒輪">
              <a:extLst>
                <a:ext uri="{FF2B5EF4-FFF2-40B4-BE49-F238E27FC236}">
                  <a16:creationId xmlns:a16="http://schemas.microsoft.com/office/drawing/2014/main" id="{9897D479-B7C4-EAC1-9FEF-5B68B23C1E0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300347" y="2801755"/>
              <a:ext cx="615585" cy="615585"/>
            </a:xfrm>
            <a:prstGeom prst="rect">
              <a:avLst/>
            </a:prstGeom>
          </p:spPr>
        </p:pic>
        <p:sp>
          <p:nvSpPr>
            <p:cNvPr id="33" name="Google Shape;1249;p36">
              <a:extLst>
                <a:ext uri="{FF2B5EF4-FFF2-40B4-BE49-F238E27FC236}">
                  <a16:creationId xmlns:a16="http://schemas.microsoft.com/office/drawing/2014/main" id="{ABA6BFE7-C88B-F65F-E5B4-4C986AE4A67E}"/>
                </a:ext>
              </a:extLst>
            </p:cNvPr>
            <p:cNvSpPr/>
            <p:nvPr/>
          </p:nvSpPr>
          <p:spPr>
            <a:xfrm>
              <a:off x="3489827" y="3435188"/>
              <a:ext cx="496024" cy="493358"/>
            </a:xfrm>
            <a:custGeom>
              <a:avLst/>
              <a:gdLst/>
              <a:ahLst/>
              <a:cxnLst/>
              <a:rect l="l" t="t" r="r" b="b"/>
              <a:pathLst>
                <a:path w="11721" h="11658" extrusionOk="0">
                  <a:moveTo>
                    <a:pt x="2395" y="725"/>
                  </a:moveTo>
                  <a:cubicBezTo>
                    <a:pt x="2930" y="725"/>
                    <a:pt x="3403" y="1197"/>
                    <a:pt x="3403" y="1733"/>
                  </a:cubicBezTo>
                  <a:cubicBezTo>
                    <a:pt x="3403" y="2300"/>
                    <a:pt x="2930" y="2773"/>
                    <a:pt x="2395" y="2773"/>
                  </a:cubicBezTo>
                  <a:cubicBezTo>
                    <a:pt x="1828" y="2773"/>
                    <a:pt x="1355" y="2300"/>
                    <a:pt x="1355" y="1733"/>
                  </a:cubicBezTo>
                  <a:cubicBezTo>
                    <a:pt x="1355" y="1197"/>
                    <a:pt x="1828" y="725"/>
                    <a:pt x="2395" y="725"/>
                  </a:cubicBezTo>
                  <a:close/>
                  <a:moveTo>
                    <a:pt x="10303" y="725"/>
                  </a:moveTo>
                  <a:lnTo>
                    <a:pt x="10303" y="6585"/>
                  </a:lnTo>
                  <a:lnTo>
                    <a:pt x="10334" y="6585"/>
                  </a:lnTo>
                  <a:cubicBezTo>
                    <a:pt x="10334" y="6774"/>
                    <a:pt x="10177" y="6931"/>
                    <a:pt x="9988" y="6931"/>
                  </a:cubicBezTo>
                  <a:lnTo>
                    <a:pt x="4789" y="6931"/>
                  </a:lnTo>
                  <a:lnTo>
                    <a:pt x="4789" y="5167"/>
                  </a:lnTo>
                  <a:cubicBezTo>
                    <a:pt x="4789" y="4253"/>
                    <a:pt x="4285" y="3434"/>
                    <a:pt x="3498" y="3025"/>
                  </a:cubicBezTo>
                  <a:cubicBezTo>
                    <a:pt x="3844" y="2710"/>
                    <a:pt x="4096" y="2237"/>
                    <a:pt x="4096" y="1733"/>
                  </a:cubicBezTo>
                  <a:cubicBezTo>
                    <a:pt x="4096" y="1355"/>
                    <a:pt x="3970" y="977"/>
                    <a:pt x="3718" y="725"/>
                  </a:cubicBezTo>
                  <a:close/>
                  <a:moveTo>
                    <a:pt x="2710" y="3466"/>
                  </a:moveTo>
                  <a:cubicBezTo>
                    <a:pt x="3498" y="3623"/>
                    <a:pt x="4096" y="4316"/>
                    <a:pt x="4096" y="5167"/>
                  </a:cubicBezTo>
                  <a:lnTo>
                    <a:pt x="4096" y="7246"/>
                  </a:lnTo>
                  <a:cubicBezTo>
                    <a:pt x="4128" y="7435"/>
                    <a:pt x="3970" y="7593"/>
                    <a:pt x="3750" y="7593"/>
                  </a:cubicBezTo>
                  <a:cubicBezTo>
                    <a:pt x="3561" y="7593"/>
                    <a:pt x="3403" y="7750"/>
                    <a:pt x="3403" y="7971"/>
                  </a:cubicBezTo>
                  <a:lnTo>
                    <a:pt x="3403" y="10712"/>
                  </a:lnTo>
                  <a:cubicBezTo>
                    <a:pt x="3403" y="10901"/>
                    <a:pt x="3246" y="11058"/>
                    <a:pt x="3056" y="11058"/>
                  </a:cubicBezTo>
                  <a:lnTo>
                    <a:pt x="1670" y="11058"/>
                  </a:lnTo>
                  <a:cubicBezTo>
                    <a:pt x="1481" y="11058"/>
                    <a:pt x="1324" y="10901"/>
                    <a:pt x="1324" y="10712"/>
                  </a:cubicBezTo>
                  <a:lnTo>
                    <a:pt x="1324" y="7971"/>
                  </a:lnTo>
                  <a:cubicBezTo>
                    <a:pt x="1324" y="7750"/>
                    <a:pt x="1166" y="7593"/>
                    <a:pt x="977" y="7593"/>
                  </a:cubicBezTo>
                  <a:cubicBezTo>
                    <a:pt x="788" y="7593"/>
                    <a:pt x="631" y="7435"/>
                    <a:pt x="631" y="7246"/>
                  </a:cubicBezTo>
                  <a:lnTo>
                    <a:pt x="631" y="5167"/>
                  </a:lnTo>
                  <a:cubicBezTo>
                    <a:pt x="631" y="4316"/>
                    <a:pt x="1198" y="3623"/>
                    <a:pt x="1985" y="3466"/>
                  </a:cubicBezTo>
                  <a:lnTo>
                    <a:pt x="1985" y="5829"/>
                  </a:lnTo>
                  <a:cubicBezTo>
                    <a:pt x="1985" y="6018"/>
                    <a:pt x="2143" y="6175"/>
                    <a:pt x="2363" y="6175"/>
                  </a:cubicBezTo>
                  <a:cubicBezTo>
                    <a:pt x="2552" y="6175"/>
                    <a:pt x="2710" y="6018"/>
                    <a:pt x="2710" y="5829"/>
                  </a:cubicBezTo>
                  <a:lnTo>
                    <a:pt x="2710" y="3466"/>
                  </a:lnTo>
                  <a:close/>
                  <a:moveTo>
                    <a:pt x="2395" y="0"/>
                  </a:moveTo>
                  <a:cubicBezTo>
                    <a:pt x="1450" y="0"/>
                    <a:pt x="694" y="756"/>
                    <a:pt x="694" y="1702"/>
                  </a:cubicBezTo>
                  <a:cubicBezTo>
                    <a:pt x="694" y="2206"/>
                    <a:pt x="946" y="2678"/>
                    <a:pt x="1292" y="2993"/>
                  </a:cubicBezTo>
                  <a:cubicBezTo>
                    <a:pt x="536" y="3403"/>
                    <a:pt x="1" y="4222"/>
                    <a:pt x="1" y="5136"/>
                  </a:cubicBezTo>
                  <a:lnTo>
                    <a:pt x="1" y="7215"/>
                  </a:lnTo>
                  <a:cubicBezTo>
                    <a:pt x="1" y="7656"/>
                    <a:pt x="253" y="8034"/>
                    <a:pt x="662" y="8192"/>
                  </a:cubicBezTo>
                  <a:lnTo>
                    <a:pt x="662" y="10649"/>
                  </a:lnTo>
                  <a:cubicBezTo>
                    <a:pt x="662" y="11184"/>
                    <a:pt x="1135" y="11657"/>
                    <a:pt x="1670" y="11657"/>
                  </a:cubicBezTo>
                  <a:lnTo>
                    <a:pt x="3056" y="11657"/>
                  </a:lnTo>
                  <a:cubicBezTo>
                    <a:pt x="3624" y="11657"/>
                    <a:pt x="4096" y="11184"/>
                    <a:pt x="4096" y="10649"/>
                  </a:cubicBezTo>
                  <a:lnTo>
                    <a:pt x="4096" y="8192"/>
                  </a:lnTo>
                  <a:cubicBezTo>
                    <a:pt x="4348" y="8065"/>
                    <a:pt x="4600" y="7876"/>
                    <a:pt x="4726" y="7561"/>
                  </a:cubicBezTo>
                  <a:lnTo>
                    <a:pt x="9988" y="7561"/>
                  </a:lnTo>
                  <a:cubicBezTo>
                    <a:pt x="10555" y="7561"/>
                    <a:pt x="11027" y="7089"/>
                    <a:pt x="11027" y="6553"/>
                  </a:cubicBezTo>
                  <a:lnTo>
                    <a:pt x="11027" y="662"/>
                  </a:lnTo>
                  <a:lnTo>
                    <a:pt x="11374" y="662"/>
                  </a:lnTo>
                  <a:cubicBezTo>
                    <a:pt x="11563" y="662"/>
                    <a:pt x="11720" y="504"/>
                    <a:pt x="11720" y="315"/>
                  </a:cubicBezTo>
                  <a:cubicBezTo>
                    <a:pt x="11720" y="158"/>
                    <a:pt x="11563" y="0"/>
                    <a:pt x="1137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34" name="圖片 33">
              <a:extLst>
                <a:ext uri="{FF2B5EF4-FFF2-40B4-BE49-F238E27FC236}">
                  <a16:creationId xmlns:a16="http://schemas.microsoft.com/office/drawing/2014/main" id="{D7C60F58-B76C-A944-10AD-3ECE509CD56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69623" y="4348260"/>
              <a:ext cx="563525" cy="563525"/>
            </a:xfrm>
            <a:prstGeom prst="rect">
              <a:avLst/>
            </a:prstGeom>
          </p:spPr>
        </p:pic>
        <p:grpSp>
          <p:nvGrpSpPr>
            <p:cNvPr id="35" name="群組 34">
              <a:extLst>
                <a:ext uri="{FF2B5EF4-FFF2-40B4-BE49-F238E27FC236}">
                  <a16:creationId xmlns:a16="http://schemas.microsoft.com/office/drawing/2014/main" id="{40273FAC-B4DB-A379-322B-1B2CD5D8B0BB}"/>
                </a:ext>
              </a:extLst>
            </p:cNvPr>
            <p:cNvGrpSpPr/>
            <p:nvPr/>
          </p:nvGrpSpPr>
          <p:grpSpPr>
            <a:xfrm>
              <a:off x="3226853" y="2697423"/>
              <a:ext cx="2762571" cy="2891544"/>
              <a:chOff x="3042075" y="4339498"/>
              <a:chExt cx="2762571" cy="2891544"/>
            </a:xfrm>
          </p:grpSpPr>
          <p:grpSp>
            <p:nvGrpSpPr>
              <p:cNvPr id="36" name="Google Shape;1082;p36">
                <a:extLst>
                  <a:ext uri="{FF2B5EF4-FFF2-40B4-BE49-F238E27FC236}">
                    <a16:creationId xmlns:a16="http://schemas.microsoft.com/office/drawing/2014/main" id="{2B015018-4CC3-82E4-CC3A-7D0B4F1EF0C3}"/>
                  </a:ext>
                </a:extLst>
              </p:cNvPr>
              <p:cNvGrpSpPr/>
              <p:nvPr/>
            </p:nvGrpSpPr>
            <p:grpSpPr>
              <a:xfrm>
                <a:off x="3042075" y="4834829"/>
                <a:ext cx="1139650" cy="924007"/>
                <a:chOff x="3190788" y="1882442"/>
                <a:chExt cx="1139650" cy="924007"/>
              </a:xfrm>
            </p:grpSpPr>
            <p:sp>
              <p:nvSpPr>
                <p:cNvPr id="60" name="Google Shape;1083;p36">
                  <a:extLst>
                    <a:ext uri="{FF2B5EF4-FFF2-40B4-BE49-F238E27FC236}">
                      <a16:creationId xmlns:a16="http://schemas.microsoft.com/office/drawing/2014/main" id="{62989F61-4734-4FCA-123D-F9AD298B6A76}"/>
                    </a:ext>
                  </a:extLst>
                </p:cNvPr>
                <p:cNvSpPr/>
                <p:nvPr/>
              </p:nvSpPr>
              <p:spPr>
                <a:xfrm>
                  <a:off x="3190788" y="1882442"/>
                  <a:ext cx="1139650" cy="924007"/>
                </a:xfrm>
                <a:custGeom>
                  <a:avLst/>
                  <a:gdLst/>
                  <a:ahLst/>
                  <a:cxnLst/>
                  <a:rect l="l" t="t" r="r" b="b"/>
                  <a:pathLst>
                    <a:path w="51031" h="41375" extrusionOk="0">
                      <a:moveTo>
                        <a:pt x="11942" y="1"/>
                      </a:moveTo>
                      <a:lnTo>
                        <a:pt x="0" y="20682"/>
                      </a:lnTo>
                      <a:lnTo>
                        <a:pt x="11942" y="41375"/>
                      </a:lnTo>
                      <a:lnTo>
                        <a:pt x="35826" y="41375"/>
                      </a:lnTo>
                      <a:lnTo>
                        <a:pt x="38267" y="37112"/>
                      </a:lnTo>
                      <a:lnTo>
                        <a:pt x="51030" y="36731"/>
                      </a:lnTo>
                      <a:lnTo>
                        <a:pt x="44553" y="26218"/>
                      </a:lnTo>
                      <a:lnTo>
                        <a:pt x="47768" y="20670"/>
                      </a:lnTo>
                      <a:lnTo>
                        <a:pt x="35826" y="1"/>
                      </a:ln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1084;p36">
                  <a:extLst>
                    <a:ext uri="{FF2B5EF4-FFF2-40B4-BE49-F238E27FC236}">
                      <a16:creationId xmlns:a16="http://schemas.microsoft.com/office/drawing/2014/main" id="{A8295FF6-EA8D-7269-29D8-AF2C8EE34A07}"/>
                    </a:ext>
                  </a:extLst>
                </p:cNvPr>
                <p:cNvSpPr/>
                <p:nvPr/>
              </p:nvSpPr>
              <p:spPr>
                <a:xfrm>
                  <a:off x="3288621" y="1966453"/>
                  <a:ext cx="871101" cy="754370"/>
                </a:xfrm>
                <a:custGeom>
                  <a:avLst/>
                  <a:gdLst/>
                  <a:ahLst/>
                  <a:cxnLst/>
                  <a:rect l="l" t="t" r="r" b="b"/>
                  <a:pathLst>
                    <a:path w="39006" h="33779" extrusionOk="0">
                      <a:moveTo>
                        <a:pt x="9752" y="1"/>
                      </a:moveTo>
                      <a:lnTo>
                        <a:pt x="1" y="16884"/>
                      </a:lnTo>
                      <a:lnTo>
                        <a:pt x="9752" y="33779"/>
                      </a:lnTo>
                      <a:lnTo>
                        <a:pt x="29254" y="33779"/>
                      </a:lnTo>
                      <a:lnTo>
                        <a:pt x="39006" y="16884"/>
                      </a:lnTo>
                      <a:lnTo>
                        <a:pt x="29254" y="1"/>
                      </a:lnTo>
                      <a:close/>
                    </a:path>
                  </a:pathLst>
                </a:custGeom>
                <a:solidFill>
                  <a:srgbClr val="46CD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37" name="Google Shape;1085;p36">
                <a:extLst>
                  <a:ext uri="{FF2B5EF4-FFF2-40B4-BE49-F238E27FC236}">
                    <a16:creationId xmlns:a16="http://schemas.microsoft.com/office/drawing/2014/main" id="{8A13FAA2-EC7D-24AE-0CC0-A622C9EAC831}"/>
                  </a:ext>
                </a:extLst>
              </p:cNvPr>
              <p:cNvGrpSpPr/>
              <p:nvPr/>
            </p:nvGrpSpPr>
            <p:grpSpPr>
              <a:xfrm>
                <a:off x="3042075" y="5811936"/>
                <a:ext cx="1139650" cy="924030"/>
                <a:chOff x="3190788" y="2859549"/>
                <a:chExt cx="1139650" cy="924030"/>
              </a:xfrm>
            </p:grpSpPr>
            <p:sp>
              <p:nvSpPr>
                <p:cNvPr id="58" name="Google Shape;1086;p36">
                  <a:extLst>
                    <a:ext uri="{FF2B5EF4-FFF2-40B4-BE49-F238E27FC236}">
                      <a16:creationId xmlns:a16="http://schemas.microsoft.com/office/drawing/2014/main" id="{DDB46429-42F1-790E-4C63-200A8F426266}"/>
                    </a:ext>
                  </a:extLst>
                </p:cNvPr>
                <p:cNvSpPr/>
                <p:nvPr/>
              </p:nvSpPr>
              <p:spPr>
                <a:xfrm>
                  <a:off x="3190788" y="2859549"/>
                  <a:ext cx="1139650" cy="924030"/>
                </a:xfrm>
                <a:custGeom>
                  <a:avLst/>
                  <a:gdLst/>
                  <a:ahLst/>
                  <a:cxnLst/>
                  <a:rect l="l" t="t" r="r" b="b"/>
                  <a:pathLst>
                    <a:path w="51031" h="41376" extrusionOk="0">
                      <a:moveTo>
                        <a:pt x="11942" y="1"/>
                      </a:moveTo>
                      <a:lnTo>
                        <a:pt x="0" y="20682"/>
                      </a:lnTo>
                      <a:lnTo>
                        <a:pt x="11942" y="41375"/>
                      </a:lnTo>
                      <a:lnTo>
                        <a:pt x="35826" y="41375"/>
                      </a:lnTo>
                      <a:lnTo>
                        <a:pt x="47768" y="20706"/>
                      </a:lnTo>
                      <a:lnTo>
                        <a:pt x="44553" y="15146"/>
                      </a:lnTo>
                      <a:lnTo>
                        <a:pt x="51030" y="4644"/>
                      </a:lnTo>
                      <a:lnTo>
                        <a:pt x="38267" y="4263"/>
                      </a:lnTo>
                      <a:lnTo>
                        <a:pt x="35826" y="1"/>
                      </a:ln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1087;p36">
                  <a:extLst>
                    <a:ext uri="{FF2B5EF4-FFF2-40B4-BE49-F238E27FC236}">
                      <a16:creationId xmlns:a16="http://schemas.microsoft.com/office/drawing/2014/main" id="{B3C28176-43BF-8318-C46B-9A9E757E33B2}"/>
                    </a:ext>
                  </a:extLst>
                </p:cNvPr>
                <p:cNvSpPr/>
                <p:nvPr/>
              </p:nvSpPr>
              <p:spPr>
                <a:xfrm>
                  <a:off x="3288621" y="2945168"/>
                  <a:ext cx="871101" cy="754370"/>
                </a:xfrm>
                <a:custGeom>
                  <a:avLst/>
                  <a:gdLst/>
                  <a:ahLst/>
                  <a:cxnLst/>
                  <a:rect l="l" t="t" r="r" b="b"/>
                  <a:pathLst>
                    <a:path w="39006" h="33779" extrusionOk="0">
                      <a:moveTo>
                        <a:pt x="9752" y="1"/>
                      </a:moveTo>
                      <a:lnTo>
                        <a:pt x="1" y="16896"/>
                      </a:lnTo>
                      <a:lnTo>
                        <a:pt x="9752" y="33779"/>
                      </a:lnTo>
                      <a:lnTo>
                        <a:pt x="29254" y="33779"/>
                      </a:lnTo>
                      <a:lnTo>
                        <a:pt x="39006" y="16896"/>
                      </a:lnTo>
                      <a:lnTo>
                        <a:pt x="29254" y="1"/>
                      </a:lnTo>
                      <a:close/>
                    </a:path>
                  </a:pathLst>
                </a:custGeom>
                <a:solidFill>
                  <a:srgbClr val="6DA9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 name="Google Shape;1088;p36">
                <a:extLst>
                  <a:ext uri="{FF2B5EF4-FFF2-40B4-BE49-F238E27FC236}">
                    <a16:creationId xmlns:a16="http://schemas.microsoft.com/office/drawing/2014/main" id="{B99E7DBB-4BBB-8441-58CF-CBDBF94539C3}"/>
                  </a:ext>
                </a:extLst>
              </p:cNvPr>
              <p:cNvGrpSpPr/>
              <p:nvPr/>
            </p:nvGrpSpPr>
            <p:grpSpPr>
              <a:xfrm>
                <a:off x="4664996" y="4834829"/>
                <a:ext cx="1139650" cy="924007"/>
                <a:chOff x="4813709" y="1882442"/>
                <a:chExt cx="1139650" cy="924007"/>
              </a:xfrm>
            </p:grpSpPr>
            <p:sp>
              <p:nvSpPr>
                <p:cNvPr id="56" name="Google Shape;1089;p36">
                  <a:extLst>
                    <a:ext uri="{FF2B5EF4-FFF2-40B4-BE49-F238E27FC236}">
                      <a16:creationId xmlns:a16="http://schemas.microsoft.com/office/drawing/2014/main" id="{C0B19B88-41C7-1637-4324-0D046F83F3DB}"/>
                    </a:ext>
                  </a:extLst>
                </p:cNvPr>
                <p:cNvSpPr/>
                <p:nvPr/>
              </p:nvSpPr>
              <p:spPr>
                <a:xfrm>
                  <a:off x="4813709" y="1882442"/>
                  <a:ext cx="1139650" cy="924007"/>
                </a:xfrm>
                <a:custGeom>
                  <a:avLst/>
                  <a:gdLst/>
                  <a:ahLst/>
                  <a:cxnLst/>
                  <a:rect l="l" t="t" r="r" b="b"/>
                  <a:pathLst>
                    <a:path w="51031" h="41375" extrusionOk="0">
                      <a:moveTo>
                        <a:pt x="15205" y="1"/>
                      </a:moveTo>
                      <a:lnTo>
                        <a:pt x="3263" y="20670"/>
                      </a:lnTo>
                      <a:lnTo>
                        <a:pt x="6478" y="26230"/>
                      </a:lnTo>
                      <a:lnTo>
                        <a:pt x="1" y="36731"/>
                      </a:lnTo>
                      <a:lnTo>
                        <a:pt x="12764" y="37124"/>
                      </a:lnTo>
                      <a:lnTo>
                        <a:pt x="15205" y="41375"/>
                      </a:lnTo>
                      <a:lnTo>
                        <a:pt x="39089" y="41375"/>
                      </a:lnTo>
                      <a:lnTo>
                        <a:pt x="51031" y="20682"/>
                      </a:lnTo>
                      <a:lnTo>
                        <a:pt x="39089" y="1"/>
                      </a:ln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1090;p36">
                  <a:extLst>
                    <a:ext uri="{FF2B5EF4-FFF2-40B4-BE49-F238E27FC236}">
                      <a16:creationId xmlns:a16="http://schemas.microsoft.com/office/drawing/2014/main" id="{8D619EEB-F1C0-C82F-DB03-B0C07AE0017B}"/>
                    </a:ext>
                  </a:extLst>
                </p:cNvPr>
                <p:cNvSpPr/>
                <p:nvPr/>
              </p:nvSpPr>
              <p:spPr>
                <a:xfrm>
                  <a:off x="4984409" y="1966453"/>
                  <a:ext cx="871101" cy="754370"/>
                </a:xfrm>
                <a:custGeom>
                  <a:avLst/>
                  <a:gdLst/>
                  <a:ahLst/>
                  <a:cxnLst/>
                  <a:rect l="l" t="t" r="r" b="b"/>
                  <a:pathLst>
                    <a:path w="39006" h="33779" extrusionOk="0">
                      <a:moveTo>
                        <a:pt x="9752" y="1"/>
                      </a:moveTo>
                      <a:lnTo>
                        <a:pt x="1" y="16884"/>
                      </a:lnTo>
                      <a:lnTo>
                        <a:pt x="9752" y="33779"/>
                      </a:lnTo>
                      <a:lnTo>
                        <a:pt x="29254" y="33779"/>
                      </a:lnTo>
                      <a:lnTo>
                        <a:pt x="39006" y="16884"/>
                      </a:lnTo>
                      <a:lnTo>
                        <a:pt x="29254" y="1"/>
                      </a:lnTo>
                      <a:close/>
                    </a:path>
                  </a:pathLst>
                </a:custGeom>
                <a:solidFill>
                  <a:srgbClr val="FFB5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39" name="Google Shape;1091;p36">
                <a:extLst>
                  <a:ext uri="{FF2B5EF4-FFF2-40B4-BE49-F238E27FC236}">
                    <a16:creationId xmlns:a16="http://schemas.microsoft.com/office/drawing/2014/main" id="{1A715C36-A8B2-027C-819A-2D5514DFDAF8}"/>
                  </a:ext>
                </a:extLst>
              </p:cNvPr>
              <p:cNvGrpSpPr/>
              <p:nvPr/>
            </p:nvGrpSpPr>
            <p:grpSpPr>
              <a:xfrm>
                <a:off x="4664996" y="5811936"/>
                <a:ext cx="1139650" cy="924030"/>
                <a:chOff x="4813709" y="2859549"/>
                <a:chExt cx="1139650" cy="924030"/>
              </a:xfrm>
            </p:grpSpPr>
            <p:sp>
              <p:nvSpPr>
                <p:cNvPr id="54" name="Google Shape;1092;p36">
                  <a:extLst>
                    <a:ext uri="{FF2B5EF4-FFF2-40B4-BE49-F238E27FC236}">
                      <a16:creationId xmlns:a16="http://schemas.microsoft.com/office/drawing/2014/main" id="{CC0E322A-930D-B081-C2C5-C6AA44E7B9C9}"/>
                    </a:ext>
                  </a:extLst>
                </p:cNvPr>
                <p:cNvSpPr/>
                <p:nvPr/>
              </p:nvSpPr>
              <p:spPr>
                <a:xfrm>
                  <a:off x="4813709" y="2859549"/>
                  <a:ext cx="1139650" cy="924030"/>
                </a:xfrm>
                <a:custGeom>
                  <a:avLst/>
                  <a:gdLst/>
                  <a:ahLst/>
                  <a:cxnLst/>
                  <a:rect l="l" t="t" r="r" b="b"/>
                  <a:pathLst>
                    <a:path w="51031" h="41376" extrusionOk="0">
                      <a:moveTo>
                        <a:pt x="15205" y="1"/>
                      </a:moveTo>
                      <a:lnTo>
                        <a:pt x="12764" y="4263"/>
                      </a:lnTo>
                      <a:lnTo>
                        <a:pt x="1" y="4632"/>
                      </a:lnTo>
                      <a:lnTo>
                        <a:pt x="6478" y="15146"/>
                      </a:lnTo>
                      <a:lnTo>
                        <a:pt x="3263" y="20706"/>
                      </a:lnTo>
                      <a:lnTo>
                        <a:pt x="15205" y="41375"/>
                      </a:lnTo>
                      <a:lnTo>
                        <a:pt x="39089" y="41375"/>
                      </a:lnTo>
                      <a:lnTo>
                        <a:pt x="51031" y="20682"/>
                      </a:lnTo>
                      <a:lnTo>
                        <a:pt x="39089" y="1"/>
                      </a:ln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1093;p36">
                  <a:extLst>
                    <a:ext uri="{FF2B5EF4-FFF2-40B4-BE49-F238E27FC236}">
                      <a16:creationId xmlns:a16="http://schemas.microsoft.com/office/drawing/2014/main" id="{569EDD18-F20A-A7A5-B5D7-EFD3965032D2}"/>
                    </a:ext>
                  </a:extLst>
                </p:cNvPr>
                <p:cNvSpPr/>
                <p:nvPr/>
              </p:nvSpPr>
              <p:spPr>
                <a:xfrm>
                  <a:off x="4984409" y="2945168"/>
                  <a:ext cx="871101" cy="754370"/>
                </a:xfrm>
                <a:custGeom>
                  <a:avLst/>
                  <a:gdLst/>
                  <a:ahLst/>
                  <a:cxnLst/>
                  <a:rect l="l" t="t" r="r" b="b"/>
                  <a:pathLst>
                    <a:path w="39006" h="33779" extrusionOk="0">
                      <a:moveTo>
                        <a:pt x="9752" y="1"/>
                      </a:moveTo>
                      <a:lnTo>
                        <a:pt x="1" y="16896"/>
                      </a:lnTo>
                      <a:lnTo>
                        <a:pt x="9752" y="33779"/>
                      </a:lnTo>
                      <a:lnTo>
                        <a:pt x="29254" y="33779"/>
                      </a:lnTo>
                      <a:lnTo>
                        <a:pt x="39006" y="16896"/>
                      </a:lnTo>
                      <a:lnTo>
                        <a:pt x="29254" y="1"/>
                      </a:lnTo>
                      <a:close/>
                    </a:path>
                  </a:pathLst>
                </a:custGeom>
                <a:solidFill>
                  <a:srgbClr val="FF91A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40" name="Google Shape;1094;p36">
                <a:extLst>
                  <a:ext uri="{FF2B5EF4-FFF2-40B4-BE49-F238E27FC236}">
                    <a16:creationId xmlns:a16="http://schemas.microsoft.com/office/drawing/2014/main" id="{525625DC-0182-DA51-9093-2C92A7900969}"/>
                  </a:ext>
                </a:extLst>
              </p:cNvPr>
              <p:cNvGrpSpPr/>
              <p:nvPr/>
            </p:nvGrpSpPr>
            <p:grpSpPr>
              <a:xfrm>
                <a:off x="3889969" y="4339498"/>
                <a:ext cx="1066779" cy="1169687"/>
                <a:chOff x="4038682" y="1387111"/>
                <a:chExt cx="1066779" cy="1169687"/>
              </a:xfrm>
            </p:grpSpPr>
            <p:sp>
              <p:nvSpPr>
                <p:cNvPr id="52" name="Google Shape;1095;p36">
                  <a:extLst>
                    <a:ext uri="{FF2B5EF4-FFF2-40B4-BE49-F238E27FC236}">
                      <a16:creationId xmlns:a16="http://schemas.microsoft.com/office/drawing/2014/main" id="{6A24E543-44C3-99F6-00B4-43CD767D13D7}"/>
                    </a:ext>
                  </a:extLst>
                </p:cNvPr>
                <p:cNvSpPr/>
                <p:nvPr/>
              </p:nvSpPr>
              <p:spPr>
                <a:xfrm>
                  <a:off x="4038682" y="1387111"/>
                  <a:ext cx="1066779" cy="1169687"/>
                </a:xfrm>
                <a:custGeom>
                  <a:avLst/>
                  <a:gdLst/>
                  <a:ahLst/>
                  <a:cxnLst/>
                  <a:rect l="l" t="t" r="r" b="b"/>
                  <a:pathLst>
                    <a:path w="47768" h="52376" extrusionOk="0">
                      <a:moveTo>
                        <a:pt x="11942" y="0"/>
                      </a:moveTo>
                      <a:lnTo>
                        <a:pt x="0" y="20622"/>
                      </a:lnTo>
                      <a:lnTo>
                        <a:pt x="11942" y="41232"/>
                      </a:lnTo>
                      <a:lnTo>
                        <a:pt x="17455" y="41232"/>
                      </a:lnTo>
                      <a:lnTo>
                        <a:pt x="23884" y="52376"/>
                      </a:lnTo>
                      <a:lnTo>
                        <a:pt x="30325" y="41232"/>
                      </a:lnTo>
                      <a:lnTo>
                        <a:pt x="35826" y="41232"/>
                      </a:lnTo>
                      <a:lnTo>
                        <a:pt x="47768" y="20622"/>
                      </a:lnTo>
                      <a:lnTo>
                        <a:pt x="35826" y="0"/>
                      </a:ln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1096;p36">
                  <a:extLst>
                    <a:ext uri="{FF2B5EF4-FFF2-40B4-BE49-F238E27FC236}">
                      <a16:creationId xmlns:a16="http://schemas.microsoft.com/office/drawing/2014/main" id="{BA554605-DC86-6EF8-FA75-10AFA8D82358}"/>
                    </a:ext>
                  </a:extLst>
                </p:cNvPr>
                <p:cNvSpPr/>
                <p:nvPr/>
              </p:nvSpPr>
              <p:spPr>
                <a:xfrm>
                  <a:off x="4136515" y="1470318"/>
                  <a:ext cx="871101" cy="754370"/>
                </a:xfrm>
                <a:custGeom>
                  <a:avLst/>
                  <a:gdLst/>
                  <a:ahLst/>
                  <a:cxnLst/>
                  <a:rect l="l" t="t" r="r" b="b"/>
                  <a:pathLst>
                    <a:path w="39006" h="33779" extrusionOk="0">
                      <a:moveTo>
                        <a:pt x="9752" y="1"/>
                      </a:moveTo>
                      <a:lnTo>
                        <a:pt x="1" y="16896"/>
                      </a:lnTo>
                      <a:lnTo>
                        <a:pt x="9752" y="33779"/>
                      </a:lnTo>
                      <a:lnTo>
                        <a:pt x="29254" y="33779"/>
                      </a:lnTo>
                      <a:lnTo>
                        <a:pt x="39006" y="16896"/>
                      </a:lnTo>
                      <a:lnTo>
                        <a:pt x="29254" y="1"/>
                      </a:lnTo>
                      <a:close/>
                    </a:path>
                  </a:pathLst>
                </a:custGeom>
                <a:solidFill>
                  <a:srgbClr val="1EBB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1" name="Google Shape;1097;p36">
                <a:extLst>
                  <a:ext uri="{FF2B5EF4-FFF2-40B4-BE49-F238E27FC236}">
                    <a16:creationId xmlns:a16="http://schemas.microsoft.com/office/drawing/2014/main" id="{17BD7826-421A-1176-594C-15C6750D2C68}"/>
                  </a:ext>
                </a:extLst>
              </p:cNvPr>
              <p:cNvGrpSpPr/>
              <p:nvPr/>
            </p:nvGrpSpPr>
            <p:grpSpPr>
              <a:xfrm>
                <a:off x="3889969" y="6061601"/>
                <a:ext cx="1066779" cy="1169441"/>
                <a:chOff x="4038682" y="3109214"/>
                <a:chExt cx="1066779" cy="1169441"/>
              </a:xfrm>
            </p:grpSpPr>
            <p:sp>
              <p:nvSpPr>
                <p:cNvPr id="50" name="Google Shape;1098;p36">
                  <a:extLst>
                    <a:ext uri="{FF2B5EF4-FFF2-40B4-BE49-F238E27FC236}">
                      <a16:creationId xmlns:a16="http://schemas.microsoft.com/office/drawing/2014/main" id="{8C8D30E6-5A13-311D-D72C-03E6E6747F26}"/>
                    </a:ext>
                  </a:extLst>
                </p:cNvPr>
                <p:cNvSpPr/>
                <p:nvPr/>
              </p:nvSpPr>
              <p:spPr>
                <a:xfrm>
                  <a:off x="4038682" y="3109214"/>
                  <a:ext cx="1066779" cy="1169441"/>
                </a:xfrm>
                <a:custGeom>
                  <a:avLst/>
                  <a:gdLst/>
                  <a:ahLst/>
                  <a:cxnLst/>
                  <a:rect l="l" t="t" r="r" b="b"/>
                  <a:pathLst>
                    <a:path w="47768" h="52365" extrusionOk="0">
                      <a:moveTo>
                        <a:pt x="23884" y="1"/>
                      </a:moveTo>
                      <a:lnTo>
                        <a:pt x="17455" y="11145"/>
                      </a:lnTo>
                      <a:lnTo>
                        <a:pt x="11942" y="11145"/>
                      </a:lnTo>
                      <a:lnTo>
                        <a:pt x="0" y="31755"/>
                      </a:lnTo>
                      <a:lnTo>
                        <a:pt x="11942" y="52364"/>
                      </a:lnTo>
                      <a:lnTo>
                        <a:pt x="35826" y="52364"/>
                      </a:lnTo>
                      <a:lnTo>
                        <a:pt x="47768" y="31755"/>
                      </a:lnTo>
                      <a:lnTo>
                        <a:pt x="35826" y="11145"/>
                      </a:lnTo>
                      <a:lnTo>
                        <a:pt x="30325" y="11145"/>
                      </a:lnTo>
                      <a:lnTo>
                        <a:pt x="23884" y="1"/>
                      </a:lnTo>
                      <a:close/>
                    </a:path>
                  </a:pathLst>
                </a:custGeom>
                <a:solidFill>
                  <a:srgbClr val="FFFFFF"/>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1099;p36">
                  <a:extLst>
                    <a:ext uri="{FF2B5EF4-FFF2-40B4-BE49-F238E27FC236}">
                      <a16:creationId xmlns:a16="http://schemas.microsoft.com/office/drawing/2014/main" id="{4C9B57E5-C32D-6D79-2D00-81EE5BB4C2E8}"/>
                    </a:ext>
                  </a:extLst>
                </p:cNvPr>
                <p:cNvSpPr/>
                <p:nvPr/>
              </p:nvSpPr>
              <p:spPr>
                <a:xfrm>
                  <a:off x="4136515" y="3441303"/>
                  <a:ext cx="871101" cy="754370"/>
                </a:xfrm>
                <a:custGeom>
                  <a:avLst/>
                  <a:gdLst/>
                  <a:ahLst/>
                  <a:cxnLst/>
                  <a:rect l="l" t="t" r="r" b="b"/>
                  <a:pathLst>
                    <a:path w="39006" h="33779" extrusionOk="0">
                      <a:moveTo>
                        <a:pt x="9752" y="1"/>
                      </a:moveTo>
                      <a:lnTo>
                        <a:pt x="1" y="16884"/>
                      </a:lnTo>
                      <a:lnTo>
                        <a:pt x="9752" y="33779"/>
                      </a:lnTo>
                      <a:lnTo>
                        <a:pt x="29254" y="33779"/>
                      </a:lnTo>
                      <a:lnTo>
                        <a:pt x="39006" y="16884"/>
                      </a:lnTo>
                      <a:lnTo>
                        <a:pt x="29254" y="1"/>
                      </a:lnTo>
                      <a:close/>
                    </a:path>
                  </a:pathLst>
                </a:custGeom>
                <a:solidFill>
                  <a:srgbClr val="989A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42" name="圖片 41">
                <a:extLst>
                  <a:ext uri="{FF2B5EF4-FFF2-40B4-BE49-F238E27FC236}">
                    <a16:creationId xmlns:a16="http://schemas.microsoft.com/office/drawing/2014/main" id="{D2E632C6-AFA4-746B-4AA6-575A0B6B4B9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52252" y="6061166"/>
                <a:ext cx="476977" cy="476977"/>
              </a:xfrm>
              <a:prstGeom prst="rect">
                <a:avLst/>
              </a:prstGeom>
            </p:spPr>
          </p:pic>
          <p:pic>
            <p:nvPicPr>
              <p:cNvPr id="43" name="圖形 42" descr="頭顱中有齒輪">
                <a:extLst>
                  <a:ext uri="{FF2B5EF4-FFF2-40B4-BE49-F238E27FC236}">
                    <a16:creationId xmlns:a16="http://schemas.microsoft.com/office/drawing/2014/main" id="{9AD6EBCA-C00A-57A9-9A4A-46E5336548D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185061" y="4577450"/>
                <a:ext cx="472637" cy="472637"/>
              </a:xfrm>
              <a:prstGeom prst="rect">
                <a:avLst/>
              </a:prstGeom>
            </p:spPr>
          </p:pic>
          <p:sp>
            <p:nvSpPr>
              <p:cNvPr id="44" name="Google Shape;1249;p36">
                <a:extLst>
                  <a:ext uri="{FF2B5EF4-FFF2-40B4-BE49-F238E27FC236}">
                    <a16:creationId xmlns:a16="http://schemas.microsoft.com/office/drawing/2014/main" id="{0440F3DD-2660-E9EC-3236-377E0D79BEDD}"/>
                  </a:ext>
                </a:extLst>
              </p:cNvPr>
              <p:cNvSpPr/>
              <p:nvPr/>
            </p:nvSpPr>
            <p:spPr>
              <a:xfrm>
                <a:off x="3386406" y="5151245"/>
                <a:ext cx="383553" cy="352580"/>
              </a:xfrm>
              <a:custGeom>
                <a:avLst/>
                <a:gdLst/>
                <a:ahLst/>
                <a:cxnLst/>
                <a:rect l="l" t="t" r="r" b="b"/>
                <a:pathLst>
                  <a:path w="11721" h="11658" extrusionOk="0">
                    <a:moveTo>
                      <a:pt x="2395" y="725"/>
                    </a:moveTo>
                    <a:cubicBezTo>
                      <a:pt x="2930" y="725"/>
                      <a:pt x="3403" y="1197"/>
                      <a:pt x="3403" y="1733"/>
                    </a:cubicBezTo>
                    <a:cubicBezTo>
                      <a:pt x="3403" y="2300"/>
                      <a:pt x="2930" y="2773"/>
                      <a:pt x="2395" y="2773"/>
                    </a:cubicBezTo>
                    <a:cubicBezTo>
                      <a:pt x="1828" y="2773"/>
                      <a:pt x="1355" y="2300"/>
                      <a:pt x="1355" y="1733"/>
                    </a:cubicBezTo>
                    <a:cubicBezTo>
                      <a:pt x="1355" y="1197"/>
                      <a:pt x="1828" y="725"/>
                      <a:pt x="2395" y="725"/>
                    </a:cubicBezTo>
                    <a:close/>
                    <a:moveTo>
                      <a:pt x="10303" y="725"/>
                    </a:moveTo>
                    <a:lnTo>
                      <a:pt x="10303" y="6585"/>
                    </a:lnTo>
                    <a:lnTo>
                      <a:pt x="10334" y="6585"/>
                    </a:lnTo>
                    <a:cubicBezTo>
                      <a:pt x="10334" y="6774"/>
                      <a:pt x="10177" y="6931"/>
                      <a:pt x="9988" y="6931"/>
                    </a:cubicBezTo>
                    <a:lnTo>
                      <a:pt x="4789" y="6931"/>
                    </a:lnTo>
                    <a:lnTo>
                      <a:pt x="4789" y="5167"/>
                    </a:lnTo>
                    <a:cubicBezTo>
                      <a:pt x="4789" y="4253"/>
                      <a:pt x="4285" y="3434"/>
                      <a:pt x="3498" y="3025"/>
                    </a:cubicBezTo>
                    <a:cubicBezTo>
                      <a:pt x="3844" y="2710"/>
                      <a:pt x="4096" y="2237"/>
                      <a:pt x="4096" y="1733"/>
                    </a:cubicBezTo>
                    <a:cubicBezTo>
                      <a:pt x="4096" y="1355"/>
                      <a:pt x="3970" y="977"/>
                      <a:pt x="3718" y="725"/>
                    </a:cubicBezTo>
                    <a:close/>
                    <a:moveTo>
                      <a:pt x="2710" y="3466"/>
                    </a:moveTo>
                    <a:cubicBezTo>
                      <a:pt x="3498" y="3623"/>
                      <a:pt x="4096" y="4316"/>
                      <a:pt x="4096" y="5167"/>
                    </a:cubicBezTo>
                    <a:lnTo>
                      <a:pt x="4096" y="7246"/>
                    </a:lnTo>
                    <a:cubicBezTo>
                      <a:pt x="4128" y="7435"/>
                      <a:pt x="3970" y="7593"/>
                      <a:pt x="3750" y="7593"/>
                    </a:cubicBezTo>
                    <a:cubicBezTo>
                      <a:pt x="3561" y="7593"/>
                      <a:pt x="3403" y="7750"/>
                      <a:pt x="3403" y="7971"/>
                    </a:cubicBezTo>
                    <a:lnTo>
                      <a:pt x="3403" y="10712"/>
                    </a:lnTo>
                    <a:cubicBezTo>
                      <a:pt x="3403" y="10901"/>
                      <a:pt x="3246" y="11058"/>
                      <a:pt x="3056" y="11058"/>
                    </a:cubicBezTo>
                    <a:lnTo>
                      <a:pt x="1670" y="11058"/>
                    </a:lnTo>
                    <a:cubicBezTo>
                      <a:pt x="1481" y="11058"/>
                      <a:pt x="1324" y="10901"/>
                      <a:pt x="1324" y="10712"/>
                    </a:cubicBezTo>
                    <a:lnTo>
                      <a:pt x="1324" y="7971"/>
                    </a:lnTo>
                    <a:cubicBezTo>
                      <a:pt x="1324" y="7750"/>
                      <a:pt x="1166" y="7593"/>
                      <a:pt x="977" y="7593"/>
                    </a:cubicBezTo>
                    <a:cubicBezTo>
                      <a:pt x="788" y="7593"/>
                      <a:pt x="631" y="7435"/>
                      <a:pt x="631" y="7246"/>
                    </a:cubicBezTo>
                    <a:lnTo>
                      <a:pt x="631" y="5167"/>
                    </a:lnTo>
                    <a:cubicBezTo>
                      <a:pt x="631" y="4316"/>
                      <a:pt x="1198" y="3623"/>
                      <a:pt x="1985" y="3466"/>
                    </a:cubicBezTo>
                    <a:lnTo>
                      <a:pt x="1985" y="5829"/>
                    </a:lnTo>
                    <a:cubicBezTo>
                      <a:pt x="1985" y="6018"/>
                      <a:pt x="2143" y="6175"/>
                      <a:pt x="2363" y="6175"/>
                    </a:cubicBezTo>
                    <a:cubicBezTo>
                      <a:pt x="2552" y="6175"/>
                      <a:pt x="2710" y="6018"/>
                      <a:pt x="2710" y="5829"/>
                    </a:cubicBezTo>
                    <a:lnTo>
                      <a:pt x="2710" y="3466"/>
                    </a:lnTo>
                    <a:close/>
                    <a:moveTo>
                      <a:pt x="2395" y="0"/>
                    </a:moveTo>
                    <a:cubicBezTo>
                      <a:pt x="1450" y="0"/>
                      <a:pt x="694" y="756"/>
                      <a:pt x="694" y="1702"/>
                    </a:cubicBezTo>
                    <a:cubicBezTo>
                      <a:pt x="694" y="2206"/>
                      <a:pt x="946" y="2678"/>
                      <a:pt x="1292" y="2993"/>
                    </a:cubicBezTo>
                    <a:cubicBezTo>
                      <a:pt x="536" y="3403"/>
                      <a:pt x="1" y="4222"/>
                      <a:pt x="1" y="5136"/>
                    </a:cubicBezTo>
                    <a:lnTo>
                      <a:pt x="1" y="7215"/>
                    </a:lnTo>
                    <a:cubicBezTo>
                      <a:pt x="1" y="7656"/>
                      <a:pt x="253" y="8034"/>
                      <a:pt x="662" y="8192"/>
                    </a:cubicBezTo>
                    <a:lnTo>
                      <a:pt x="662" y="10649"/>
                    </a:lnTo>
                    <a:cubicBezTo>
                      <a:pt x="662" y="11184"/>
                      <a:pt x="1135" y="11657"/>
                      <a:pt x="1670" y="11657"/>
                    </a:cubicBezTo>
                    <a:lnTo>
                      <a:pt x="3056" y="11657"/>
                    </a:lnTo>
                    <a:cubicBezTo>
                      <a:pt x="3624" y="11657"/>
                      <a:pt x="4096" y="11184"/>
                      <a:pt x="4096" y="10649"/>
                    </a:cubicBezTo>
                    <a:lnTo>
                      <a:pt x="4096" y="8192"/>
                    </a:lnTo>
                    <a:cubicBezTo>
                      <a:pt x="4348" y="8065"/>
                      <a:pt x="4600" y="7876"/>
                      <a:pt x="4726" y="7561"/>
                    </a:cubicBezTo>
                    <a:lnTo>
                      <a:pt x="9988" y="7561"/>
                    </a:lnTo>
                    <a:cubicBezTo>
                      <a:pt x="10555" y="7561"/>
                      <a:pt x="11027" y="7089"/>
                      <a:pt x="11027" y="6553"/>
                    </a:cubicBezTo>
                    <a:lnTo>
                      <a:pt x="11027" y="662"/>
                    </a:lnTo>
                    <a:lnTo>
                      <a:pt x="11374" y="662"/>
                    </a:lnTo>
                    <a:cubicBezTo>
                      <a:pt x="11563" y="662"/>
                      <a:pt x="11720" y="504"/>
                      <a:pt x="11720" y="315"/>
                    </a:cubicBezTo>
                    <a:cubicBezTo>
                      <a:pt x="11720" y="158"/>
                      <a:pt x="11563" y="0"/>
                      <a:pt x="1137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pic>
            <p:nvPicPr>
              <p:cNvPr id="45" name="圖形 44" descr="燒杯">
                <a:extLst>
                  <a:ext uri="{FF2B5EF4-FFF2-40B4-BE49-F238E27FC236}">
                    <a16:creationId xmlns:a16="http://schemas.microsoft.com/office/drawing/2014/main" id="{A9F25730-220B-D396-F0AD-E8CB7495E00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367952" y="6057065"/>
                <a:ext cx="449134" cy="449134"/>
              </a:xfrm>
              <a:prstGeom prst="rect">
                <a:avLst/>
              </a:prstGeom>
            </p:spPr>
          </p:pic>
          <p:pic>
            <p:nvPicPr>
              <p:cNvPr id="48" name="圖形 47" descr="飛機">
                <a:extLst>
                  <a:ext uri="{FF2B5EF4-FFF2-40B4-BE49-F238E27FC236}">
                    <a16:creationId xmlns:a16="http://schemas.microsoft.com/office/drawing/2014/main" id="{5333AB9C-145B-8330-E611-991E232EE5E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177852" y="6530990"/>
                <a:ext cx="479770" cy="479770"/>
              </a:xfrm>
              <a:prstGeom prst="rect">
                <a:avLst/>
              </a:prstGeom>
            </p:spPr>
          </p:pic>
          <p:pic>
            <p:nvPicPr>
              <p:cNvPr id="49" name="圖形 48" descr="單一齒輪">
                <a:extLst>
                  <a:ext uri="{FF2B5EF4-FFF2-40B4-BE49-F238E27FC236}">
                    <a16:creationId xmlns:a16="http://schemas.microsoft.com/office/drawing/2014/main" id="{7E0123F6-59B3-C42E-66D2-C80EC0F0B8A6}"/>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025256" y="5014583"/>
                <a:ext cx="512294" cy="512294"/>
              </a:xfrm>
              <a:prstGeom prst="rect">
                <a:avLst/>
              </a:prstGeom>
            </p:spPr>
          </p:pic>
        </p:grpSp>
      </p:grpSp>
      <p:sp>
        <p:nvSpPr>
          <p:cNvPr id="4" name="文字方塊 3">
            <a:extLst>
              <a:ext uri="{FF2B5EF4-FFF2-40B4-BE49-F238E27FC236}">
                <a16:creationId xmlns:a16="http://schemas.microsoft.com/office/drawing/2014/main" id="{AE9F86FD-1846-5287-D1E8-998621307D5B}"/>
              </a:ext>
            </a:extLst>
          </p:cNvPr>
          <p:cNvSpPr txBox="1"/>
          <p:nvPr/>
        </p:nvSpPr>
        <p:spPr>
          <a:xfrm>
            <a:off x="624291" y="5038087"/>
            <a:ext cx="7565328" cy="78483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zh-TW" altLang="zh-TW" dirty="0">
                <a:solidFill>
                  <a:schemeClr val="tx1"/>
                </a:solidFill>
              </a:rPr>
              <a:t>補助比例不得超過</a:t>
            </a:r>
            <a:r>
              <a:rPr lang="zh-TW" altLang="en-US" dirty="0">
                <a:solidFill>
                  <a:schemeClr val="tx1"/>
                </a:solidFill>
              </a:rPr>
              <a:t>計畫</a:t>
            </a:r>
            <a:r>
              <a:rPr lang="zh-TW" altLang="zh-TW" dirty="0">
                <a:solidFill>
                  <a:schemeClr val="tx1"/>
                </a:solidFill>
              </a:rPr>
              <a:t>總經費之</a:t>
            </a:r>
            <a:r>
              <a:rPr lang="en-US" altLang="zh-TW" dirty="0">
                <a:solidFill>
                  <a:schemeClr val="tx1"/>
                </a:solidFill>
              </a:rPr>
              <a:t>50</a:t>
            </a:r>
            <a:r>
              <a:rPr lang="zh-TW" altLang="zh-TW" dirty="0">
                <a:solidFill>
                  <a:schemeClr val="tx1"/>
                </a:solidFill>
              </a:rPr>
              <a:t>％</a:t>
            </a:r>
            <a:endParaRPr lang="en-US" altLang="zh-TW" dirty="0">
              <a:solidFill>
                <a:schemeClr val="tx1"/>
              </a:solidFill>
            </a:endParaRPr>
          </a:p>
          <a:p>
            <a:r>
              <a:rPr lang="zh-TW" altLang="zh-TW" dirty="0">
                <a:solidFill>
                  <a:schemeClr val="tx1"/>
                </a:solidFill>
              </a:rPr>
              <a:t>新藥臨床試驗</a:t>
            </a:r>
            <a:r>
              <a:rPr lang="en-US" altLang="zh-TW" dirty="0">
                <a:solidFill>
                  <a:schemeClr val="tx1"/>
                </a:solidFill>
              </a:rPr>
              <a:t>II</a:t>
            </a:r>
            <a:r>
              <a:rPr lang="zh-TW" altLang="zh-TW" dirty="0">
                <a:solidFill>
                  <a:schemeClr val="tx1"/>
                </a:solidFill>
              </a:rPr>
              <a:t>期以</a:t>
            </a:r>
            <a:r>
              <a:rPr lang="en-US" altLang="zh-TW" dirty="0">
                <a:solidFill>
                  <a:schemeClr val="tx1"/>
                </a:solidFill>
              </a:rPr>
              <a:t>35%</a:t>
            </a:r>
            <a:r>
              <a:rPr lang="zh-TW" altLang="zh-TW" dirty="0">
                <a:solidFill>
                  <a:schemeClr val="tx1"/>
                </a:solidFill>
              </a:rPr>
              <a:t>為上限</a:t>
            </a:r>
            <a:r>
              <a:rPr lang="zh-TW" altLang="en-US" dirty="0">
                <a:solidFill>
                  <a:schemeClr val="tx1"/>
                </a:solidFill>
              </a:rPr>
              <a:t>，</a:t>
            </a:r>
            <a:r>
              <a:rPr lang="en-US" altLang="zh-TW" dirty="0">
                <a:solidFill>
                  <a:schemeClr val="tx1"/>
                </a:solidFill>
              </a:rPr>
              <a:t>III</a:t>
            </a:r>
            <a:r>
              <a:rPr lang="zh-TW" altLang="zh-TW" dirty="0">
                <a:solidFill>
                  <a:schemeClr val="tx1"/>
                </a:solidFill>
              </a:rPr>
              <a:t>期補助比例以</a:t>
            </a:r>
            <a:r>
              <a:rPr lang="en-US" altLang="zh-TW" dirty="0">
                <a:solidFill>
                  <a:schemeClr val="tx1"/>
                </a:solidFill>
              </a:rPr>
              <a:t>20%</a:t>
            </a:r>
            <a:r>
              <a:rPr lang="zh-TW" altLang="zh-TW" dirty="0">
                <a:solidFill>
                  <a:schemeClr val="tx1"/>
                </a:solidFill>
              </a:rPr>
              <a:t>為上限。</a:t>
            </a:r>
          </a:p>
        </p:txBody>
      </p:sp>
    </p:spTree>
    <p:extLst>
      <p:ext uri="{BB962C8B-B14F-4D97-AF65-F5344CB8AC3E}">
        <p14:creationId xmlns:p14="http://schemas.microsoft.com/office/powerpoint/2010/main" val="573244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a:extLst>
              <a:ext uri="{FF2B5EF4-FFF2-40B4-BE49-F238E27FC236}">
                <a16:creationId xmlns:a16="http://schemas.microsoft.com/office/drawing/2014/main" id="{868730FF-9CDD-02AA-718F-56D7D5794255}"/>
              </a:ext>
            </a:extLst>
          </p:cNvPr>
          <p:cNvSpPr/>
          <p:nvPr/>
        </p:nvSpPr>
        <p:spPr>
          <a:xfrm>
            <a:off x="273466" y="3845606"/>
            <a:ext cx="8713780" cy="264227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 name="投影片編號版面配置區 1">
            <a:extLst>
              <a:ext uri="{FF2B5EF4-FFF2-40B4-BE49-F238E27FC236}">
                <a16:creationId xmlns:a16="http://schemas.microsoft.com/office/drawing/2014/main" id="{05D40F89-A1CA-B4E5-FEE4-A137523680FA}"/>
              </a:ext>
            </a:extLst>
          </p:cNvPr>
          <p:cNvSpPr>
            <a:spLocks noGrp="1"/>
          </p:cNvSpPr>
          <p:nvPr>
            <p:ph type="sldNum" sz="quarter" idx="10"/>
          </p:nvPr>
        </p:nvSpPr>
        <p:spPr/>
        <p:txBody>
          <a:bodyPr/>
          <a:lstStyle/>
          <a:p>
            <a:fld id="{23700586-B892-4837-82AF-09B2A18F5D2D}" type="slidenum">
              <a:rPr lang="zh-TW" altLang="en-US" smtClean="0"/>
              <a:t>5</a:t>
            </a:fld>
            <a:endParaRPr lang="zh-TW" altLang="en-US"/>
          </a:p>
        </p:txBody>
      </p:sp>
      <p:sp>
        <p:nvSpPr>
          <p:cNvPr id="4" name="標題 3">
            <a:extLst>
              <a:ext uri="{FF2B5EF4-FFF2-40B4-BE49-F238E27FC236}">
                <a16:creationId xmlns:a16="http://schemas.microsoft.com/office/drawing/2014/main" id="{6EDBD738-F04D-A0F3-103D-65A408762700}"/>
              </a:ext>
            </a:extLst>
          </p:cNvPr>
          <p:cNvSpPr>
            <a:spLocks noGrp="1"/>
          </p:cNvSpPr>
          <p:nvPr>
            <p:ph type="title"/>
          </p:nvPr>
        </p:nvSpPr>
        <p:spPr/>
        <p:txBody>
          <a:bodyPr/>
          <a:lstStyle/>
          <a:p>
            <a:pPr algn="ctr"/>
            <a:r>
              <a:rPr lang="zh-TW" altLang="en-US" dirty="0">
                <a:latin typeface="微軟正黑體" panose="020B0604030504040204" pitchFamily="34" charset="-120"/>
                <a:ea typeface="微軟正黑體" panose="020B0604030504040204" pitchFamily="34" charset="-120"/>
              </a:rPr>
              <a:t>申請限制及應注意事項</a:t>
            </a:r>
            <a:br>
              <a:rPr lang="zh-TW" altLang="en-US" dirty="0">
                <a:latin typeface="微軟正黑體" panose="020B0604030504040204" pitchFamily="34" charset="-120"/>
                <a:ea typeface="微軟正黑體" panose="020B0604030504040204" pitchFamily="34" charset="-120"/>
              </a:rPr>
            </a:br>
            <a:endParaRPr lang="zh-TW" altLang="en-US" dirty="0"/>
          </a:p>
        </p:txBody>
      </p:sp>
      <p:sp>
        <p:nvSpPr>
          <p:cNvPr id="3" name="標題 2">
            <a:extLst>
              <a:ext uri="{FF2B5EF4-FFF2-40B4-BE49-F238E27FC236}">
                <a16:creationId xmlns:a16="http://schemas.microsoft.com/office/drawing/2014/main" id="{5109EE8B-5CBF-E33E-863E-F65F950F312E}"/>
              </a:ext>
            </a:extLst>
          </p:cNvPr>
          <p:cNvSpPr txBox="1">
            <a:spLocks/>
          </p:cNvSpPr>
          <p:nvPr/>
        </p:nvSpPr>
        <p:spPr>
          <a:xfrm>
            <a:off x="629191" y="495755"/>
            <a:ext cx="7886700" cy="57156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zh-TW" altLang="en-US" dirty="0">
              <a:latin typeface="微軟正黑體" panose="020B0604030504040204" pitchFamily="34" charset="-120"/>
              <a:ea typeface="微軟正黑體" panose="020B0604030504040204" pitchFamily="34" charset="-120"/>
            </a:endParaRPr>
          </a:p>
        </p:txBody>
      </p:sp>
      <p:sp>
        <p:nvSpPr>
          <p:cNvPr id="8" name="文字方塊 7">
            <a:extLst>
              <a:ext uri="{FF2B5EF4-FFF2-40B4-BE49-F238E27FC236}">
                <a16:creationId xmlns:a16="http://schemas.microsoft.com/office/drawing/2014/main" id="{605D0D5E-5135-C962-9C07-B9223DC4013E}"/>
              </a:ext>
            </a:extLst>
          </p:cNvPr>
          <p:cNvSpPr txBox="1"/>
          <p:nvPr/>
        </p:nvSpPr>
        <p:spPr>
          <a:xfrm>
            <a:off x="350377" y="1379350"/>
            <a:ext cx="8417608" cy="4955203"/>
          </a:xfrm>
          <a:prstGeom prst="rect">
            <a:avLst/>
          </a:prstGeom>
          <a:noFill/>
        </p:spPr>
        <p:txBody>
          <a:bodyPr wrap="square">
            <a:spAutoFit/>
          </a:bodyPr>
          <a:lstStyle/>
          <a:p>
            <a:pPr marL="342900" indent="-342900">
              <a:spcBef>
                <a:spcPts val="600"/>
              </a:spcBef>
              <a:buFont typeface="Arial" panose="020B0604020202020204" pitchFamily="34" charset="0"/>
              <a:buChar char="•"/>
            </a:pPr>
            <a:r>
              <a:rPr lang="zh-TW" altLang="en-US" sz="2400" dirty="0">
                <a:latin typeface="微軟正黑體" panose="020B0604030504040204" pitchFamily="34" charset="-120"/>
              </a:rPr>
              <a:t>計畫時程以</a:t>
            </a:r>
            <a:r>
              <a:rPr lang="zh-TW" altLang="en-US" sz="2400" dirty="0">
                <a:solidFill>
                  <a:srgbClr val="0000CC"/>
                </a:solidFill>
                <a:latin typeface="微軟正黑體" panose="020B0604030504040204" pitchFamily="34" charset="-120"/>
              </a:rPr>
              <a:t>不超過</a:t>
            </a:r>
            <a:r>
              <a:rPr lang="en-US" altLang="zh-TW" sz="2400" dirty="0">
                <a:solidFill>
                  <a:srgbClr val="0000CC"/>
                </a:solidFill>
                <a:latin typeface="微軟正黑體" panose="020B0604030504040204" pitchFamily="34" charset="-120"/>
              </a:rPr>
              <a:t>3</a:t>
            </a:r>
            <a:r>
              <a:rPr lang="zh-TW" altLang="en-US" sz="2400" dirty="0">
                <a:solidFill>
                  <a:srgbClr val="0000CC"/>
                </a:solidFill>
                <a:latin typeface="微軟正黑體" panose="020B0604030504040204" pitchFamily="34" charset="-120"/>
              </a:rPr>
              <a:t>年</a:t>
            </a:r>
            <a:r>
              <a:rPr lang="zh-TW" altLang="en-US" sz="2400" dirty="0">
                <a:latin typeface="微軟正黑體" panose="020B0604030504040204" pitchFamily="34" charset="-120"/>
              </a:rPr>
              <a:t>為原則。</a:t>
            </a:r>
            <a:endParaRPr lang="en-US" altLang="zh-TW" sz="2400" dirty="0">
              <a:latin typeface="微軟正黑體" panose="020B0604030504040204" pitchFamily="34" charset="-120"/>
            </a:endParaRPr>
          </a:p>
          <a:p>
            <a:pPr marL="342900" indent="-342900">
              <a:spcBef>
                <a:spcPts val="600"/>
              </a:spcBef>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公司</a:t>
            </a:r>
            <a:r>
              <a:rPr lang="zh-TW" altLang="en-US" sz="2400" dirty="0">
                <a:solidFill>
                  <a:srgbClr val="0000CC"/>
                </a:solidFill>
                <a:latin typeface="微軟正黑體" panose="020B0604030504040204" pitchFamily="34" charset="-120"/>
              </a:rPr>
              <a:t>同一時期申請</a:t>
            </a:r>
            <a:r>
              <a:rPr lang="zh-TW" altLang="en-US" sz="2400" dirty="0">
                <a:latin typeface="微軟正黑體" panose="020B0604030504040204" pitchFamily="34" charset="-120"/>
                <a:ea typeface="微軟正黑體" panose="020B0604030504040204" pitchFamily="34" charset="-120"/>
              </a:rPr>
              <a:t>或</a:t>
            </a:r>
            <a:r>
              <a:rPr lang="zh-TW" altLang="en-US" sz="2400" dirty="0">
                <a:solidFill>
                  <a:srgbClr val="0000CC"/>
                </a:solidFill>
                <a:latin typeface="微軟正黑體" panose="020B0604030504040204" pitchFamily="34" charset="-120"/>
              </a:rPr>
              <a:t>執行</a:t>
            </a:r>
            <a:r>
              <a:rPr lang="zh-TW" altLang="en-US" sz="2400" dirty="0">
                <a:latin typeface="微軟正黑體" panose="020B0604030504040204" pitchFamily="34" charset="-120"/>
                <a:ea typeface="微軟正黑體" panose="020B0604030504040204" pitchFamily="34" charset="-120"/>
              </a:rPr>
              <a:t>之計畫，以</a:t>
            </a:r>
            <a:r>
              <a:rPr lang="zh-TW" altLang="en-US" sz="2400" dirty="0">
                <a:solidFill>
                  <a:srgbClr val="0000CC"/>
                </a:solidFill>
                <a:latin typeface="微軟正黑體" panose="020B0604030504040204" pitchFamily="34" charset="-120"/>
              </a:rPr>
              <a:t>不超過</a:t>
            </a:r>
            <a:r>
              <a:rPr lang="en-US" altLang="zh-TW" sz="2400" dirty="0">
                <a:solidFill>
                  <a:srgbClr val="0000CC"/>
                </a:solidFill>
                <a:latin typeface="微軟正黑體" panose="020B0604030504040204" pitchFamily="34" charset="-120"/>
              </a:rPr>
              <a:t>3</a:t>
            </a:r>
            <a:r>
              <a:rPr lang="zh-TW" altLang="en-US" sz="2400" dirty="0">
                <a:solidFill>
                  <a:srgbClr val="0000CC"/>
                </a:solidFill>
                <a:latin typeface="微軟正黑體" panose="020B0604030504040204" pitchFamily="34" charset="-120"/>
              </a:rPr>
              <a:t>項</a:t>
            </a:r>
            <a:r>
              <a:rPr lang="zh-TW" altLang="en-US" sz="2400" dirty="0">
                <a:latin typeface="微軟正黑體" panose="020B0604030504040204" pitchFamily="34" charset="-120"/>
                <a:ea typeface="微軟正黑體" panose="020B0604030504040204" pitchFamily="34" charset="-120"/>
              </a:rPr>
              <a:t>計畫為原則。</a:t>
            </a:r>
            <a:endParaRPr lang="en-US" altLang="zh-TW" sz="2400" dirty="0">
              <a:latin typeface="微軟正黑體" panose="020B0604030504040204" pitchFamily="34" charset="-120"/>
              <a:ea typeface="微軟正黑體" panose="020B0604030504040204" pitchFamily="34" charset="-120"/>
            </a:endParaRPr>
          </a:p>
          <a:p>
            <a:pPr marL="342900" indent="-342900">
              <a:spcBef>
                <a:spcPts val="600"/>
              </a:spcBef>
              <a:buFont typeface="Arial" panose="020B0604020202020204" pitchFamily="34" charset="0"/>
              <a:buChar char="•"/>
            </a:pPr>
            <a:r>
              <a:rPr lang="zh-TW" altLang="en-US" sz="2400" dirty="0">
                <a:solidFill>
                  <a:srgbClr val="0000CC"/>
                </a:solidFill>
                <a:latin typeface="微軟正黑體" panose="020B0604030504040204" pitchFamily="34" charset="-120"/>
              </a:rPr>
              <a:t>同成分同劑型</a:t>
            </a:r>
            <a:r>
              <a:rPr lang="zh-TW" altLang="en-US" sz="2400" dirty="0">
                <a:latin typeface="微軟正黑體" panose="020B0604030504040204" pitchFamily="34" charset="-120"/>
                <a:ea typeface="微軟正黑體" panose="020B0604030504040204" pitchFamily="34" charset="-120"/>
              </a:rPr>
              <a:t>之藥品，</a:t>
            </a:r>
            <a:r>
              <a:rPr lang="zh-TW" altLang="en-US" sz="2400" dirty="0">
                <a:solidFill>
                  <a:srgbClr val="0000CC"/>
                </a:solidFill>
                <a:latin typeface="微軟正黑體" panose="020B0604030504040204" pitchFamily="34" charset="-120"/>
              </a:rPr>
              <a:t>累計</a:t>
            </a:r>
            <a:r>
              <a:rPr lang="zh-TW" altLang="en-US" sz="2400" dirty="0">
                <a:latin typeface="微軟正黑體" panose="020B0604030504040204" pitchFamily="34" charset="-120"/>
                <a:ea typeface="微軟正黑體" panose="020B0604030504040204" pitchFamily="34" charset="-120"/>
              </a:rPr>
              <a:t>補助臨床試驗之計畫次數以</a:t>
            </a:r>
            <a:r>
              <a:rPr lang="zh-TW" altLang="en-US" sz="2400" dirty="0">
                <a:solidFill>
                  <a:srgbClr val="0000CC"/>
                </a:solidFill>
                <a:latin typeface="微軟正黑體" panose="020B0604030504040204" pitchFamily="34" charset="-120"/>
              </a:rPr>
              <a:t>不超過</a:t>
            </a:r>
            <a:r>
              <a:rPr lang="en-US" altLang="zh-TW" sz="2400" dirty="0">
                <a:solidFill>
                  <a:srgbClr val="0000CC"/>
                </a:solidFill>
                <a:latin typeface="微軟正黑體" panose="020B0604030504040204" pitchFamily="34" charset="-120"/>
              </a:rPr>
              <a:t>3</a:t>
            </a:r>
            <a:r>
              <a:rPr lang="zh-TW" altLang="en-US" sz="2400" dirty="0">
                <a:solidFill>
                  <a:srgbClr val="0000CC"/>
                </a:solidFill>
                <a:latin typeface="微軟正黑體" panose="020B0604030504040204" pitchFamily="34" charset="-120"/>
              </a:rPr>
              <a:t>次</a:t>
            </a:r>
            <a:r>
              <a:rPr lang="zh-TW" altLang="en-US" sz="2400" dirty="0">
                <a:latin typeface="微軟正黑體" panose="020B0604030504040204" pitchFamily="34" charset="-120"/>
                <a:ea typeface="微軟正黑體" panose="020B0604030504040204" pitchFamily="34" charset="-120"/>
              </a:rPr>
              <a:t>為原則。</a:t>
            </a:r>
            <a:endParaRPr lang="en-US" altLang="zh-TW" sz="2400" dirty="0">
              <a:latin typeface="微軟正黑體" panose="020B0604030504040204" pitchFamily="34" charset="-120"/>
              <a:ea typeface="微軟正黑體" panose="020B0604030504040204" pitchFamily="34" charset="-120"/>
            </a:endParaRPr>
          </a:p>
          <a:p>
            <a:pPr marL="342900" indent="-342900">
              <a:spcBef>
                <a:spcPts val="600"/>
              </a:spcBef>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為加強對國內產業效益的影響，</a:t>
            </a:r>
            <a:r>
              <a:rPr lang="zh-TW" altLang="en-US" sz="2400" dirty="0">
                <a:solidFill>
                  <a:srgbClr val="0000CC"/>
                </a:solidFill>
                <a:latin typeface="微軟正黑體" panose="020B0604030504040204" pitchFamily="34" charset="-120"/>
              </a:rPr>
              <a:t>下列</a:t>
            </a:r>
            <a:r>
              <a:rPr lang="en-US" altLang="zh-TW" sz="2400" dirty="0">
                <a:solidFill>
                  <a:srgbClr val="0000CC"/>
                </a:solidFill>
                <a:latin typeface="微軟正黑體" panose="020B0604030504040204" pitchFamily="34" charset="-120"/>
              </a:rPr>
              <a:t>5</a:t>
            </a:r>
            <a:r>
              <a:rPr lang="zh-TW" altLang="en-US" sz="2400" dirty="0">
                <a:solidFill>
                  <a:srgbClr val="0000CC"/>
                </a:solidFill>
                <a:latin typeface="微軟正黑體" panose="020B0604030504040204" pitchFamily="34" charset="-120"/>
              </a:rPr>
              <a:t>項</a:t>
            </a:r>
            <a:r>
              <a:rPr lang="zh-TW" altLang="en-US" sz="2400" dirty="0">
                <a:latin typeface="微軟正黑體" panose="020B0604030504040204" pitchFamily="34" charset="-120"/>
                <a:ea typeface="微軟正黑體" panose="020B0604030504040204" pitchFamily="34" charset="-120"/>
              </a:rPr>
              <a:t>指標，</a:t>
            </a:r>
            <a:r>
              <a:rPr lang="zh-TW" altLang="en-US" sz="2400" dirty="0">
                <a:solidFill>
                  <a:srgbClr val="0000CC"/>
                </a:solidFill>
                <a:latin typeface="微軟正黑體" panose="020B0604030504040204" pitchFamily="34" charset="-120"/>
              </a:rPr>
              <a:t>至少</a:t>
            </a:r>
            <a:r>
              <a:rPr lang="zh-TW" altLang="en-US" sz="2400" dirty="0">
                <a:latin typeface="微軟正黑體" panose="020B0604030504040204" pitchFamily="34" charset="-120"/>
                <a:ea typeface="微軟正黑體" panose="020B0604030504040204" pitchFamily="34" charset="-120"/>
              </a:rPr>
              <a:t>須符合</a:t>
            </a:r>
            <a:r>
              <a:rPr lang="en-US" altLang="zh-TW" sz="2400" dirty="0">
                <a:solidFill>
                  <a:srgbClr val="0000CC"/>
                </a:solidFill>
                <a:latin typeface="微軟正黑體" panose="020B0604030504040204" pitchFamily="34" charset="-120"/>
              </a:rPr>
              <a:t>3</a:t>
            </a:r>
            <a:r>
              <a:rPr lang="zh-TW" altLang="en-US" sz="2400" dirty="0">
                <a:solidFill>
                  <a:srgbClr val="0000CC"/>
                </a:solidFill>
                <a:latin typeface="微軟正黑體" panose="020B0604030504040204" pitchFamily="34" charset="-120"/>
              </a:rPr>
              <a:t>項</a:t>
            </a:r>
            <a:r>
              <a:rPr lang="zh-TW" altLang="en-US" sz="2400" dirty="0">
                <a:latin typeface="微軟正黑體" panose="020B0604030504040204" pitchFamily="34" charset="-120"/>
                <a:ea typeface="微軟正黑體" panose="020B0604030504040204" pitchFamily="34" charset="-120"/>
              </a:rPr>
              <a:t>才予以支持：</a:t>
            </a:r>
            <a:endParaRPr lang="en-US" altLang="zh-TW" sz="2400" dirty="0">
              <a:latin typeface="微軟正黑體" panose="020B0604030504040204" pitchFamily="34" charset="-120"/>
              <a:ea typeface="微軟正黑體" panose="020B0604030504040204" pitchFamily="34" charset="-120"/>
            </a:endParaRPr>
          </a:p>
          <a:p>
            <a:pPr marL="914400" lvl="1" indent="-457200">
              <a:spcBef>
                <a:spcPts val="600"/>
              </a:spcBef>
              <a:buFont typeface="+mj-lt"/>
              <a:buAutoNum type="arabicParenR"/>
            </a:pPr>
            <a:r>
              <a:rPr lang="zh-TW" altLang="en-US" sz="2200" dirty="0">
                <a:latin typeface="微軟正黑體" panose="020B0604030504040204" pitchFamily="34" charset="-120"/>
                <a:ea typeface="微軟正黑體" panose="020B0604030504040204" pitchFamily="34" charset="-120"/>
              </a:rPr>
              <a:t>國內自行研發者。</a:t>
            </a:r>
            <a:endParaRPr lang="en-US" altLang="zh-TW" sz="2200" dirty="0">
              <a:latin typeface="微軟正黑體" panose="020B0604030504040204" pitchFamily="34" charset="-120"/>
              <a:ea typeface="微軟正黑體" panose="020B0604030504040204" pitchFamily="34" charset="-120"/>
            </a:endParaRPr>
          </a:p>
          <a:p>
            <a:pPr marL="914400" lvl="1" indent="-457200">
              <a:spcBef>
                <a:spcPts val="600"/>
              </a:spcBef>
              <a:buFont typeface="+mj-lt"/>
              <a:buAutoNum type="arabicParenR"/>
            </a:pPr>
            <a:r>
              <a:rPr lang="zh-TW" altLang="en-US" sz="2200" dirty="0">
                <a:latin typeface="微軟正黑體" panose="020B0604030504040204" pitchFamily="34" charset="-120"/>
                <a:ea typeface="微軟正黑體" panose="020B0604030504040204" pitchFamily="34" charset="-120"/>
              </a:rPr>
              <a:t>於國內進行臨床試驗者。</a:t>
            </a:r>
            <a:endParaRPr lang="en-US" altLang="zh-TW" sz="2200" dirty="0">
              <a:latin typeface="微軟正黑體" panose="020B0604030504040204" pitchFamily="34" charset="-120"/>
              <a:ea typeface="微軟正黑體" panose="020B0604030504040204" pitchFamily="34" charset="-120"/>
            </a:endParaRPr>
          </a:p>
          <a:p>
            <a:pPr marL="914400" lvl="1" indent="-457200">
              <a:spcBef>
                <a:spcPts val="600"/>
              </a:spcBef>
              <a:buFont typeface="+mj-lt"/>
              <a:buAutoNum type="arabicParenR"/>
            </a:pPr>
            <a:r>
              <a:rPr lang="zh-TW" altLang="en-US" sz="2200" dirty="0">
                <a:latin typeface="微軟正黑體" panose="020B0604030504040204" pitchFamily="34" charset="-120"/>
                <a:ea typeface="微軟正黑體" panose="020B0604030504040204" pitchFamily="34" charset="-120"/>
              </a:rPr>
              <a:t>委託研究項目至少需逾</a:t>
            </a:r>
            <a:r>
              <a:rPr lang="en-US" altLang="zh-TW" sz="2200" dirty="0">
                <a:latin typeface="微軟正黑體" panose="020B0604030504040204" pitchFamily="34" charset="-120"/>
                <a:ea typeface="微軟正黑體" panose="020B0604030504040204" pitchFamily="34" charset="-120"/>
              </a:rPr>
              <a:t>30%</a:t>
            </a:r>
            <a:r>
              <a:rPr lang="zh-TW" altLang="en-US" sz="2200" dirty="0">
                <a:latin typeface="微軟正黑體" panose="020B0604030504040204" pitchFamily="34" charset="-120"/>
                <a:ea typeface="微軟正黑體" panose="020B0604030504040204" pitchFamily="34" charset="-120"/>
              </a:rPr>
              <a:t>金額轉委託國內研發服務業</a:t>
            </a:r>
            <a:r>
              <a:rPr lang="en-US" altLang="zh-TW" sz="2200" dirty="0">
                <a:latin typeface="微軟正黑體" panose="020B0604030504040204" pitchFamily="34" charset="-120"/>
                <a:ea typeface="微軟正黑體" panose="020B0604030504040204" pitchFamily="34" charset="-120"/>
              </a:rPr>
              <a:t>(CRO)</a:t>
            </a:r>
            <a:r>
              <a:rPr lang="zh-TW" altLang="en-US" sz="2200" dirty="0">
                <a:latin typeface="微軟正黑體" panose="020B0604030504040204" pitchFamily="34" charset="-120"/>
                <a:ea typeface="微軟正黑體" panose="020B0604030504040204" pitchFamily="34" charset="-120"/>
              </a:rPr>
              <a:t>或生產代工者</a:t>
            </a:r>
            <a:r>
              <a:rPr lang="en-US" altLang="zh-TW" sz="2200" dirty="0">
                <a:latin typeface="微軟正黑體" panose="020B0604030504040204" pitchFamily="34" charset="-120"/>
                <a:ea typeface="微軟正黑體" panose="020B0604030504040204" pitchFamily="34" charset="-120"/>
              </a:rPr>
              <a:t>(CMO)</a:t>
            </a:r>
            <a:r>
              <a:rPr lang="zh-TW" altLang="en-US" sz="2200" dirty="0">
                <a:latin typeface="微軟正黑體" panose="020B0604030504040204" pitchFamily="34" charset="-120"/>
                <a:ea typeface="微軟正黑體" panose="020B0604030504040204" pitchFamily="34" charset="-120"/>
              </a:rPr>
              <a:t>。</a:t>
            </a:r>
            <a:endParaRPr lang="en-US" altLang="zh-TW" sz="2200" dirty="0">
              <a:latin typeface="微軟正黑體" panose="020B0604030504040204" pitchFamily="34" charset="-120"/>
              <a:ea typeface="微軟正黑體" panose="020B0604030504040204" pitchFamily="34" charset="-120"/>
            </a:endParaRPr>
          </a:p>
          <a:p>
            <a:pPr marL="914400" lvl="1" indent="-457200">
              <a:spcBef>
                <a:spcPts val="600"/>
              </a:spcBef>
              <a:buFont typeface="+mj-lt"/>
              <a:buAutoNum type="arabicParenR"/>
            </a:pPr>
            <a:r>
              <a:rPr lang="zh-TW" altLang="en-US" sz="2200" dirty="0">
                <a:latin typeface="微軟正黑體" panose="020B0604030504040204" pitchFamily="34" charset="-120"/>
                <a:ea typeface="微軟正黑體" panose="020B0604030504040204" pitchFamily="34" charset="-120"/>
              </a:rPr>
              <a:t>廠商擁有全球多數地區市場權益或全球生產製造權益者。</a:t>
            </a:r>
            <a:endParaRPr lang="en-US" altLang="zh-TW" sz="2200" dirty="0">
              <a:latin typeface="微軟正黑體" panose="020B0604030504040204" pitchFamily="34" charset="-120"/>
              <a:ea typeface="微軟正黑體" panose="020B0604030504040204" pitchFamily="34" charset="-120"/>
            </a:endParaRPr>
          </a:p>
          <a:p>
            <a:pPr marL="914400" lvl="1" indent="-457200">
              <a:spcBef>
                <a:spcPts val="600"/>
              </a:spcBef>
              <a:buFont typeface="+mj-lt"/>
              <a:buAutoNum type="arabicParenR"/>
            </a:pPr>
            <a:r>
              <a:rPr lang="zh-TW" altLang="en-US" sz="2200" dirty="0">
                <a:latin typeface="微軟正黑體" panose="020B0604030504040204" pitchFamily="34" charset="-120"/>
                <a:ea typeface="微軟正黑體" panose="020B0604030504040204" pitchFamily="34" charset="-120"/>
              </a:rPr>
              <a:t>規劃上市後在台灣生產製造者。 </a:t>
            </a:r>
          </a:p>
        </p:txBody>
      </p:sp>
    </p:spTree>
    <p:extLst>
      <p:ext uri="{BB962C8B-B14F-4D97-AF65-F5344CB8AC3E}">
        <p14:creationId xmlns:p14="http://schemas.microsoft.com/office/powerpoint/2010/main" val="2238083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5BAB8307-DEB1-BF9F-F507-F1214FF9904C}"/>
              </a:ext>
            </a:extLst>
          </p:cNvPr>
          <p:cNvSpPr txBox="1"/>
          <p:nvPr/>
        </p:nvSpPr>
        <p:spPr>
          <a:xfrm>
            <a:off x="611774" y="668793"/>
            <a:ext cx="7983587" cy="701731"/>
          </a:xfrm>
          <a:prstGeom prst="rect">
            <a:avLst/>
          </a:prstGeom>
        </p:spPr>
        <p:txBody>
          <a:bodyPr/>
          <a:lstStyle>
            <a:defPPr>
              <a:defRPr lang="en-US"/>
            </a:defPPr>
            <a:lvl1pPr defTabSz="914400">
              <a:lnSpc>
                <a:spcPct val="90000"/>
              </a:lnSpc>
              <a:spcBef>
                <a:spcPct val="0"/>
              </a:spcBef>
              <a:buNone/>
              <a:defRPr sz="4400">
                <a:latin typeface="微軟正黑體" panose="020B0604030504040204" pitchFamily="34" charset="-120"/>
                <a:ea typeface="微軟正黑體" panose="020B0604030504040204" pitchFamily="34" charset="-120"/>
                <a:cs typeface="+mj-cs"/>
              </a:defRPr>
            </a:lvl1pPr>
          </a:lstStyle>
          <a:p>
            <a:endParaRPr lang="zh-TW" altLang="zh-TW" dirty="0"/>
          </a:p>
        </p:txBody>
      </p:sp>
      <p:sp>
        <p:nvSpPr>
          <p:cNvPr id="16" name="投影片編號版面配置區 15">
            <a:extLst>
              <a:ext uri="{FF2B5EF4-FFF2-40B4-BE49-F238E27FC236}">
                <a16:creationId xmlns:a16="http://schemas.microsoft.com/office/drawing/2014/main" id="{DF71DD65-4751-117C-43DE-DCADDF5C155F}"/>
              </a:ext>
            </a:extLst>
          </p:cNvPr>
          <p:cNvSpPr>
            <a:spLocks noGrp="1"/>
          </p:cNvSpPr>
          <p:nvPr>
            <p:ph type="sldNum" sz="quarter" idx="10"/>
          </p:nvPr>
        </p:nvSpPr>
        <p:spPr/>
        <p:txBody>
          <a:bodyPr/>
          <a:lstStyle/>
          <a:p>
            <a:fld id="{23700586-B892-4837-82AF-09B2A18F5D2D}" type="slidenum">
              <a:rPr lang="zh-TW" altLang="en-US" smtClean="0"/>
              <a:t>6</a:t>
            </a:fld>
            <a:endParaRPr lang="zh-TW" altLang="en-US"/>
          </a:p>
        </p:txBody>
      </p:sp>
      <p:sp>
        <p:nvSpPr>
          <p:cNvPr id="6" name="標題 5">
            <a:extLst>
              <a:ext uri="{FF2B5EF4-FFF2-40B4-BE49-F238E27FC236}">
                <a16:creationId xmlns:a16="http://schemas.microsoft.com/office/drawing/2014/main" id="{4910AB9F-8099-52CE-18A6-FA1905F2E16D}"/>
              </a:ext>
            </a:extLst>
          </p:cNvPr>
          <p:cNvSpPr>
            <a:spLocks noGrp="1"/>
          </p:cNvSpPr>
          <p:nvPr>
            <p:ph type="title"/>
          </p:nvPr>
        </p:nvSpPr>
        <p:spPr/>
        <p:txBody>
          <a:bodyPr/>
          <a:lstStyle/>
          <a:p>
            <a:pPr algn="ctr"/>
            <a:r>
              <a:rPr lang="zh-TW" altLang="en-US" dirty="0"/>
              <a:t>申請應備文件</a:t>
            </a:r>
            <a:br>
              <a:rPr lang="zh-TW" altLang="zh-TW" dirty="0"/>
            </a:br>
            <a:endParaRPr lang="zh-TW" altLang="en-US" dirty="0"/>
          </a:p>
        </p:txBody>
      </p:sp>
      <p:graphicFrame>
        <p:nvGraphicFramePr>
          <p:cNvPr id="3" name="表格 9">
            <a:extLst>
              <a:ext uri="{FF2B5EF4-FFF2-40B4-BE49-F238E27FC236}">
                <a16:creationId xmlns:a16="http://schemas.microsoft.com/office/drawing/2014/main" id="{74C919C8-398B-D086-A83A-5F04D8846D64}"/>
              </a:ext>
            </a:extLst>
          </p:cNvPr>
          <p:cNvGraphicFramePr>
            <a:graphicFrameLocks noGrp="1"/>
          </p:cNvGraphicFramePr>
          <p:nvPr>
            <p:extLst>
              <p:ext uri="{D42A27DB-BD31-4B8C-83A1-F6EECF244321}">
                <p14:modId xmlns:p14="http://schemas.microsoft.com/office/powerpoint/2010/main" val="2961916242"/>
              </p:ext>
            </p:extLst>
          </p:nvPr>
        </p:nvGraphicFramePr>
        <p:xfrm>
          <a:off x="526390" y="1211485"/>
          <a:ext cx="8331860" cy="4603327"/>
        </p:xfrm>
        <a:graphic>
          <a:graphicData uri="http://schemas.openxmlformats.org/drawingml/2006/table">
            <a:tbl>
              <a:tblPr firstRow="1" bandRow="1">
                <a:tableStyleId>{5940675A-B579-460E-94D1-54222C63F5DA}</a:tableStyleId>
              </a:tblPr>
              <a:tblGrid>
                <a:gridCol w="417204">
                  <a:extLst>
                    <a:ext uri="{9D8B030D-6E8A-4147-A177-3AD203B41FA5}">
                      <a16:colId xmlns:a16="http://schemas.microsoft.com/office/drawing/2014/main" val="3990113787"/>
                    </a:ext>
                  </a:extLst>
                </a:gridCol>
                <a:gridCol w="7409558">
                  <a:extLst>
                    <a:ext uri="{9D8B030D-6E8A-4147-A177-3AD203B41FA5}">
                      <a16:colId xmlns:a16="http://schemas.microsoft.com/office/drawing/2014/main" val="1742230849"/>
                    </a:ext>
                  </a:extLst>
                </a:gridCol>
                <a:gridCol w="505098">
                  <a:extLst>
                    <a:ext uri="{9D8B030D-6E8A-4147-A177-3AD203B41FA5}">
                      <a16:colId xmlns:a16="http://schemas.microsoft.com/office/drawing/2014/main" val="2609431356"/>
                    </a:ext>
                  </a:extLst>
                </a:gridCol>
              </a:tblGrid>
              <a:tr h="287736">
                <a:tc>
                  <a:txBody>
                    <a:bodyPr/>
                    <a:lstStyle/>
                    <a:p>
                      <a:pPr algn="ctr">
                        <a:lnSpc>
                          <a:spcPct val="100000"/>
                        </a:lnSpc>
                      </a:pPr>
                      <a:r>
                        <a:rPr lang="en-US" altLang="zh-TW" sz="1600" b="0" dirty="0">
                          <a:solidFill>
                            <a:schemeClr val="accent1">
                              <a:lumMod val="50000"/>
                            </a:schemeClr>
                          </a:solidFill>
                        </a:rPr>
                        <a:t>1</a:t>
                      </a:r>
                      <a:endParaRPr lang="zh-TW" altLang="en-US" sz="1600" b="0" dirty="0">
                        <a:solidFill>
                          <a:schemeClr val="accent1">
                            <a:lumMod val="50000"/>
                          </a:schemeClr>
                        </a:solidFill>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5">
                        <a:lumMod val="20000"/>
                        <a:lumOff val="80000"/>
                      </a:schemeClr>
                    </a:solidFill>
                  </a:tcPr>
                </a:tc>
                <a:tc>
                  <a:txBody>
                    <a:bodyPr/>
                    <a:lstStyle/>
                    <a:p>
                      <a:pPr algn="just">
                        <a:lnSpc>
                          <a:spcPct val="100000"/>
                        </a:lnSpc>
                      </a:pPr>
                      <a:r>
                        <a:rPr lang="zh-TW" altLang="en-US" sz="1600" b="0" dirty="0">
                          <a:solidFill>
                            <a:schemeClr val="tx1"/>
                          </a:solidFill>
                        </a:rPr>
                        <a:t>計畫申請表</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5">
                        <a:lumMod val="20000"/>
                        <a:lumOff val="80000"/>
                      </a:schemeClr>
                    </a:solidFill>
                  </a:tcPr>
                </a:tc>
                <a:tc>
                  <a:txBody>
                    <a:bodyPr/>
                    <a:lstStyle/>
                    <a:p>
                      <a:pPr algn="ctr">
                        <a:lnSpc>
                          <a:spcPct val="100000"/>
                        </a:lnSpc>
                      </a:pPr>
                      <a:r>
                        <a:rPr lang="en-US" altLang="zh-TW" sz="1600" b="0" dirty="0">
                          <a:solidFill>
                            <a:schemeClr val="tx1"/>
                          </a:solidFill>
                        </a:rPr>
                        <a:t>2</a:t>
                      </a:r>
                      <a:r>
                        <a:rPr lang="zh-TW" altLang="en-US" sz="1600" b="0" dirty="0">
                          <a:solidFill>
                            <a:schemeClr val="tx1"/>
                          </a:solidFill>
                        </a:rPr>
                        <a:t>份</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191797682"/>
                  </a:ext>
                </a:extLst>
              </a:tr>
              <a:tr h="287736">
                <a:tc>
                  <a:txBody>
                    <a:bodyPr/>
                    <a:lstStyle/>
                    <a:p>
                      <a:pPr algn="ctr">
                        <a:lnSpc>
                          <a:spcPct val="100000"/>
                        </a:lnSpc>
                      </a:pPr>
                      <a:r>
                        <a:rPr lang="en-US" altLang="zh-TW" sz="1600" b="0" dirty="0"/>
                        <a:t>2</a:t>
                      </a:r>
                      <a:endParaRPr lang="zh-TW" altLang="en-US" sz="1600" b="0" dirty="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5">
                        <a:lumMod val="20000"/>
                        <a:lumOff val="80000"/>
                      </a:schemeClr>
                    </a:solidFill>
                  </a:tcPr>
                </a:tc>
                <a:tc>
                  <a:txBody>
                    <a:bodyPr/>
                    <a:lstStyle/>
                    <a:p>
                      <a:pPr algn="just">
                        <a:lnSpc>
                          <a:spcPct val="100000"/>
                        </a:lnSpc>
                      </a:pPr>
                      <a:r>
                        <a:rPr lang="zh-TW" altLang="en-US" sz="1600" b="0" dirty="0"/>
                        <a:t>公司基本資料表</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5">
                        <a:lumMod val="20000"/>
                        <a:lumOff val="80000"/>
                      </a:schemeClr>
                    </a:solidFill>
                  </a:tcPr>
                </a:tc>
                <a:tc>
                  <a:txBody>
                    <a:bodyPr/>
                    <a:lstStyle/>
                    <a:p>
                      <a:pPr algn="ctr">
                        <a:lnSpc>
                          <a:spcPct val="100000"/>
                        </a:lnSpc>
                      </a:pPr>
                      <a:r>
                        <a:rPr lang="en-US" altLang="zh-TW" sz="1600" b="0" dirty="0"/>
                        <a:t>2</a:t>
                      </a:r>
                      <a:r>
                        <a:rPr lang="zh-TW" altLang="en-US" sz="1600" b="0" dirty="0"/>
                        <a:t>份</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5743739"/>
                  </a:ext>
                </a:extLst>
              </a:tr>
              <a:tr h="287736">
                <a:tc>
                  <a:txBody>
                    <a:bodyPr/>
                    <a:lstStyle/>
                    <a:p>
                      <a:pPr algn="ctr">
                        <a:lnSpc>
                          <a:spcPct val="100000"/>
                        </a:lnSpc>
                      </a:pPr>
                      <a:r>
                        <a:rPr lang="en-US" altLang="zh-TW" sz="1600" b="0" dirty="0"/>
                        <a:t>3</a:t>
                      </a:r>
                      <a:endParaRPr lang="zh-TW" altLang="en-US" sz="1600" b="0" dirty="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zh-TW" altLang="en-US" sz="1600" b="0" dirty="0"/>
                        <a:t>最近</a:t>
                      </a:r>
                      <a:r>
                        <a:rPr lang="en-US" altLang="zh-TW" sz="1600" b="0" dirty="0"/>
                        <a:t>3</a:t>
                      </a:r>
                      <a:r>
                        <a:rPr lang="zh-TW" altLang="en-US" sz="1600" b="0" dirty="0"/>
                        <a:t>年會計師簽證之查核報告書</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5">
                        <a:lumMod val="20000"/>
                        <a:lumOff val="80000"/>
                      </a:schemeClr>
                    </a:solidFill>
                  </a:tcPr>
                </a:tc>
                <a:tc>
                  <a:txBody>
                    <a:bodyPr/>
                    <a:lstStyle/>
                    <a:p>
                      <a:pPr algn="ctr">
                        <a:lnSpc>
                          <a:spcPct val="100000"/>
                        </a:lnSpc>
                      </a:pPr>
                      <a:r>
                        <a:rPr lang="en-US" altLang="zh-TW" sz="1600" b="0" kern="1200" dirty="0">
                          <a:solidFill>
                            <a:schemeClr val="tx1"/>
                          </a:solidFill>
                        </a:rPr>
                        <a:t>1</a:t>
                      </a:r>
                      <a:r>
                        <a:rPr lang="zh-TW" altLang="en-US" sz="1600" b="0" kern="1200" dirty="0">
                          <a:solidFill>
                            <a:schemeClr val="tx1"/>
                          </a:solidFill>
                        </a:rPr>
                        <a:t>份</a:t>
                      </a:r>
                      <a:endParaRPr lang="zh-TW" altLang="en-US" sz="1600" b="0" kern="1200" dirty="0">
                        <a:solidFill>
                          <a:schemeClr val="tx1"/>
                        </a:solidFill>
                        <a:latin typeface="+mn-lt"/>
                        <a:ea typeface="+mn-ea"/>
                        <a:cs typeface="+mn-cs"/>
                      </a:endParaRP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86412466"/>
                  </a:ext>
                </a:extLst>
              </a:tr>
              <a:tr h="287736">
                <a:tc>
                  <a:txBody>
                    <a:bodyPr/>
                    <a:lstStyle/>
                    <a:p>
                      <a:pPr algn="ctr">
                        <a:lnSpc>
                          <a:spcPct val="100000"/>
                        </a:lnSpc>
                      </a:pPr>
                      <a:r>
                        <a:rPr lang="en-US" altLang="zh-TW" sz="1600" b="0" dirty="0"/>
                        <a:t>4</a:t>
                      </a:r>
                      <a:endParaRPr lang="zh-TW" altLang="en-US" sz="1600" b="0" dirty="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zh-TW" altLang="en-US" sz="1600" b="0" dirty="0"/>
                        <a:t>計畫書</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5">
                        <a:lumMod val="20000"/>
                        <a:lumOff val="80000"/>
                      </a:schemeClr>
                    </a:solidFill>
                  </a:tcPr>
                </a:tc>
                <a:tc>
                  <a:txBody>
                    <a:bodyPr/>
                    <a:lstStyle/>
                    <a:p>
                      <a:pPr algn="ctr">
                        <a:lnSpc>
                          <a:spcPct val="100000"/>
                        </a:lnSpc>
                      </a:pPr>
                      <a:r>
                        <a:rPr lang="en-US" altLang="zh-TW" sz="1600" b="0" dirty="0"/>
                        <a:t>2</a:t>
                      </a:r>
                      <a:r>
                        <a:rPr lang="zh-TW" altLang="en-US" sz="1600" b="0" dirty="0"/>
                        <a:t>份</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702451232"/>
                  </a:ext>
                </a:extLst>
              </a:tr>
              <a:tr h="608944">
                <a:tc>
                  <a:txBody>
                    <a:bodyPr/>
                    <a:lstStyle/>
                    <a:p>
                      <a:pPr algn="ctr">
                        <a:lnSpc>
                          <a:spcPct val="100000"/>
                        </a:lnSpc>
                      </a:pPr>
                      <a:r>
                        <a:rPr lang="en-US" altLang="zh-TW" sz="1600" b="0" dirty="0"/>
                        <a:t>5</a:t>
                      </a:r>
                      <a:endParaRPr lang="zh-TW" altLang="en-US" sz="1600" b="0" dirty="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2">
                        <a:lumMod val="20000"/>
                        <a:lumOff val="80000"/>
                      </a:schemeClr>
                    </a:solidFill>
                  </a:tcPr>
                </a:tc>
                <a:tc>
                  <a:txBody>
                    <a:bodyPr/>
                    <a:lstStyle/>
                    <a:p>
                      <a:pPr algn="just">
                        <a:lnSpc>
                          <a:spcPct val="100000"/>
                        </a:lnSpc>
                      </a:pPr>
                      <a:r>
                        <a:rPr lang="zh-TW" altLang="zh-TW" sz="1600" dirty="0"/>
                        <a:t>衛生法規主管機關核發之查驗登記用之新藥或醫療器材臨床試驗許可函或相關證明文件</a:t>
                      </a:r>
                      <a:endParaRPr lang="zh-TW" altLang="en-US" sz="1600" b="0" dirty="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2">
                        <a:lumMod val="20000"/>
                        <a:lumOff val="80000"/>
                      </a:schemeClr>
                    </a:solidFill>
                  </a:tcPr>
                </a:tc>
                <a:tc rowSpan="6">
                  <a:txBody>
                    <a:bodyPr/>
                    <a:lstStyle/>
                    <a:p>
                      <a:pPr algn="ctr">
                        <a:lnSpc>
                          <a:spcPct val="100000"/>
                        </a:lnSpc>
                      </a:pPr>
                      <a:r>
                        <a:rPr lang="zh-TW" altLang="en-US" sz="1600" b="0" dirty="0"/>
                        <a:t>計畫書附件</a:t>
                      </a:r>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572430695"/>
                  </a:ext>
                </a:extLst>
              </a:tr>
              <a:tr h="431336">
                <a:tc>
                  <a:txBody>
                    <a:bodyPr/>
                    <a:lstStyle/>
                    <a:p>
                      <a:pPr algn="ctr">
                        <a:lnSpc>
                          <a:spcPct val="100000"/>
                        </a:lnSpc>
                      </a:pPr>
                      <a:r>
                        <a:rPr lang="en-US" altLang="zh-TW" sz="1600" b="0" dirty="0"/>
                        <a:t>6</a:t>
                      </a:r>
                      <a:endParaRPr lang="zh-TW" altLang="en-US" sz="1600" b="0" dirty="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2">
                        <a:lumMod val="20000"/>
                        <a:lumOff val="80000"/>
                      </a:schemeClr>
                    </a:solidFill>
                  </a:tcPr>
                </a:tc>
                <a:tc>
                  <a:txBody>
                    <a:bodyPr/>
                    <a:lstStyle/>
                    <a:p>
                      <a:pPr algn="just">
                        <a:lnSpc>
                          <a:spcPct val="100000"/>
                        </a:lnSpc>
                      </a:pPr>
                      <a:r>
                        <a:rPr lang="zh-TW" altLang="zh-TW" sz="1600" dirty="0"/>
                        <a:t>試驗醫院人體臨床試驗委員會核發之人體臨床試驗計畫同意函或相關證明文件</a:t>
                      </a:r>
                      <a:endParaRPr lang="zh-TW" altLang="en-US" sz="1600" b="0" dirty="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2">
                        <a:lumMod val="20000"/>
                        <a:lumOff val="80000"/>
                      </a:schemeClr>
                    </a:solidFill>
                  </a:tcPr>
                </a:tc>
                <a:tc vMerge="1">
                  <a:txBody>
                    <a:bodyPr/>
                    <a:lstStyle/>
                    <a:p>
                      <a:endParaRPr lang="zh-TW" altLang="en-US" sz="1600" b="0" dirty="0"/>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tcPr>
                </a:tc>
                <a:extLst>
                  <a:ext uri="{0D108BD9-81ED-4DB2-BD59-A6C34878D82A}">
                    <a16:rowId xmlns:a16="http://schemas.microsoft.com/office/drawing/2014/main" val="1657119572"/>
                  </a:ext>
                </a:extLst>
              </a:tr>
              <a:tr h="632351">
                <a:tc>
                  <a:txBody>
                    <a:bodyPr/>
                    <a:lstStyle/>
                    <a:p>
                      <a:pPr algn="ctr">
                        <a:lnSpc>
                          <a:spcPct val="100000"/>
                        </a:lnSpc>
                      </a:pPr>
                      <a:r>
                        <a:rPr lang="en-US" altLang="zh-TW" sz="1600" b="0" dirty="0"/>
                        <a:t>7</a:t>
                      </a:r>
                      <a:endParaRPr lang="zh-TW" altLang="en-US" sz="1600" b="0" dirty="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2">
                        <a:lumMod val="20000"/>
                        <a:lumOff val="80000"/>
                      </a:schemeClr>
                    </a:solidFill>
                  </a:tcPr>
                </a:tc>
                <a:tc>
                  <a:txBody>
                    <a:bodyPr/>
                    <a:lstStyle/>
                    <a:p>
                      <a:pPr algn="just">
                        <a:lnSpc>
                          <a:spcPct val="100000"/>
                        </a:lnSpc>
                      </a:pPr>
                      <a:r>
                        <a:rPr lang="zh-TW" altLang="zh-TW" sz="1600" dirty="0"/>
                        <a:t>執行多國多中心臨床試驗者，至少先需取得</a:t>
                      </a:r>
                      <a:r>
                        <a:rPr lang="en-US" altLang="zh-TW" sz="1600" dirty="0"/>
                        <a:t>1</a:t>
                      </a:r>
                      <a:r>
                        <a:rPr lang="zh-TW" altLang="zh-TW" sz="1600" dirty="0"/>
                        <a:t>國之衛生法規主管機關</a:t>
                      </a:r>
                      <a:r>
                        <a:rPr lang="zh-TW" altLang="en-US" sz="1600" dirty="0"/>
                        <a:t>及試驗醫院之許可臨床試驗</a:t>
                      </a:r>
                      <a:r>
                        <a:rPr lang="zh-TW" altLang="zh-TW" sz="1600" dirty="0"/>
                        <a:t>核准文件</a:t>
                      </a:r>
                      <a:r>
                        <a:rPr lang="zh-TW" altLang="en-US" sz="1600" dirty="0"/>
                        <a:t>（其餘</a:t>
                      </a:r>
                      <a:r>
                        <a:rPr lang="zh-TW" altLang="zh-TW" sz="1600" dirty="0"/>
                        <a:t>試驗國</a:t>
                      </a:r>
                      <a:r>
                        <a:rPr lang="zh-TW" altLang="en-US" sz="1600" dirty="0"/>
                        <a:t>家的</a:t>
                      </a:r>
                      <a:r>
                        <a:rPr lang="zh-TW" altLang="zh-TW" sz="1600" dirty="0"/>
                        <a:t>核准文件</a:t>
                      </a:r>
                      <a:r>
                        <a:rPr lang="zh-TW" altLang="en-US" sz="1600" dirty="0"/>
                        <a:t>應</a:t>
                      </a:r>
                      <a:r>
                        <a:rPr lang="zh-TW" altLang="zh-TW" sz="1600" dirty="0"/>
                        <a:t>於</a:t>
                      </a:r>
                      <a:r>
                        <a:rPr lang="en-US" altLang="zh-TW" sz="1600" dirty="0"/>
                        <a:t>1</a:t>
                      </a:r>
                      <a:r>
                        <a:rPr lang="zh-TW" altLang="zh-TW" sz="1600" dirty="0"/>
                        <a:t>年內補齊</a:t>
                      </a:r>
                      <a:r>
                        <a:rPr lang="zh-TW" altLang="en-US" sz="1200" dirty="0"/>
                        <a:t>）。</a:t>
                      </a:r>
                      <a:r>
                        <a:rPr lang="zh-TW" altLang="en-US" sz="1200" baseline="-25000" dirty="0"/>
                        <a:t>註：詳下頁範例說明</a:t>
                      </a:r>
                      <a:endParaRPr lang="en-US" altLang="zh-TW" sz="1200" b="0" baseline="-25000" dirty="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2">
                        <a:lumMod val="20000"/>
                        <a:lumOff val="80000"/>
                      </a:schemeClr>
                    </a:solidFill>
                  </a:tcPr>
                </a:tc>
                <a:tc vMerge="1">
                  <a:txBody>
                    <a:bodyPr/>
                    <a:lstStyle/>
                    <a:p>
                      <a:endParaRPr lang="zh-TW" altLang="en-US" sz="1600" b="0" dirty="0"/>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tcPr>
                </a:tc>
                <a:extLst>
                  <a:ext uri="{0D108BD9-81ED-4DB2-BD59-A6C34878D82A}">
                    <a16:rowId xmlns:a16="http://schemas.microsoft.com/office/drawing/2014/main" val="3610421273"/>
                  </a:ext>
                </a:extLst>
              </a:tr>
              <a:tr h="766354">
                <a:tc>
                  <a:txBody>
                    <a:bodyPr/>
                    <a:lstStyle/>
                    <a:p>
                      <a:pPr algn="ctr">
                        <a:lnSpc>
                          <a:spcPct val="100000"/>
                        </a:lnSpc>
                      </a:pPr>
                      <a:r>
                        <a:rPr lang="en-US" altLang="zh-TW" sz="1600" b="0" dirty="0"/>
                        <a:t>8</a:t>
                      </a:r>
                      <a:endParaRPr lang="zh-TW" altLang="en-US" sz="1600" b="0" dirty="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2">
                        <a:lumMod val="20000"/>
                        <a:lumOff val="80000"/>
                      </a:schemeClr>
                    </a:solidFill>
                  </a:tcPr>
                </a:tc>
                <a:tc>
                  <a:txBody>
                    <a:bodyPr/>
                    <a:lstStyle/>
                    <a:p>
                      <a:pPr marL="0" indent="-179388" algn="just" defTabSz="914400" rtl="0" eaLnBrk="1" latinLnBrk="0" hangingPunct="1">
                        <a:lnSpc>
                          <a:spcPct val="100000"/>
                        </a:lnSpc>
                      </a:pPr>
                      <a:r>
                        <a:rPr lang="zh-TW" altLang="en-US" sz="1600" kern="1200" dirty="0">
                          <a:solidFill>
                            <a:schemeClr val="tx1"/>
                          </a:solidFill>
                          <a:latin typeface="+mn-lt"/>
                          <a:ea typeface="+mn-ea"/>
                          <a:cs typeface="+mn-cs"/>
                        </a:rPr>
                        <a:t>臨床試驗項目為體外診斷醫療器材者，廠商得以國內衛生法規主管機關或財團   法人醫藥品查驗中心出具足資證明需進行查驗登記用臨床試驗之佐證資料代替   臨床試驗許可函。</a:t>
                      </a:r>
                      <a:endParaRPr lang="zh-TW" altLang="en-US" sz="1600" b="0" dirty="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2">
                        <a:lumMod val="20000"/>
                        <a:lumOff val="80000"/>
                      </a:schemeClr>
                    </a:solidFill>
                  </a:tcPr>
                </a:tc>
                <a:tc vMerge="1">
                  <a:txBody>
                    <a:bodyPr/>
                    <a:lstStyle/>
                    <a:p>
                      <a:endParaRPr lang="zh-TW" altLang="en-US"/>
                    </a:p>
                  </a:txBody>
                  <a:tcPr/>
                </a:tc>
                <a:extLst>
                  <a:ext uri="{0D108BD9-81ED-4DB2-BD59-A6C34878D82A}">
                    <a16:rowId xmlns:a16="http://schemas.microsoft.com/office/drawing/2014/main" val="3771530581"/>
                  </a:ext>
                </a:extLst>
              </a:tr>
              <a:tr h="287736">
                <a:tc>
                  <a:txBody>
                    <a:bodyPr/>
                    <a:lstStyle/>
                    <a:p>
                      <a:pPr algn="ctr">
                        <a:lnSpc>
                          <a:spcPct val="100000"/>
                        </a:lnSpc>
                      </a:pPr>
                      <a:r>
                        <a:rPr lang="en-US" altLang="zh-TW" sz="1600" b="0" dirty="0"/>
                        <a:t>9</a:t>
                      </a:r>
                      <a:endParaRPr lang="zh-TW" altLang="en-US" sz="1600" b="0" dirty="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2">
                        <a:lumMod val="20000"/>
                        <a:lumOff val="80000"/>
                      </a:schemeClr>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zh-TW" altLang="zh-TW" sz="1600" dirty="0"/>
                        <a:t>「快速審查臨床試驗計畫」切結書</a:t>
                      </a:r>
                      <a:endParaRPr lang="zh-TW" altLang="en-US" sz="1600" b="0" dirty="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2">
                        <a:lumMod val="20000"/>
                        <a:lumOff val="80000"/>
                      </a:schemeClr>
                    </a:solidFill>
                  </a:tcPr>
                </a:tc>
                <a:tc vMerge="1">
                  <a:txBody>
                    <a:bodyPr/>
                    <a:lstStyle/>
                    <a:p>
                      <a:endParaRPr lang="zh-TW" altLang="en-US" sz="1400" b="0" dirty="0"/>
                    </a:p>
                  </a:txBody>
                  <a:tcPr>
                    <a:lnL w="9525" cap="flat" cmpd="sng" algn="ctr">
                      <a:solidFill>
                        <a:schemeClr val="tx1">
                          <a:lumMod val="50000"/>
                          <a:lumOff val="50000"/>
                        </a:schemeClr>
                      </a:solidFill>
                      <a:prstDash val="solid"/>
                      <a:round/>
                      <a:headEnd type="none" w="med" len="med"/>
                      <a:tailEnd type="none" w="med" len="med"/>
                    </a:lnL>
                    <a:lnR w="38100" cap="flat" cmpd="sng" algn="ctr">
                      <a:no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38100" cap="flat" cmpd="sng" algn="ctr">
                      <a:noFill/>
                      <a:prstDash val="solid"/>
                      <a:round/>
                      <a:headEnd type="none" w="med" len="med"/>
                      <a:tailEnd type="none" w="med" len="med"/>
                    </a:lnB>
                  </a:tcPr>
                </a:tc>
                <a:extLst>
                  <a:ext uri="{0D108BD9-81ED-4DB2-BD59-A6C34878D82A}">
                    <a16:rowId xmlns:a16="http://schemas.microsoft.com/office/drawing/2014/main" val="3291491790"/>
                  </a:ext>
                </a:extLst>
              </a:tr>
              <a:tr h="431336">
                <a:tc>
                  <a:txBody>
                    <a:bodyPr/>
                    <a:lstStyle/>
                    <a:p>
                      <a:pPr algn="ctr">
                        <a:lnSpc>
                          <a:spcPct val="100000"/>
                        </a:lnSpc>
                      </a:pPr>
                      <a:r>
                        <a:rPr lang="en-US" altLang="zh-TW" sz="1600" b="0"/>
                        <a:t>10</a:t>
                      </a:r>
                      <a:endParaRPr lang="zh-TW" altLang="en-US" sz="1600" b="0" dirty="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2">
                        <a:lumMod val="20000"/>
                        <a:lumOff val="80000"/>
                      </a:schemeClr>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zh-TW" altLang="zh-TW" sz="1600" dirty="0"/>
                        <a:t>若計畫包含非臨床藥毒理試驗者，需檢附衛生主管機構要求試驗之證明文件</a:t>
                      </a:r>
                      <a:r>
                        <a:rPr lang="zh-TW" altLang="en-US" sz="1600" dirty="0"/>
                        <a:t>。</a:t>
                      </a:r>
                      <a:endParaRPr lang="zh-TW" altLang="en-US" sz="1600" b="0" dirty="0"/>
                    </a:p>
                  </a:txBody>
                  <a:tcPr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accent2">
                        <a:lumMod val="20000"/>
                        <a:lumOff val="80000"/>
                      </a:schemeClr>
                    </a:solidFill>
                  </a:tcPr>
                </a:tc>
                <a:tc vMerge="1">
                  <a:txBody>
                    <a:bodyPr/>
                    <a:lstStyle/>
                    <a:p>
                      <a:pPr algn="ctr"/>
                      <a:endParaRPr lang="zh-TW" altLang="en-US" sz="1400" b="0" dirty="0"/>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tcPr>
                </a:tc>
                <a:extLst>
                  <a:ext uri="{0D108BD9-81ED-4DB2-BD59-A6C34878D82A}">
                    <a16:rowId xmlns:a16="http://schemas.microsoft.com/office/drawing/2014/main" val="3810439078"/>
                  </a:ext>
                </a:extLst>
              </a:tr>
            </a:tbl>
          </a:graphicData>
        </a:graphic>
      </p:graphicFrame>
    </p:spTree>
    <p:extLst>
      <p:ext uri="{BB962C8B-B14F-4D97-AF65-F5344CB8AC3E}">
        <p14:creationId xmlns:p14="http://schemas.microsoft.com/office/powerpoint/2010/main" val="77285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圓角化同側角落 3">
            <a:extLst>
              <a:ext uri="{FF2B5EF4-FFF2-40B4-BE49-F238E27FC236}">
                <a16:creationId xmlns:a16="http://schemas.microsoft.com/office/drawing/2014/main" id="{025420A7-1807-E1CD-5692-3EBD6873FB3D}"/>
              </a:ext>
            </a:extLst>
          </p:cNvPr>
          <p:cNvSpPr/>
          <p:nvPr/>
        </p:nvSpPr>
        <p:spPr>
          <a:xfrm>
            <a:off x="376014" y="1690689"/>
            <a:ext cx="8417608" cy="4137543"/>
          </a:xfrm>
          <a:prstGeom prst="round2SameRect">
            <a:avLst/>
          </a:prstGeom>
          <a:solidFill>
            <a:schemeClr val="bg1"/>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2" name="投影片編號版面配置區 1">
            <a:extLst>
              <a:ext uri="{FF2B5EF4-FFF2-40B4-BE49-F238E27FC236}">
                <a16:creationId xmlns:a16="http://schemas.microsoft.com/office/drawing/2014/main" id="{05D40F89-A1CA-B4E5-FEE4-A137523680FA}"/>
              </a:ext>
            </a:extLst>
          </p:cNvPr>
          <p:cNvSpPr>
            <a:spLocks noGrp="1"/>
          </p:cNvSpPr>
          <p:nvPr>
            <p:ph type="sldNum" sz="quarter" idx="10"/>
          </p:nvPr>
        </p:nvSpPr>
        <p:spPr/>
        <p:txBody>
          <a:bodyPr/>
          <a:lstStyle/>
          <a:p>
            <a:fld id="{23700586-B892-4837-82AF-09B2A18F5D2D}" type="slidenum">
              <a:rPr lang="zh-TW" altLang="en-US" smtClean="0"/>
              <a:t>7</a:t>
            </a:fld>
            <a:endParaRPr lang="zh-TW" altLang="en-US"/>
          </a:p>
        </p:txBody>
      </p:sp>
      <p:sp>
        <p:nvSpPr>
          <p:cNvPr id="3" name="標題 2">
            <a:extLst>
              <a:ext uri="{FF2B5EF4-FFF2-40B4-BE49-F238E27FC236}">
                <a16:creationId xmlns:a16="http://schemas.microsoft.com/office/drawing/2014/main" id="{B481640F-2155-0024-F25E-7FCA3E6219AF}"/>
              </a:ext>
            </a:extLst>
          </p:cNvPr>
          <p:cNvSpPr>
            <a:spLocks noGrp="1"/>
          </p:cNvSpPr>
          <p:nvPr>
            <p:ph type="title"/>
          </p:nvPr>
        </p:nvSpPr>
        <p:spPr/>
        <p:txBody>
          <a:bodyPr/>
          <a:lstStyle/>
          <a:p>
            <a:pPr algn="ctr"/>
            <a:r>
              <a:rPr lang="zh-TW" altLang="en-US" dirty="0">
                <a:latin typeface="微軟正黑體" panose="020B0604030504040204" pitchFamily="34" charset="-120"/>
                <a:ea typeface="微軟正黑體" panose="020B0604030504040204" pitchFamily="34" charset="-120"/>
              </a:rPr>
              <a:t>申請文件範例</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多國多中心臨床試驗</a:t>
            </a:r>
            <a:endParaRPr lang="zh-TW" altLang="en-US" dirty="0"/>
          </a:p>
        </p:txBody>
      </p:sp>
      <p:sp>
        <p:nvSpPr>
          <p:cNvPr id="7" name="文字方塊 6">
            <a:extLst>
              <a:ext uri="{FF2B5EF4-FFF2-40B4-BE49-F238E27FC236}">
                <a16:creationId xmlns:a16="http://schemas.microsoft.com/office/drawing/2014/main" id="{02468D1D-C088-E2A0-7B48-103B2FE0C261}"/>
              </a:ext>
            </a:extLst>
          </p:cNvPr>
          <p:cNvSpPr txBox="1"/>
          <p:nvPr/>
        </p:nvSpPr>
        <p:spPr>
          <a:xfrm>
            <a:off x="701967" y="1423373"/>
            <a:ext cx="7877450" cy="830997"/>
          </a:xfrm>
          <a:prstGeom prst="rect">
            <a:avLst/>
          </a:prstGeom>
          <a:solidFill>
            <a:schemeClr val="accent6">
              <a:lumMod val="20000"/>
              <a:lumOff val="80000"/>
            </a:schemeClr>
          </a:solidFill>
        </p:spPr>
        <p:txBody>
          <a:bodyPr wrap="square">
            <a:spAutoFit/>
          </a:bodyPr>
          <a:lstStyle/>
          <a:p>
            <a:r>
              <a:rPr lang="zh-TW" altLang="en-US" sz="2400" dirty="0"/>
              <a:t>需取得國內或國外衛生法規主管機關及醫院核發之臨床試驗許可相關證明文件。</a:t>
            </a:r>
          </a:p>
        </p:txBody>
      </p:sp>
      <p:sp>
        <p:nvSpPr>
          <p:cNvPr id="6" name="文字方塊 5">
            <a:extLst>
              <a:ext uri="{FF2B5EF4-FFF2-40B4-BE49-F238E27FC236}">
                <a16:creationId xmlns:a16="http://schemas.microsoft.com/office/drawing/2014/main" id="{6001E7EC-EAD3-E64A-D293-22228D169316}"/>
              </a:ext>
            </a:extLst>
          </p:cNvPr>
          <p:cNvSpPr txBox="1"/>
          <p:nvPr/>
        </p:nvSpPr>
        <p:spPr>
          <a:xfrm>
            <a:off x="603992" y="2316473"/>
            <a:ext cx="7911358" cy="461665"/>
          </a:xfrm>
          <a:prstGeom prst="rect">
            <a:avLst/>
          </a:prstGeom>
          <a:noFill/>
        </p:spPr>
        <p:txBody>
          <a:bodyPr wrap="square" rtlCol="0">
            <a:spAutoFit/>
          </a:bodyPr>
          <a:lstStyle/>
          <a:p>
            <a:pPr marL="342900" indent="-342900">
              <a:spcAft>
                <a:spcPts val="1200"/>
              </a:spcAft>
              <a:buClr>
                <a:srgbClr val="FF0000"/>
              </a:buClr>
              <a:buFont typeface="新細明體" panose="02020500000000000000" pitchFamily="18" charset="-120"/>
              <a:buChar char="※"/>
            </a:pPr>
            <a:r>
              <a:rPr lang="zh-TW" altLang="en-US" sz="2400" b="1" dirty="0"/>
              <a:t>多國多中心</a:t>
            </a:r>
            <a:r>
              <a:rPr lang="zh-TW" altLang="en-US" sz="2400" dirty="0"/>
              <a:t>之計畫，需至少取得</a:t>
            </a:r>
            <a:r>
              <a:rPr lang="en-US" altLang="zh-TW" sz="2400" dirty="0"/>
              <a:t>1</a:t>
            </a:r>
            <a:r>
              <a:rPr lang="zh-TW" altLang="en-US" sz="2400" dirty="0"/>
              <a:t>國之核准文件。</a:t>
            </a:r>
          </a:p>
        </p:txBody>
      </p:sp>
      <p:sp>
        <p:nvSpPr>
          <p:cNvPr id="12" name="文字方塊 11">
            <a:extLst>
              <a:ext uri="{FF2B5EF4-FFF2-40B4-BE49-F238E27FC236}">
                <a16:creationId xmlns:a16="http://schemas.microsoft.com/office/drawing/2014/main" id="{4E6DBC44-AB50-74FD-F1CE-BB62A0751250}"/>
              </a:ext>
            </a:extLst>
          </p:cNvPr>
          <p:cNvSpPr txBox="1"/>
          <p:nvPr/>
        </p:nvSpPr>
        <p:spPr>
          <a:xfrm>
            <a:off x="657448" y="4816338"/>
            <a:ext cx="7989198" cy="959045"/>
          </a:xfrm>
          <a:prstGeom prst="rect">
            <a:avLst/>
          </a:prstGeom>
          <a:solidFill>
            <a:schemeClr val="bg1"/>
          </a:solidFill>
        </p:spPr>
        <p:txBody>
          <a:bodyPr wrap="square" rtlCol="0">
            <a:spAutoFit/>
          </a:bodyPr>
          <a:lstStyle/>
          <a:p>
            <a:pPr>
              <a:lnSpc>
                <a:spcPct val="150000"/>
              </a:lnSpc>
            </a:pPr>
            <a:r>
              <a:rPr lang="zh-TW" altLang="en-US" sz="2000" dirty="0"/>
              <a:t>若先取得</a:t>
            </a:r>
            <a:r>
              <a:rPr lang="en-US" altLang="zh-TW" sz="2000" dirty="0"/>
              <a:t>A</a:t>
            </a:r>
            <a:r>
              <a:rPr lang="zh-TW" altLang="en-US" sz="2000" dirty="0"/>
              <a:t>國之核准文件，送件申請時，應包含</a:t>
            </a:r>
            <a:r>
              <a:rPr lang="en-US" altLang="zh-TW" sz="2000" dirty="0"/>
              <a:t>A</a:t>
            </a:r>
            <a:r>
              <a:rPr lang="zh-TW" altLang="en-US" sz="2000" dirty="0"/>
              <a:t>國</a:t>
            </a:r>
            <a:r>
              <a:rPr lang="zh-TW" altLang="en-US" sz="2000" b="1" u="sng" dirty="0"/>
              <a:t>法規主管機關之核准函</a:t>
            </a:r>
            <a:r>
              <a:rPr lang="zh-TW" altLang="en-US" sz="2000" dirty="0"/>
              <a:t>及</a:t>
            </a:r>
            <a:r>
              <a:rPr lang="en-US" altLang="zh-TW" sz="2000" b="1" u="sng" dirty="0"/>
              <a:t>3</a:t>
            </a:r>
            <a:r>
              <a:rPr lang="zh-TW" altLang="en-US" sz="2000" b="1" u="sng" dirty="0"/>
              <a:t>家醫院</a:t>
            </a:r>
            <a:r>
              <a:rPr lang="zh-TW" altLang="zh-TW" sz="2000" b="1" u="sng" dirty="0"/>
              <a:t>人體臨床試驗委員會核發之人體臨床試驗計畫同意函</a:t>
            </a:r>
            <a:r>
              <a:rPr lang="zh-TW" altLang="en-US" sz="2000" dirty="0"/>
              <a:t>。</a:t>
            </a:r>
          </a:p>
        </p:txBody>
      </p:sp>
      <p:graphicFrame>
        <p:nvGraphicFramePr>
          <p:cNvPr id="19" name="表格 19">
            <a:extLst>
              <a:ext uri="{FF2B5EF4-FFF2-40B4-BE49-F238E27FC236}">
                <a16:creationId xmlns:a16="http://schemas.microsoft.com/office/drawing/2014/main" id="{C54F3EC0-115D-D3F5-EE95-38DB2BB69A36}"/>
              </a:ext>
            </a:extLst>
          </p:cNvPr>
          <p:cNvGraphicFramePr>
            <a:graphicFrameLocks noGrp="1"/>
          </p:cNvGraphicFramePr>
          <p:nvPr>
            <p:extLst>
              <p:ext uri="{D42A27DB-BD31-4B8C-83A1-F6EECF244321}">
                <p14:modId xmlns:p14="http://schemas.microsoft.com/office/powerpoint/2010/main" val="3403784269"/>
              </p:ext>
            </p:extLst>
          </p:nvPr>
        </p:nvGraphicFramePr>
        <p:xfrm>
          <a:off x="657448" y="2850632"/>
          <a:ext cx="3816000" cy="1112520"/>
        </p:xfrm>
        <a:graphic>
          <a:graphicData uri="http://schemas.openxmlformats.org/drawingml/2006/table">
            <a:tbl>
              <a:tblPr firstRow="1" bandRow="1">
                <a:tableStyleId>{5C22544A-7EE6-4342-B048-85BDC9FD1C3A}</a:tableStyleId>
              </a:tblPr>
              <a:tblGrid>
                <a:gridCol w="1272000">
                  <a:extLst>
                    <a:ext uri="{9D8B030D-6E8A-4147-A177-3AD203B41FA5}">
                      <a16:colId xmlns:a16="http://schemas.microsoft.com/office/drawing/2014/main" val="1495438641"/>
                    </a:ext>
                  </a:extLst>
                </a:gridCol>
                <a:gridCol w="1272000">
                  <a:extLst>
                    <a:ext uri="{9D8B030D-6E8A-4147-A177-3AD203B41FA5}">
                      <a16:colId xmlns:a16="http://schemas.microsoft.com/office/drawing/2014/main" val="867071981"/>
                    </a:ext>
                  </a:extLst>
                </a:gridCol>
                <a:gridCol w="1272000">
                  <a:extLst>
                    <a:ext uri="{9D8B030D-6E8A-4147-A177-3AD203B41FA5}">
                      <a16:colId xmlns:a16="http://schemas.microsoft.com/office/drawing/2014/main" val="1578816537"/>
                    </a:ext>
                  </a:extLst>
                </a:gridCol>
              </a:tblGrid>
              <a:tr h="370840">
                <a:tc gridSpan="3">
                  <a:txBody>
                    <a:bodyPr/>
                    <a:lstStyle/>
                    <a:p>
                      <a:pPr algn="ctr"/>
                      <a:r>
                        <a:rPr lang="en-US" altLang="zh-TW" dirty="0"/>
                        <a:t>A</a:t>
                      </a:r>
                      <a:r>
                        <a:rPr lang="zh-TW" altLang="en-US" dirty="0"/>
                        <a:t>國</a:t>
                      </a:r>
                    </a:p>
                  </a:txBody>
                  <a:tcPr anchor="ctr"/>
                </a:tc>
                <a:tc hMerge="1">
                  <a:txBody>
                    <a:bodyPr/>
                    <a:lstStyle/>
                    <a:p>
                      <a:endParaRPr lang="zh-TW" altLang="en-US" dirty="0"/>
                    </a:p>
                  </a:txBody>
                  <a:tcPr/>
                </a:tc>
                <a:tc hMerge="1">
                  <a:txBody>
                    <a:bodyPr/>
                    <a:lstStyle/>
                    <a:p>
                      <a:endParaRPr lang="zh-TW" altLang="en-US" dirty="0"/>
                    </a:p>
                  </a:txBody>
                  <a:tcPr/>
                </a:tc>
                <a:extLst>
                  <a:ext uri="{0D108BD9-81ED-4DB2-BD59-A6C34878D82A}">
                    <a16:rowId xmlns:a16="http://schemas.microsoft.com/office/drawing/2014/main" val="358670584"/>
                  </a:ext>
                </a:extLst>
              </a:tr>
              <a:tr h="370840">
                <a:tc gridSpan="3">
                  <a:txBody>
                    <a:bodyPr/>
                    <a:lstStyle/>
                    <a:p>
                      <a:pPr algn="ctr"/>
                      <a:r>
                        <a:rPr lang="zh-TW" altLang="en-US" dirty="0"/>
                        <a:t>衛生法規主管機關</a:t>
                      </a:r>
                    </a:p>
                  </a:txBody>
                  <a:tcPr anchor="ctr"/>
                </a:tc>
                <a:tc hMerge="1">
                  <a:txBody>
                    <a:bodyPr/>
                    <a:lstStyle/>
                    <a:p>
                      <a:endParaRPr lang="zh-TW" altLang="en-US" dirty="0"/>
                    </a:p>
                  </a:txBody>
                  <a:tcPr/>
                </a:tc>
                <a:tc hMerge="1">
                  <a:txBody>
                    <a:bodyPr/>
                    <a:lstStyle/>
                    <a:p>
                      <a:endParaRPr lang="zh-TW" altLang="en-US" dirty="0"/>
                    </a:p>
                  </a:txBody>
                  <a:tcPr/>
                </a:tc>
                <a:extLst>
                  <a:ext uri="{0D108BD9-81ED-4DB2-BD59-A6C34878D82A}">
                    <a16:rowId xmlns:a16="http://schemas.microsoft.com/office/drawing/2014/main" val="1658686786"/>
                  </a:ext>
                </a:extLst>
              </a:tr>
              <a:tr h="370840">
                <a:tc>
                  <a:txBody>
                    <a:bodyPr/>
                    <a:lstStyle/>
                    <a:p>
                      <a:pPr algn="ctr"/>
                      <a:r>
                        <a:rPr lang="zh-TW" altLang="en-US" dirty="0"/>
                        <a:t>醫院</a:t>
                      </a:r>
                      <a:r>
                        <a:rPr lang="en-US" altLang="zh-TW" dirty="0"/>
                        <a:t>1</a:t>
                      </a:r>
                      <a:endParaRPr lang="zh-TW" altLang="en-US" dirty="0"/>
                    </a:p>
                  </a:txBody>
                  <a:tcPr anchor="ctr"/>
                </a:tc>
                <a:tc>
                  <a:txBody>
                    <a:bodyPr/>
                    <a:lstStyle/>
                    <a:p>
                      <a:pPr algn="ctr"/>
                      <a:r>
                        <a:rPr lang="zh-TW" altLang="en-US" dirty="0"/>
                        <a:t>醫院</a:t>
                      </a:r>
                      <a:r>
                        <a:rPr lang="en-US" altLang="zh-TW" dirty="0"/>
                        <a:t>2</a:t>
                      </a:r>
                      <a:endParaRPr lang="zh-TW" altLang="en-US" dirty="0"/>
                    </a:p>
                  </a:txBody>
                  <a:tcPr anchor="ctr"/>
                </a:tc>
                <a:tc>
                  <a:txBody>
                    <a:bodyPr/>
                    <a:lstStyle/>
                    <a:p>
                      <a:pPr algn="ctr"/>
                      <a:r>
                        <a:rPr lang="zh-TW" altLang="en-US" dirty="0"/>
                        <a:t>醫院</a:t>
                      </a:r>
                      <a:r>
                        <a:rPr lang="en-US" altLang="zh-TW" dirty="0"/>
                        <a:t>3</a:t>
                      </a:r>
                      <a:endParaRPr lang="zh-TW" altLang="en-US" dirty="0"/>
                    </a:p>
                  </a:txBody>
                  <a:tcPr anchor="ctr"/>
                </a:tc>
                <a:extLst>
                  <a:ext uri="{0D108BD9-81ED-4DB2-BD59-A6C34878D82A}">
                    <a16:rowId xmlns:a16="http://schemas.microsoft.com/office/drawing/2014/main" val="1616396628"/>
                  </a:ext>
                </a:extLst>
              </a:tr>
            </a:tbl>
          </a:graphicData>
        </a:graphic>
      </p:graphicFrame>
      <p:graphicFrame>
        <p:nvGraphicFramePr>
          <p:cNvPr id="20" name="表格 19">
            <a:extLst>
              <a:ext uri="{FF2B5EF4-FFF2-40B4-BE49-F238E27FC236}">
                <a16:creationId xmlns:a16="http://schemas.microsoft.com/office/drawing/2014/main" id="{E8BE598A-03FB-169D-6B2D-FF0AD645E62F}"/>
              </a:ext>
            </a:extLst>
          </p:cNvPr>
          <p:cNvGraphicFramePr>
            <a:graphicFrameLocks noGrp="1"/>
          </p:cNvGraphicFramePr>
          <p:nvPr>
            <p:extLst>
              <p:ext uri="{D42A27DB-BD31-4B8C-83A1-F6EECF244321}">
                <p14:modId xmlns:p14="http://schemas.microsoft.com/office/powerpoint/2010/main" val="3787656147"/>
              </p:ext>
            </p:extLst>
          </p:nvPr>
        </p:nvGraphicFramePr>
        <p:xfrm>
          <a:off x="4744097" y="2850632"/>
          <a:ext cx="3816000" cy="1112520"/>
        </p:xfrm>
        <a:graphic>
          <a:graphicData uri="http://schemas.openxmlformats.org/drawingml/2006/table">
            <a:tbl>
              <a:tblPr firstRow="1" bandRow="1">
                <a:tableStyleId>{00A15C55-8517-42AA-B614-E9B94910E393}</a:tableStyleId>
              </a:tblPr>
              <a:tblGrid>
                <a:gridCol w="1908000">
                  <a:extLst>
                    <a:ext uri="{9D8B030D-6E8A-4147-A177-3AD203B41FA5}">
                      <a16:colId xmlns:a16="http://schemas.microsoft.com/office/drawing/2014/main" val="1495438641"/>
                    </a:ext>
                  </a:extLst>
                </a:gridCol>
                <a:gridCol w="1908000">
                  <a:extLst>
                    <a:ext uri="{9D8B030D-6E8A-4147-A177-3AD203B41FA5}">
                      <a16:colId xmlns:a16="http://schemas.microsoft.com/office/drawing/2014/main" val="867071981"/>
                    </a:ext>
                  </a:extLst>
                </a:gridCol>
              </a:tblGrid>
              <a:tr h="370840">
                <a:tc gridSpan="2">
                  <a:txBody>
                    <a:bodyPr/>
                    <a:lstStyle/>
                    <a:p>
                      <a:pPr algn="ctr"/>
                      <a:r>
                        <a:rPr lang="en-US" altLang="zh-TW" dirty="0"/>
                        <a:t>B</a:t>
                      </a:r>
                      <a:r>
                        <a:rPr lang="zh-TW" altLang="en-US" dirty="0"/>
                        <a:t>國</a:t>
                      </a:r>
                    </a:p>
                  </a:txBody>
                  <a:tcPr anchor="ctr"/>
                </a:tc>
                <a:tc hMerge="1">
                  <a:txBody>
                    <a:bodyPr/>
                    <a:lstStyle/>
                    <a:p>
                      <a:endParaRPr lang="zh-TW" altLang="en-US" dirty="0"/>
                    </a:p>
                  </a:txBody>
                  <a:tcPr/>
                </a:tc>
                <a:extLst>
                  <a:ext uri="{0D108BD9-81ED-4DB2-BD59-A6C34878D82A}">
                    <a16:rowId xmlns:a16="http://schemas.microsoft.com/office/drawing/2014/main" val="358670584"/>
                  </a:ext>
                </a:extLst>
              </a:tr>
              <a:tr h="370840">
                <a:tc gridSpan="2">
                  <a:txBody>
                    <a:bodyPr/>
                    <a:lstStyle/>
                    <a:p>
                      <a:pPr algn="ctr"/>
                      <a:r>
                        <a:rPr lang="zh-TW" altLang="en-US" dirty="0"/>
                        <a:t>衛生法規主管機關</a:t>
                      </a:r>
                    </a:p>
                  </a:txBody>
                  <a:tcPr anchor="ctr"/>
                </a:tc>
                <a:tc hMerge="1">
                  <a:txBody>
                    <a:bodyPr/>
                    <a:lstStyle/>
                    <a:p>
                      <a:endParaRPr lang="zh-TW" altLang="en-US" dirty="0"/>
                    </a:p>
                  </a:txBody>
                  <a:tcPr/>
                </a:tc>
                <a:extLst>
                  <a:ext uri="{0D108BD9-81ED-4DB2-BD59-A6C34878D82A}">
                    <a16:rowId xmlns:a16="http://schemas.microsoft.com/office/drawing/2014/main" val="1658686786"/>
                  </a:ext>
                </a:extLst>
              </a:tr>
              <a:tr h="370840">
                <a:tc>
                  <a:txBody>
                    <a:bodyPr/>
                    <a:lstStyle/>
                    <a:p>
                      <a:pPr algn="ctr"/>
                      <a:r>
                        <a:rPr lang="zh-TW" altLang="en-US" dirty="0"/>
                        <a:t>醫院</a:t>
                      </a:r>
                      <a:r>
                        <a:rPr lang="en-US" altLang="zh-TW" dirty="0"/>
                        <a:t>1</a:t>
                      </a:r>
                      <a:endParaRPr lang="zh-TW" altLang="en-US" dirty="0"/>
                    </a:p>
                  </a:txBody>
                  <a:tcPr anchor="ctr"/>
                </a:tc>
                <a:tc>
                  <a:txBody>
                    <a:bodyPr/>
                    <a:lstStyle/>
                    <a:p>
                      <a:pPr algn="ctr"/>
                      <a:r>
                        <a:rPr lang="zh-TW" altLang="en-US" dirty="0"/>
                        <a:t>醫院</a:t>
                      </a:r>
                      <a:r>
                        <a:rPr lang="en-US" altLang="zh-TW" dirty="0"/>
                        <a:t>2</a:t>
                      </a:r>
                      <a:endParaRPr lang="zh-TW" altLang="en-US" dirty="0"/>
                    </a:p>
                  </a:txBody>
                  <a:tcPr anchor="ctr"/>
                </a:tc>
                <a:extLst>
                  <a:ext uri="{0D108BD9-81ED-4DB2-BD59-A6C34878D82A}">
                    <a16:rowId xmlns:a16="http://schemas.microsoft.com/office/drawing/2014/main" val="1616396628"/>
                  </a:ext>
                </a:extLst>
              </a:tr>
            </a:tbl>
          </a:graphicData>
        </a:graphic>
      </p:graphicFrame>
      <p:sp>
        <p:nvSpPr>
          <p:cNvPr id="5" name="箭號: 向下 4">
            <a:extLst>
              <a:ext uri="{FF2B5EF4-FFF2-40B4-BE49-F238E27FC236}">
                <a16:creationId xmlns:a16="http://schemas.microsoft.com/office/drawing/2014/main" id="{B4617E9E-3DC0-7750-337D-B04CD0019A43}"/>
              </a:ext>
            </a:extLst>
          </p:cNvPr>
          <p:cNvSpPr/>
          <p:nvPr/>
        </p:nvSpPr>
        <p:spPr>
          <a:xfrm>
            <a:off x="3346004" y="4364243"/>
            <a:ext cx="2589376" cy="461665"/>
          </a:xfrm>
          <a:prstGeom prst="downArrow">
            <a:avLst/>
          </a:prstGeom>
          <a:solidFill>
            <a:srgbClr val="DBEFF9"/>
          </a:solidFill>
        </p:spPr>
        <p:style>
          <a:lnRef idx="3">
            <a:schemeClr val="lt1"/>
          </a:lnRef>
          <a:fillRef idx="1">
            <a:schemeClr val="accent3"/>
          </a:fillRef>
          <a:effectRef idx="1">
            <a:schemeClr val="accent3"/>
          </a:effectRef>
          <a:fontRef idx="minor">
            <a:schemeClr val="lt1"/>
          </a:fontRef>
        </p:style>
        <p:txBody>
          <a:bodyPr rtlCol="0" anchor="ctr"/>
          <a:lstStyle/>
          <a:p>
            <a:pPr algn="ctr"/>
            <a:endParaRPr lang="zh-TW" altLang="en-US"/>
          </a:p>
        </p:txBody>
      </p:sp>
      <p:sp>
        <p:nvSpPr>
          <p:cNvPr id="8" name="文字方塊 7">
            <a:extLst>
              <a:ext uri="{FF2B5EF4-FFF2-40B4-BE49-F238E27FC236}">
                <a16:creationId xmlns:a16="http://schemas.microsoft.com/office/drawing/2014/main" id="{86135212-2903-9AE0-DE71-61CFB4CFA5CB}"/>
              </a:ext>
            </a:extLst>
          </p:cNvPr>
          <p:cNvSpPr txBox="1"/>
          <p:nvPr/>
        </p:nvSpPr>
        <p:spPr>
          <a:xfrm>
            <a:off x="229179" y="676066"/>
            <a:ext cx="8845735" cy="701731"/>
          </a:xfrm>
          <a:prstGeom prst="rect">
            <a:avLst/>
          </a:prstGeom>
        </p:spPr>
        <p:txBody>
          <a:bodyPr/>
          <a:lstStyle>
            <a:defPPr>
              <a:defRPr lang="en-US"/>
            </a:defPPr>
            <a:lvl1pPr defTabSz="914400">
              <a:lnSpc>
                <a:spcPct val="90000"/>
              </a:lnSpc>
              <a:spcBef>
                <a:spcPct val="0"/>
              </a:spcBef>
              <a:buNone/>
              <a:defRPr sz="4400">
                <a:latin typeface="微軟正黑體" panose="020B0604030504040204" pitchFamily="34" charset="-120"/>
                <a:ea typeface="微軟正黑體" panose="020B0604030504040204" pitchFamily="34" charset="-120"/>
                <a:cs typeface="+mj-cs"/>
              </a:defRPr>
            </a:lvl1pPr>
          </a:lstStyle>
          <a:p>
            <a:endParaRPr lang="zh-TW" altLang="en-US" dirty="0">
              <a:latin typeface="微軟正黑體" panose="020B0604030504040204" pitchFamily="34" charset="-120"/>
              <a:ea typeface="微軟正黑體" panose="020B0604030504040204" pitchFamily="34" charset="-120"/>
            </a:endParaRPr>
          </a:p>
        </p:txBody>
      </p:sp>
      <p:sp>
        <p:nvSpPr>
          <p:cNvPr id="13" name="文字方塊 12">
            <a:extLst>
              <a:ext uri="{FF2B5EF4-FFF2-40B4-BE49-F238E27FC236}">
                <a16:creationId xmlns:a16="http://schemas.microsoft.com/office/drawing/2014/main" id="{5774D2FB-7EDD-3EC9-37EC-34D52B280506}"/>
              </a:ext>
            </a:extLst>
          </p:cNvPr>
          <p:cNvSpPr txBox="1"/>
          <p:nvPr/>
        </p:nvSpPr>
        <p:spPr>
          <a:xfrm>
            <a:off x="583903" y="3938808"/>
            <a:ext cx="6683878" cy="307777"/>
          </a:xfrm>
          <a:prstGeom prst="rect">
            <a:avLst/>
          </a:prstGeom>
          <a:noFill/>
        </p:spPr>
        <p:txBody>
          <a:bodyPr wrap="square" rtlCol="0">
            <a:spAutoFit/>
          </a:bodyPr>
          <a:lstStyle/>
          <a:p>
            <a:r>
              <a:rPr lang="zh-TW" altLang="en-US" sz="1400" dirty="0"/>
              <a:t>（註：以將在</a:t>
            </a:r>
            <a:r>
              <a:rPr lang="en-US" altLang="zh-TW" sz="1400" dirty="0"/>
              <a:t>A</a:t>
            </a:r>
            <a:r>
              <a:rPr lang="zh-TW" altLang="en-US" sz="1400" dirty="0"/>
              <a:t>國之</a:t>
            </a:r>
            <a:r>
              <a:rPr lang="en-US" altLang="zh-TW" sz="1400" dirty="0"/>
              <a:t>3</a:t>
            </a:r>
            <a:r>
              <a:rPr lang="zh-TW" altLang="en-US" sz="1400" dirty="0"/>
              <a:t>家醫院及</a:t>
            </a:r>
            <a:r>
              <a:rPr lang="en-US" altLang="zh-TW" sz="1400" dirty="0"/>
              <a:t>B</a:t>
            </a:r>
            <a:r>
              <a:rPr lang="zh-TW" altLang="en-US" sz="1400" dirty="0"/>
              <a:t>國之</a:t>
            </a:r>
            <a:r>
              <a:rPr lang="en-US" altLang="zh-TW" sz="1400" dirty="0"/>
              <a:t>2</a:t>
            </a:r>
            <a:r>
              <a:rPr lang="zh-TW" altLang="en-US" sz="1400" dirty="0"/>
              <a:t>家醫院執行為例）</a:t>
            </a:r>
          </a:p>
        </p:txBody>
      </p:sp>
    </p:spTree>
    <p:extLst>
      <p:ext uri="{BB962C8B-B14F-4D97-AF65-F5344CB8AC3E}">
        <p14:creationId xmlns:p14="http://schemas.microsoft.com/office/powerpoint/2010/main" val="2814738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箭號: 向右 3">
            <a:extLst>
              <a:ext uri="{FF2B5EF4-FFF2-40B4-BE49-F238E27FC236}">
                <a16:creationId xmlns:a16="http://schemas.microsoft.com/office/drawing/2014/main" id="{7A91F8A1-C092-E88F-D9EB-D81B004EDB49}"/>
              </a:ext>
            </a:extLst>
          </p:cNvPr>
          <p:cNvSpPr/>
          <p:nvPr/>
        </p:nvSpPr>
        <p:spPr>
          <a:xfrm>
            <a:off x="482469" y="1923765"/>
            <a:ext cx="8412474" cy="819233"/>
          </a:xfrm>
          <a:prstGeom prst="rightArrow">
            <a:avLst/>
          </a:prstGeom>
          <a:solidFill>
            <a:srgbClr val="FFFF00">
              <a:alpha val="69804"/>
            </a:srgbClr>
          </a:solidFill>
          <a:ln w="19050">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 name="投影片編號版面配置區 1">
            <a:extLst>
              <a:ext uri="{FF2B5EF4-FFF2-40B4-BE49-F238E27FC236}">
                <a16:creationId xmlns:a16="http://schemas.microsoft.com/office/drawing/2014/main" id="{E8326084-1608-FE13-CD00-D8BEE0217D9B}"/>
              </a:ext>
            </a:extLst>
          </p:cNvPr>
          <p:cNvSpPr>
            <a:spLocks noGrp="1"/>
          </p:cNvSpPr>
          <p:nvPr>
            <p:ph type="sldNum" sz="quarter" idx="10"/>
          </p:nvPr>
        </p:nvSpPr>
        <p:spPr/>
        <p:txBody>
          <a:bodyPr/>
          <a:lstStyle/>
          <a:p>
            <a:fld id="{23700586-B892-4837-82AF-09B2A18F5D2D}" type="slidenum">
              <a:rPr lang="zh-TW" altLang="en-US" smtClean="0"/>
              <a:t>8</a:t>
            </a:fld>
            <a:endParaRPr lang="zh-TW" altLang="en-US" dirty="0"/>
          </a:p>
        </p:txBody>
      </p:sp>
      <p:sp>
        <p:nvSpPr>
          <p:cNvPr id="9" name="標題 8">
            <a:extLst>
              <a:ext uri="{FF2B5EF4-FFF2-40B4-BE49-F238E27FC236}">
                <a16:creationId xmlns:a16="http://schemas.microsoft.com/office/drawing/2014/main" id="{DD834550-FE58-D9CC-AFDB-D37F6183ADE0}"/>
              </a:ext>
            </a:extLst>
          </p:cNvPr>
          <p:cNvSpPr>
            <a:spLocks noGrp="1"/>
          </p:cNvSpPr>
          <p:nvPr>
            <p:ph type="title"/>
          </p:nvPr>
        </p:nvSpPr>
        <p:spPr/>
        <p:txBody>
          <a:bodyPr/>
          <a:lstStyle/>
          <a:p>
            <a:pPr algn="ctr"/>
            <a:r>
              <a:rPr lang="zh-TW" altLang="en-US" dirty="0">
                <a:latin typeface="微軟正黑體" panose="020B0604030504040204" pitchFamily="34" charset="-120"/>
                <a:ea typeface="微軟正黑體" panose="020B0604030504040204" pitchFamily="34" charset="-120"/>
              </a:rPr>
              <a:t>計畫審查流程</a:t>
            </a:r>
            <a:br>
              <a:rPr lang="zh-TW" altLang="en-US" dirty="0">
                <a:latin typeface="微軟正黑體" panose="020B0604030504040204" pitchFamily="34" charset="-120"/>
                <a:ea typeface="微軟正黑體" panose="020B0604030504040204" pitchFamily="34" charset="-120"/>
              </a:rPr>
            </a:br>
            <a:endParaRPr lang="zh-TW" altLang="en-US" dirty="0"/>
          </a:p>
        </p:txBody>
      </p:sp>
      <p:cxnSp>
        <p:nvCxnSpPr>
          <p:cNvPr id="35" name="直線單箭頭接點 34">
            <a:extLst>
              <a:ext uri="{FF2B5EF4-FFF2-40B4-BE49-F238E27FC236}">
                <a16:creationId xmlns:a16="http://schemas.microsoft.com/office/drawing/2014/main" id="{006F6D31-77F4-8446-D269-222257EC966C}"/>
              </a:ext>
            </a:extLst>
          </p:cNvPr>
          <p:cNvCxnSpPr>
            <a:cxnSpLocks/>
          </p:cNvCxnSpPr>
          <p:nvPr/>
        </p:nvCxnSpPr>
        <p:spPr>
          <a:xfrm>
            <a:off x="1886456" y="2856786"/>
            <a:ext cx="0" cy="1408368"/>
          </a:xfrm>
          <a:prstGeom prst="straightConnector1">
            <a:avLst/>
          </a:prstGeom>
          <a:ln w="19050" cap="flat" cmpd="sng" algn="ctr">
            <a:solidFill>
              <a:schemeClr val="accent2"/>
            </a:solidFill>
            <a:prstDash val="dash"/>
            <a:round/>
            <a:headEnd type="none" w="med" len="med"/>
            <a:tailEnd type="triangle" w="med" len="med"/>
          </a:ln>
        </p:spPr>
        <p:style>
          <a:lnRef idx="0">
            <a:scrgbClr r="0" g="0" b="0"/>
          </a:lnRef>
          <a:fillRef idx="0">
            <a:scrgbClr r="0" g="0" b="0"/>
          </a:fillRef>
          <a:effectRef idx="0">
            <a:scrgbClr r="0" g="0" b="0"/>
          </a:effectRef>
          <a:fontRef idx="minor">
            <a:schemeClr val="tx1"/>
          </a:fontRef>
        </p:style>
      </p:cxnSp>
      <p:sp>
        <p:nvSpPr>
          <p:cNvPr id="38" name="文字方塊 37">
            <a:extLst>
              <a:ext uri="{FF2B5EF4-FFF2-40B4-BE49-F238E27FC236}">
                <a16:creationId xmlns:a16="http://schemas.microsoft.com/office/drawing/2014/main" id="{FC042CC0-CB43-29EB-C1DD-1277C5C84AAE}"/>
              </a:ext>
            </a:extLst>
          </p:cNvPr>
          <p:cNvSpPr txBox="1"/>
          <p:nvPr/>
        </p:nvSpPr>
        <p:spPr>
          <a:xfrm>
            <a:off x="968988" y="4265154"/>
            <a:ext cx="1834937" cy="338554"/>
          </a:xfrm>
          <a:prstGeom prst="rect">
            <a:avLst/>
          </a:prstGeom>
          <a:noFill/>
        </p:spPr>
        <p:txBody>
          <a:bodyPr wrap="square">
            <a:spAutoFit/>
          </a:bodyPr>
          <a:lstStyle/>
          <a:p>
            <a:pPr algn="ctr"/>
            <a:r>
              <a:rPr lang="zh-TW" altLang="en-US" sz="1600" b="1" dirty="0">
                <a:solidFill>
                  <a:schemeClr val="accent6">
                    <a:lumMod val="60000"/>
                    <a:lumOff val="40000"/>
                  </a:schemeClr>
                </a:solidFill>
              </a:rPr>
              <a:t>送件申請</a:t>
            </a:r>
            <a:endParaRPr lang="en-US" altLang="zh-TW" sz="1600" b="1" dirty="0">
              <a:solidFill>
                <a:schemeClr val="accent6">
                  <a:lumMod val="60000"/>
                  <a:lumOff val="40000"/>
                </a:schemeClr>
              </a:solidFill>
            </a:endParaRPr>
          </a:p>
        </p:txBody>
      </p:sp>
      <p:sp>
        <p:nvSpPr>
          <p:cNvPr id="39" name="文字方塊 38">
            <a:extLst>
              <a:ext uri="{FF2B5EF4-FFF2-40B4-BE49-F238E27FC236}">
                <a16:creationId xmlns:a16="http://schemas.microsoft.com/office/drawing/2014/main" id="{A689C07F-AFFD-A522-D015-0226DF017AA2}"/>
              </a:ext>
            </a:extLst>
          </p:cNvPr>
          <p:cNvSpPr txBox="1"/>
          <p:nvPr/>
        </p:nvSpPr>
        <p:spPr>
          <a:xfrm>
            <a:off x="968992" y="4603708"/>
            <a:ext cx="1834933" cy="523220"/>
          </a:xfrm>
          <a:prstGeom prst="rect">
            <a:avLst/>
          </a:prstGeom>
          <a:noFill/>
        </p:spPr>
        <p:txBody>
          <a:bodyPr wrap="square">
            <a:spAutoFit/>
          </a:bodyPr>
          <a:lstStyle/>
          <a:p>
            <a:pPr eaLnBrk="0" fontAlgn="base" latinLnBrk="1" hangingPunct="0">
              <a:spcBef>
                <a:spcPts val="600"/>
              </a:spcBef>
              <a:spcAft>
                <a:spcPts val="600"/>
              </a:spcAft>
              <a:defRPr/>
            </a:pPr>
            <a:r>
              <a:rPr lang="zh-TW" altLang="en-US" sz="1400" dirty="0"/>
              <a:t>送件地址：</a:t>
            </a:r>
            <a:r>
              <a:rPr lang="zh-TW" altLang="en-US" sz="1400" dirty="0">
                <a:latin typeface="+mn-ea"/>
                <a:cs typeface="Times New Roman" pitchFamily="18" charset="0"/>
              </a:rPr>
              <a:t>臺</a:t>
            </a:r>
            <a:r>
              <a:rPr lang="zh-TW" altLang="zh-TW" sz="1400" dirty="0">
                <a:latin typeface="+mn-ea"/>
                <a:cs typeface="Times New Roman" pitchFamily="18" charset="0"/>
              </a:rPr>
              <a:t>北市重慶南路二段</a:t>
            </a:r>
            <a:r>
              <a:rPr lang="en-US" altLang="zh-TW" sz="1400" dirty="0">
                <a:latin typeface="+mn-ea"/>
                <a:cs typeface="Times New Roman" pitchFamily="18" charset="0"/>
              </a:rPr>
              <a:t>51</a:t>
            </a:r>
            <a:r>
              <a:rPr lang="zh-TW" altLang="zh-TW" sz="1400" dirty="0">
                <a:latin typeface="+mn-ea"/>
                <a:cs typeface="Times New Roman" pitchFamily="18" charset="0"/>
              </a:rPr>
              <a:t>號</a:t>
            </a:r>
            <a:r>
              <a:rPr lang="en-US" altLang="zh-TW" sz="1400" dirty="0">
                <a:latin typeface="+mn-ea"/>
                <a:cs typeface="Times New Roman" pitchFamily="18" charset="0"/>
              </a:rPr>
              <a:t>7</a:t>
            </a:r>
            <a:r>
              <a:rPr lang="zh-TW" altLang="zh-TW" sz="1400" dirty="0">
                <a:latin typeface="+mn-ea"/>
                <a:cs typeface="Times New Roman" pitchFamily="18" charset="0"/>
              </a:rPr>
              <a:t>樓</a:t>
            </a:r>
            <a:endParaRPr lang="en-US" altLang="zh-TW" sz="1400" dirty="0">
              <a:latin typeface="+mn-ea"/>
              <a:cs typeface="Times New Roman" pitchFamily="18" charset="0"/>
            </a:endParaRPr>
          </a:p>
        </p:txBody>
      </p:sp>
      <p:cxnSp>
        <p:nvCxnSpPr>
          <p:cNvPr id="42" name="直線單箭頭接點 41">
            <a:extLst>
              <a:ext uri="{FF2B5EF4-FFF2-40B4-BE49-F238E27FC236}">
                <a16:creationId xmlns:a16="http://schemas.microsoft.com/office/drawing/2014/main" id="{E2EA1B89-B267-F093-CEF5-B5B2268B6518}"/>
              </a:ext>
            </a:extLst>
          </p:cNvPr>
          <p:cNvCxnSpPr>
            <a:cxnSpLocks/>
          </p:cNvCxnSpPr>
          <p:nvPr/>
        </p:nvCxnSpPr>
        <p:spPr>
          <a:xfrm>
            <a:off x="3771242" y="2850035"/>
            <a:ext cx="0" cy="635959"/>
          </a:xfrm>
          <a:prstGeom prst="straightConnector1">
            <a:avLst/>
          </a:prstGeom>
          <a:ln w="19050" cap="flat" cmpd="sng" algn="ctr">
            <a:solidFill>
              <a:schemeClr val="accent1"/>
            </a:solidFill>
            <a:prstDash val="dash"/>
            <a:round/>
            <a:headEnd type="none" w="med" len="med"/>
            <a:tailEnd type="triangle" w="med" len="med"/>
          </a:ln>
        </p:spPr>
        <p:style>
          <a:lnRef idx="0">
            <a:scrgbClr r="0" g="0" b="0"/>
          </a:lnRef>
          <a:fillRef idx="0">
            <a:scrgbClr r="0" g="0" b="0"/>
          </a:fillRef>
          <a:effectRef idx="0">
            <a:scrgbClr r="0" g="0" b="0"/>
          </a:effectRef>
          <a:fontRef idx="minor">
            <a:schemeClr val="tx1"/>
          </a:fontRef>
        </p:style>
      </p:cxnSp>
      <p:sp>
        <p:nvSpPr>
          <p:cNvPr id="44" name="文字方塊 43">
            <a:extLst>
              <a:ext uri="{FF2B5EF4-FFF2-40B4-BE49-F238E27FC236}">
                <a16:creationId xmlns:a16="http://schemas.microsoft.com/office/drawing/2014/main" id="{C96B8A58-DFCE-286E-A000-4056E63CE7AE}"/>
              </a:ext>
            </a:extLst>
          </p:cNvPr>
          <p:cNvSpPr txBox="1"/>
          <p:nvPr/>
        </p:nvSpPr>
        <p:spPr>
          <a:xfrm>
            <a:off x="3142121" y="3446063"/>
            <a:ext cx="1258239" cy="338554"/>
          </a:xfrm>
          <a:prstGeom prst="rect">
            <a:avLst/>
          </a:prstGeom>
          <a:noFill/>
        </p:spPr>
        <p:txBody>
          <a:bodyPr wrap="square">
            <a:spAutoFit/>
          </a:bodyPr>
          <a:lstStyle/>
          <a:p>
            <a:pPr algn="ctr"/>
            <a:r>
              <a:rPr lang="zh-TW" altLang="en-US" sz="1600" b="1" dirty="0">
                <a:solidFill>
                  <a:schemeClr val="accent1">
                    <a:lumMod val="50000"/>
                  </a:schemeClr>
                </a:solidFill>
              </a:rPr>
              <a:t>資格初審</a:t>
            </a:r>
          </a:p>
        </p:txBody>
      </p:sp>
      <p:sp>
        <p:nvSpPr>
          <p:cNvPr id="45" name="文字方塊 44">
            <a:extLst>
              <a:ext uri="{FF2B5EF4-FFF2-40B4-BE49-F238E27FC236}">
                <a16:creationId xmlns:a16="http://schemas.microsoft.com/office/drawing/2014/main" id="{6B1E5DA4-20B1-3815-DF9E-F0797E54112F}"/>
              </a:ext>
            </a:extLst>
          </p:cNvPr>
          <p:cNvSpPr txBox="1"/>
          <p:nvPr/>
        </p:nvSpPr>
        <p:spPr>
          <a:xfrm>
            <a:off x="2853773" y="3754457"/>
            <a:ext cx="1834933" cy="523220"/>
          </a:xfrm>
          <a:prstGeom prst="rect">
            <a:avLst/>
          </a:prstGeom>
          <a:noFill/>
        </p:spPr>
        <p:txBody>
          <a:bodyPr wrap="square">
            <a:spAutoFit/>
          </a:bodyPr>
          <a:lstStyle/>
          <a:p>
            <a:pPr marL="171450" indent="-171450" algn="just" eaLnBrk="0" fontAlgn="base" latinLnBrk="1" hangingPunct="0">
              <a:buFont typeface="Arial" panose="020B0604020202020204" pitchFamily="34" charset="0"/>
              <a:buChar char="•"/>
              <a:defRPr/>
            </a:pPr>
            <a:r>
              <a:rPr lang="zh-TW" altLang="en-US" sz="1400" dirty="0">
                <a:latin typeface="+mn-ea"/>
                <a:cs typeface="Times New Roman" pitchFamily="18" charset="0"/>
              </a:rPr>
              <a:t>資格文件檢查</a:t>
            </a:r>
            <a:endParaRPr lang="en-US" altLang="zh-TW" sz="1400" dirty="0">
              <a:latin typeface="+mn-ea"/>
              <a:cs typeface="Times New Roman" pitchFamily="18" charset="0"/>
            </a:endParaRPr>
          </a:p>
          <a:p>
            <a:pPr marL="171450" indent="-171450" algn="just" eaLnBrk="0" fontAlgn="base" latinLnBrk="1" hangingPunct="0">
              <a:buFont typeface="Arial" panose="020B0604020202020204" pitchFamily="34" charset="0"/>
              <a:buChar char="•"/>
              <a:defRPr/>
            </a:pPr>
            <a:r>
              <a:rPr lang="zh-TW" altLang="en-US" sz="1400" dirty="0">
                <a:latin typeface="+mn-ea"/>
                <a:cs typeface="Times New Roman" pitchFamily="18" charset="0"/>
              </a:rPr>
              <a:t>是否符合計畫性質</a:t>
            </a:r>
            <a:endParaRPr lang="en-US" altLang="zh-TW" sz="1400" dirty="0">
              <a:latin typeface="+mn-ea"/>
              <a:cs typeface="Times New Roman" pitchFamily="18" charset="0"/>
            </a:endParaRPr>
          </a:p>
        </p:txBody>
      </p:sp>
      <p:cxnSp>
        <p:nvCxnSpPr>
          <p:cNvPr id="55" name="直線單箭頭接點 54">
            <a:extLst>
              <a:ext uri="{FF2B5EF4-FFF2-40B4-BE49-F238E27FC236}">
                <a16:creationId xmlns:a16="http://schemas.microsoft.com/office/drawing/2014/main" id="{68020618-2126-D7B4-EFFA-9A79BCFF9D11}"/>
              </a:ext>
            </a:extLst>
          </p:cNvPr>
          <p:cNvCxnSpPr>
            <a:cxnSpLocks/>
          </p:cNvCxnSpPr>
          <p:nvPr/>
        </p:nvCxnSpPr>
        <p:spPr>
          <a:xfrm>
            <a:off x="5579750" y="2850035"/>
            <a:ext cx="11966" cy="1548000"/>
          </a:xfrm>
          <a:prstGeom prst="straightConnector1">
            <a:avLst/>
          </a:prstGeom>
          <a:ln w="19050" cap="flat" cmpd="sng" algn="ctr">
            <a:solidFill>
              <a:srgbClr val="00B050"/>
            </a:solidFill>
            <a:prstDash val="dash"/>
            <a:round/>
            <a:headEnd type="none" w="med" len="med"/>
            <a:tailEnd type="triangle" w="med" len="med"/>
          </a:ln>
        </p:spPr>
        <p:style>
          <a:lnRef idx="0">
            <a:scrgbClr r="0" g="0" b="0"/>
          </a:lnRef>
          <a:fillRef idx="0">
            <a:scrgbClr r="0" g="0" b="0"/>
          </a:fillRef>
          <a:effectRef idx="0">
            <a:scrgbClr r="0" g="0" b="0"/>
          </a:effectRef>
          <a:fontRef idx="minor">
            <a:schemeClr val="tx1"/>
          </a:fontRef>
        </p:style>
      </p:cxnSp>
      <p:sp>
        <p:nvSpPr>
          <p:cNvPr id="56" name="文字方塊 55">
            <a:extLst>
              <a:ext uri="{FF2B5EF4-FFF2-40B4-BE49-F238E27FC236}">
                <a16:creationId xmlns:a16="http://schemas.microsoft.com/office/drawing/2014/main" id="{1A677321-673F-A36A-5945-5DC474188CD2}"/>
              </a:ext>
            </a:extLst>
          </p:cNvPr>
          <p:cNvSpPr txBox="1"/>
          <p:nvPr/>
        </p:nvSpPr>
        <p:spPr>
          <a:xfrm>
            <a:off x="4975413" y="4466943"/>
            <a:ext cx="1220640" cy="338554"/>
          </a:xfrm>
          <a:prstGeom prst="rect">
            <a:avLst/>
          </a:prstGeom>
          <a:noFill/>
          <a:ln>
            <a:noFill/>
          </a:ln>
        </p:spPr>
        <p:txBody>
          <a:bodyPr wrap="square">
            <a:spAutoFit/>
          </a:bodyPr>
          <a:lstStyle/>
          <a:p>
            <a:pPr algn="ctr"/>
            <a:r>
              <a:rPr lang="zh-TW" altLang="en-US" sz="1600" b="1" dirty="0">
                <a:solidFill>
                  <a:srgbClr val="00B050"/>
                </a:solidFill>
              </a:rPr>
              <a:t>審查、核定</a:t>
            </a:r>
          </a:p>
        </p:txBody>
      </p:sp>
      <p:sp>
        <p:nvSpPr>
          <p:cNvPr id="57" name="文字方塊 56">
            <a:extLst>
              <a:ext uri="{FF2B5EF4-FFF2-40B4-BE49-F238E27FC236}">
                <a16:creationId xmlns:a16="http://schemas.microsoft.com/office/drawing/2014/main" id="{070744BB-A1A9-0ED1-C57C-8FF78F5CF99C}"/>
              </a:ext>
            </a:extLst>
          </p:cNvPr>
          <p:cNvSpPr txBox="1"/>
          <p:nvPr/>
        </p:nvSpPr>
        <p:spPr>
          <a:xfrm>
            <a:off x="4688706" y="4819365"/>
            <a:ext cx="2036823" cy="954107"/>
          </a:xfrm>
          <a:prstGeom prst="rect">
            <a:avLst/>
          </a:prstGeom>
          <a:noFill/>
        </p:spPr>
        <p:txBody>
          <a:bodyPr wrap="square">
            <a:spAutoFit/>
          </a:bodyPr>
          <a:lstStyle/>
          <a:p>
            <a:pPr marL="171450" indent="-171450" algn="just" eaLnBrk="0" fontAlgn="base" latinLnBrk="1" hangingPunct="0">
              <a:buFont typeface="Arial" panose="020B0604020202020204" pitchFamily="34" charset="0"/>
              <a:buChar char="•"/>
              <a:defRPr/>
            </a:pPr>
            <a:r>
              <a:rPr lang="zh-TW" altLang="en-US" sz="1400" dirty="0">
                <a:latin typeface="+mn-ea"/>
                <a:cs typeface="Times New Roman" pitchFamily="18" charset="0"/>
              </a:rPr>
              <a:t>財務審查</a:t>
            </a:r>
            <a:endParaRPr lang="en-US" altLang="zh-TW" sz="1400" dirty="0">
              <a:latin typeface="+mn-ea"/>
              <a:cs typeface="Times New Roman" pitchFamily="18" charset="0"/>
            </a:endParaRPr>
          </a:p>
          <a:p>
            <a:pPr marL="171450" indent="-171450" algn="just" eaLnBrk="0" fontAlgn="base" latinLnBrk="1" hangingPunct="0">
              <a:buFont typeface="Arial" panose="020B0604020202020204" pitchFamily="34" charset="0"/>
              <a:buChar char="•"/>
              <a:defRPr/>
            </a:pPr>
            <a:r>
              <a:rPr lang="zh-TW" altLang="en-US" sz="1400" dirty="0">
                <a:latin typeface="+mn-ea"/>
                <a:cs typeface="Times New Roman" pitchFamily="18" charset="0"/>
              </a:rPr>
              <a:t>辦理審查會議，</a:t>
            </a:r>
            <a:r>
              <a:rPr lang="zh-TW" altLang="en-US" sz="1400" b="1" dirty="0">
                <a:latin typeface="+mn-ea"/>
                <a:cs typeface="Times New Roman" pitchFamily="18" charset="0"/>
              </a:rPr>
              <a:t>廠商須出席會議並簡報</a:t>
            </a:r>
            <a:endParaRPr lang="en-US" altLang="zh-TW" sz="1400" b="1" dirty="0">
              <a:latin typeface="+mn-ea"/>
              <a:cs typeface="Times New Roman" pitchFamily="18" charset="0"/>
            </a:endParaRPr>
          </a:p>
          <a:p>
            <a:pPr marL="171450" indent="-171450" algn="just" eaLnBrk="0" fontAlgn="base" latinLnBrk="1" hangingPunct="0">
              <a:buFont typeface="Arial" panose="020B0604020202020204" pitchFamily="34" charset="0"/>
              <a:buChar char="•"/>
              <a:defRPr/>
            </a:pPr>
            <a:r>
              <a:rPr lang="zh-TW" altLang="en-US" sz="1400" dirty="0">
                <a:latin typeface="+mn-ea"/>
                <a:cs typeface="Times New Roman" pitchFamily="18" charset="0"/>
              </a:rPr>
              <a:t>計畫核定</a:t>
            </a:r>
            <a:endParaRPr lang="en-US" altLang="zh-TW" sz="1400" dirty="0">
              <a:latin typeface="+mn-ea"/>
              <a:cs typeface="Times New Roman" pitchFamily="18" charset="0"/>
            </a:endParaRPr>
          </a:p>
        </p:txBody>
      </p:sp>
      <p:cxnSp>
        <p:nvCxnSpPr>
          <p:cNvPr id="59" name="直線單箭頭接點 58">
            <a:extLst>
              <a:ext uri="{FF2B5EF4-FFF2-40B4-BE49-F238E27FC236}">
                <a16:creationId xmlns:a16="http://schemas.microsoft.com/office/drawing/2014/main" id="{49C217D7-A2F6-C796-6FBC-D2298A9D134E}"/>
              </a:ext>
            </a:extLst>
          </p:cNvPr>
          <p:cNvCxnSpPr>
            <a:cxnSpLocks/>
          </p:cNvCxnSpPr>
          <p:nvPr/>
        </p:nvCxnSpPr>
        <p:spPr>
          <a:xfrm flipH="1">
            <a:off x="7388212" y="2856786"/>
            <a:ext cx="1" cy="823769"/>
          </a:xfrm>
          <a:prstGeom prst="straightConnector1">
            <a:avLst/>
          </a:prstGeom>
          <a:ln w="19050" cap="flat" cmpd="sng" algn="ctr">
            <a:solidFill>
              <a:srgbClr val="FF9933"/>
            </a:solidFill>
            <a:prstDash val="dash"/>
            <a:round/>
            <a:headEnd type="none" w="med" len="med"/>
            <a:tailEnd type="triangle" w="med" len="med"/>
          </a:ln>
        </p:spPr>
        <p:style>
          <a:lnRef idx="0">
            <a:scrgbClr r="0" g="0" b="0"/>
          </a:lnRef>
          <a:fillRef idx="0">
            <a:scrgbClr r="0" g="0" b="0"/>
          </a:fillRef>
          <a:effectRef idx="0">
            <a:scrgbClr r="0" g="0" b="0"/>
          </a:effectRef>
          <a:fontRef idx="minor">
            <a:schemeClr val="tx1"/>
          </a:fontRef>
        </p:style>
      </p:cxnSp>
      <p:sp>
        <p:nvSpPr>
          <p:cNvPr id="61" name="文字方塊 60">
            <a:extLst>
              <a:ext uri="{FF2B5EF4-FFF2-40B4-BE49-F238E27FC236}">
                <a16:creationId xmlns:a16="http://schemas.microsoft.com/office/drawing/2014/main" id="{F340F60D-3764-6B12-0945-7C1478D5641A}"/>
              </a:ext>
            </a:extLst>
          </p:cNvPr>
          <p:cNvSpPr txBox="1"/>
          <p:nvPr/>
        </p:nvSpPr>
        <p:spPr>
          <a:xfrm>
            <a:off x="6877672" y="3683783"/>
            <a:ext cx="1021081" cy="338554"/>
          </a:xfrm>
          <a:prstGeom prst="rect">
            <a:avLst/>
          </a:prstGeom>
          <a:noFill/>
        </p:spPr>
        <p:txBody>
          <a:bodyPr wrap="square">
            <a:spAutoFit/>
          </a:bodyPr>
          <a:lstStyle/>
          <a:p>
            <a:pPr algn="ctr"/>
            <a:r>
              <a:rPr lang="zh-TW" altLang="en-US" sz="1600" b="1" dirty="0">
                <a:solidFill>
                  <a:srgbClr val="FF9933"/>
                </a:solidFill>
              </a:rPr>
              <a:t>簽約執行</a:t>
            </a:r>
          </a:p>
        </p:txBody>
      </p:sp>
      <p:sp>
        <p:nvSpPr>
          <p:cNvPr id="62" name="文字方塊 61">
            <a:extLst>
              <a:ext uri="{FF2B5EF4-FFF2-40B4-BE49-F238E27FC236}">
                <a16:creationId xmlns:a16="http://schemas.microsoft.com/office/drawing/2014/main" id="{21A1FD8F-7F0E-44DB-08F3-E55E5799E0FA}"/>
              </a:ext>
            </a:extLst>
          </p:cNvPr>
          <p:cNvSpPr txBox="1"/>
          <p:nvPr/>
        </p:nvSpPr>
        <p:spPr>
          <a:xfrm>
            <a:off x="6731974" y="4009375"/>
            <a:ext cx="1499820" cy="738664"/>
          </a:xfrm>
          <a:prstGeom prst="rect">
            <a:avLst/>
          </a:prstGeom>
          <a:noFill/>
        </p:spPr>
        <p:txBody>
          <a:bodyPr wrap="square">
            <a:spAutoFit/>
          </a:bodyPr>
          <a:lstStyle/>
          <a:p>
            <a:pPr algn="just" eaLnBrk="0" fontAlgn="base" latinLnBrk="1" hangingPunct="0">
              <a:defRPr/>
            </a:pPr>
            <a:r>
              <a:rPr lang="zh-TW" altLang="en-US" sz="1400" dirty="0">
                <a:latin typeface="+mn-ea"/>
                <a:cs typeface="Times New Roman" pitchFamily="18" charset="0"/>
              </a:rPr>
              <a:t>核定通過的廠商，依核定函辦理簽約，執行計畫</a:t>
            </a:r>
            <a:endParaRPr lang="en-US" altLang="zh-TW" sz="1400" dirty="0">
              <a:latin typeface="+mn-ea"/>
              <a:cs typeface="Times New Roman" pitchFamily="18" charset="0"/>
            </a:endParaRPr>
          </a:p>
        </p:txBody>
      </p:sp>
      <p:grpSp>
        <p:nvGrpSpPr>
          <p:cNvPr id="5" name="群組 4">
            <a:extLst>
              <a:ext uri="{FF2B5EF4-FFF2-40B4-BE49-F238E27FC236}">
                <a16:creationId xmlns:a16="http://schemas.microsoft.com/office/drawing/2014/main" id="{91481AEB-7142-12F6-1B50-616EEB239AEA}"/>
              </a:ext>
            </a:extLst>
          </p:cNvPr>
          <p:cNvGrpSpPr/>
          <p:nvPr/>
        </p:nvGrpSpPr>
        <p:grpSpPr>
          <a:xfrm>
            <a:off x="1238456" y="1776786"/>
            <a:ext cx="1296000" cy="1080000"/>
            <a:chOff x="1223459" y="1778667"/>
            <a:chExt cx="905464" cy="757484"/>
          </a:xfrm>
        </p:grpSpPr>
        <p:sp>
          <p:nvSpPr>
            <p:cNvPr id="69" name="流程圖: 替代程序 68">
              <a:extLst>
                <a:ext uri="{FF2B5EF4-FFF2-40B4-BE49-F238E27FC236}">
                  <a16:creationId xmlns:a16="http://schemas.microsoft.com/office/drawing/2014/main" id="{23209549-1161-B72A-F510-FD301759328A}"/>
                </a:ext>
              </a:extLst>
            </p:cNvPr>
            <p:cNvSpPr/>
            <p:nvPr/>
          </p:nvSpPr>
          <p:spPr>
            <a:xfrm>
              <a:off x="1223459" y="1778667"/>
              <a:ext cx="905464" cy="757484"/>
            </a:xfrm>
            <a:prstGeom prst="flowChartAlternateProcess">
              <a:avLst/>
            </a:prstGeom>
            <a:solidFill>
              <a:schemeClr val="accent2">
                <a:lumMod val="60000"/>
                <a:lumOff val="40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TW" altLang="en-US"/>
            </a:p>
          </p:txBody>
        </p:sp>
        <p:pic>
          <p:nvPicPr>
            <p:cNvPr id="47" name="圖形 46" descr="文件">
              <a:extLst>
                <a:ext uri="{FF2B5EF4-FFF2-40B4-BE49-F238E27FC236}">
                  <a16:creationId xmlns:a16="http://schemas.microsoft.com/office/drawing/2014/main" id="{BC352C44-D1F9-77DA-154C-B4687B7A9ED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447591" y="1928870"/>
              <a:ext cx="457200" cy="457508"/>
            </a:xfrm>
            <a:prstGeom prst="rect">
              <a:avLst/>
            </a:prstGeom>
          </p:spPr>
        </p:pic>
        <p:sp>
          <p:nvSpPr>
            <p:cNvPr id="70" name="矩形: 圓角 69">
              <a:extLst>
                <a:ext uri="{FF2B5EF4-FFF2-40B4-BE49-F238E27FC236}">
                  <a16:creationId xmlns:a16="http://schemas.microsoft.com/office/drawing/2014/main" id="{45B326DC-9609-82AA-1B6F-CD6706B7021B}"/>
                </a:ext>
              </a:extLst>
            </p:cNvPr>
            <p:cNvSpPr/>
            <p:nvPr/>
          </p:nvSpPr>
          <p:spPr>
            <a:xfrm>
              <a:off x="1353917" y="1878940"/>
              <a:ext cx="650527" cy="557701"/>
            </a:xfrm>
            <a:prstGeom prst="roundRect">
              <a:avLst/>
            </a:prstGeom>
            <a:noFill/>
            <a:ln w="381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6" name="群組 5">
            <a:extLst>
              <a:ext uri="{FF2B5EF4-FFF2-40B4-BE49-F238E27FC236}">
                <a16:creationId xmlns:a16="http://schemas.microsoft.com/office/drawing/2014/main" id="{93504EEE-6601-B9EB-B1EA-231F2D798C6E}"/>
              </a:ext>
            </a:extLst>
          </p:cNvPr>
          <p:cNvGrpSpPr/>
          <p:nvPr/>
        </p:nvGrpSpPr>
        <p:grpSpPr>
          <a:xfrm>
            <a:off x="3123242" y="1776786"/>
            <a:ext cx="1296000" cy="1080000"/>
            <a:chOff x="2288466" y="1776786"/>
            <a:chExt cx="905464" cy="757484"/>
          </a:xfrm>
        </p:grpSpPr>
        <p:sp>
          <p:nvSpPr>
            <p:cNvPr id="71" name="流程圖: 替代程序 70">
              <a:extLst>
                <a:ext uri="{FF2B5EF4-FFF2-40B4-BE49-F238E27FC236}">
                  <a16:creationId xmlns:a16="http://schemas.microsoft.com/office/drawing/2014/main" id="{3AFBE6FA-E3D6-58AF-2DAB-C3E184317678}"/>
                </a:ext>
              </a:extLst>
            </p:cNvPr>
            <p:cNvSpPr/>
            <p:nvPr/>
          </p:nvSpPr>
          <p:spPr>
            <a:xfrm>
              <a:off x="2288466" y="1776786"/>
              <a:ext cx="905464" cy="757484"/>
            </a:xfrm>
            <a:prstGeom prst="flowChartAlternateProcess">
              <a:avLst/>
            </a:prstGeom>
            <a:solidFill>
              <a:schemeClr val="accent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TW" altLang="en-US"/>
            </a:p>
          </p:txBody>
        </p:sp>
        <p:sp>
          <p:nvSpPr>
            <p:cNvPr id="72" name="矩形: 圓角 71">
              <a:extLst>
                <a:ext uri="{FF2B5EF4-FFF2-40B4-BE49-F238E27FC236}">
                  <a16:creationId xmlns:a16="http://schemas.microsoft.com/office/drawing/2014/main" id="{73C5DE60-693C-F15E-8F9B-4C86B3F25902}"/>
                </a:ext>
              </a:extLst>
            </p:cNvPr>
            <p:cNvSpPr/>
            <p:nvPr/>
          </p:nvSpPr>
          <p:spPr>
            <a:xfrm>
              <a:off x="2418924" y="1877059"/>
              <a:ext cx="650527" cy="557701"/>
            </a:xfrm>
            <a:prstGeom prst="roundRect">
              <a:avLst/>
            </a:prstGeom>
            <a:noFill/>
            <a:ln w="381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3" name="圖形 72" descr="核取記號">
              <a:extLst>
                <a:ext uri="{FF2B5EF4-FFF2-40B4-BE49-F238E27FC236}">
                  <a16:creationId xmlns:a16="http://schemas.microsoft.com/office/drawing/2014/main" id="{F9BDA61A-DA86-4479-EF71-2B5B30BB15E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539975" y="1987741"/>
              <a:ext cx="402445" cy="402716"/>
            </a:xfrm>
            <a:prstGeom prst="rect">
              <a:avLst/>
            </a:prstGeom>
          </p:spPr>
        </p:pic>
      </p:grpSp>
      <p:grpSp>
        <p:nvGrpSpPr>
          <p:cNvPr id="7" name="群組 6">
            <a:extLst>
              <a:ext uri="{FF2B5EF4-FFF2-40B4-BE49-F238E27FC236}">
                <a16:creationId xmlns:a16="http://schemas.microsoft.com/office/drawing/2014/main" id="{8F0257EF-D087-B9F3-4B63-FF2EB44FC507}"/>
              </a:ext>
            </a:extLst>
          </p:cNvPr>
          <p:cNvGrpSpPr/>
          <p:nvPr/>
        </p:nvGrpSpPr>
        <p:grpSpPr>
          <a:xfrm>
            <a:off x="4937733" y="1776786"/>
            <a:ext cx="1296000" cy="1080000"/>
            <a:chOff x="3405320" y="1776786"/>
            <a:chExt cx="905464" cy="757484"/>
          </a:xfrm>
          <a:solidFill>
            <a:srgbClr val="00B050"/>
          </a:solidFill>
        </p:grpSpPr>
        <p:sp>
          <p:nvSpPr>
            <p:cNvPr id="74" name="流程圖: 替代程序 73">
              <a:extLst>
                <a:ext uri="{FF2B5EF4-FFF2-40B4-BE49-F238E27FC236}">
                  <a16:creationId xmlns:a16="http://schemas.microsoft.com/office/drawing/2014/main" id="{8AC6E85A-3559-7B0F-49D7-D96EEE0ACBE7}"/>
                </a:ext>
              </a:extLst>
            </p:cNvPr>
            <p:cNvSpPr/>
            <p:nvPr/>
          </p:nvSpPr>
          <p:spPr>
            <a:xfrm>
              <a:off x="3405320" y="1776786"/>
              <a:ext cx="905464" cy="757484"/>
            </a:xfrm>
            <a:prstGeom prst="flowChartAlternateProcess">
              <a:avLst/>
            </a:prstGeom>
            <a:grp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TW" altLang="en-US"/>
            </a:p>
          </p:txBody>
        </p:sp>
        <p:sp>
          <p:nvSpPr>
            <p:cNvPr id="75" name="矩形: 圓角 74">
              <a:extLst>
                <a:ext uri="{FF2B5EF4-FFF2-40B4-BE49-F238E27FC236}">
                  <a16:creationId xmlns:a16="http://schemas.microsoft.com/office/drawing/2014/main" id="{35F37B6D-6E21-C7E3-48DE-5C075ED407C9}"/>
                </a:ext>
              </a:extLst>
            </p:cNvPr>
            <p:cNvSpPr/>
            <p:nvPr/>
          </p:nvSpPr>
          <p:spPr>
            <a:xfrm>
              <a:off x="3535778" y="1877059"/>
              <a:ext cx="650527" cy="557701"/>
            </a:xfrm>
            <a:prstGeom prst="roundRect">
              <a:avLst/>
            </a:prstGeom>
            <a:grpFill/>
            <a:ln w="381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52" name="圖形 51" descr="顧客評價">
              <a:extLst>
                <a:ext uri="{FF2B5EF4-FFF2-40B4-BE49-F238E27FC236}">
                  <a16:creationId xmlns:a16="http://schemas.microsoft.com/office/drawing/2014/main" id="{DB261357-5920-4B14-9C23-3E56A1A1B46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608905" y="1920127"/>
              <a:ext cx="476416" cy="476737"/>
            </a:xfrm>
            <a:prstGeom prst="rect">
              <a:avLst/>
            </a:prstGeom>
          </p:spPr>
        </p:pic>
      </p:grpSp>
      <p:grpSp>
        <p:nvGrpSpPr>
          <p:cNvPr id="8" name="群組 7">
            <a:extLst>
              <a:ext uri="{FF2B5EF4-FFF2-40B4-BE49-F238E27FC236}">
                <a16:creationId xmlns:a16="http://schemas.microsoft.com/office/drawing/2014/main" id="{D57BB4CF-3114-E307-58B8-933090CF0ED4}"/>
              </a:ext>
            </a:extLst>
          </p:cNvPr>
          <p:cNvGrpSpPr/>
          <p:nvPr/>
        </p:nvGrpSpPr>
        <p:grpSpPr>
          <a:xfrm>
            <a:off x="6740212" y="1776786"/>
            <a:ext cx="1296000" cy="1080000"/>
            <a:chOff x="4510818" y="1788050"/>
            <a:chExt cx="905464" cy="757484"/>
          </a:xfrm>
        </p:grpSpPr>
        <p:sp>
          <p:nvSpPr>
            <p:cNvPr id="76" name="流程圖: 替代程序 75">
              <a:extLst>
                <a:ext uri="{FF2B5EF4-FFF2-40B4-BE49-F238E27FC236}">
                  <a16:creationId xmlns:a16="http://schemas.microsoft.com/office/drawing/2014/main" id="{23DF7143-7A60-35A0-BD5B-DF7EB80FFDEA}"/>
                </a:ext>
              </a:extLst>
            </p:cNvPr>
            <p:cNvSpPr/>
            <p:nvPr/>
          </p:nvSpPr>
          <p:spPr>
            <a:xfrm>
              <a:off x="4510818" y="1788050"/>
              <a:ext cx="905464" cy="757484"/>
            </a:xfrm>
            <a:prstGeom prst="flowChartAlternateProcess">
              <a:avLst/>
            </a:prstGeom>
            <a:solidFill>
              <a:srgbClr val="FF9933"/>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TW" altLang="en-US"/>
            </a:p>
          </p:txBody>
        </p:sp>
        <p:sp>
          <p:nvSpPr>
            <p:cNvPr id="77" name="矩形: 圓角 76">
              <a:extLst>
                <a:ext uri="{FF2B5EF4-FFF2-40B4-BE49-F238E27FC236}">
                  <a16:creationId xmlns:a16="http://schemas.microsoft.com/office/drawing/2014/main" id="{6BFEE306-ABE8-B7EB-DD7C-92FD8423DBBF}"/>
                </a:ext>
              </a:extLst>
            </p:cNvPr>
            <p:cNvSpPr/>
            <p:nvPr/>
          </p:nvSpPr>
          <p:spPr>
            <a:xfrm>
              <a:off x="4641276" y="1888323"/>
              <a:ext cx="650527" cy="557701"/>
            </a:xfrm>
            <a:prstGeom prst="roundRect">
              <a:avLst/>
            </a:prstGeom>
            <a:solidFill>
              <a:srgbClr val="FF9933"/>
            </a:solidFill>
            <a:ln w="381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54" name="圖形 53" descr="握手">
              <a:extLst>
                <a:ext uri="{FF2B5EF4-FFF2-40B4-BE49-F238E27FC236}">
                  <a16:creationId xmlns:a16="http://schemas.microsoft.com/office/drawing/2014/main" id="{027EDC27-E297-F1B5-1704-80BF828C043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706080" y="1908045"/>
              <a:ext cx="545478" cy="545846"/>
            </a:xfrm>
            <a:prstGeom prst="rect">
              <a:avLst/>
            </a:prstGeom>
          </p:spPr>
        </p:pic>
      </p:grpSp>
      <p:sp>
        <p:nvSpPr>
          <p:cNvPr id="3" name="標題 2">
            <a:extLst>
              <a:ext uri="{FF2B5EF4-FFF2-40B4-BE49-F238E27FC236}">
                <a16:creationId xmlns:a16="http://schemas.microsoft.com/office/drawing/2014/main" id="{485F6E24-5860-1F30-731D-E3A716924FDF}"/>
              </a:ext>
            </a:extLst>
          </p:cNvPr>
          <p:cNvSpPr txBox="1">
            <a:spLocks/>
          </p:cNvSpPr>
          <p:nvPr/>
        </p:nvSpPr>
        <p:spPr>
          <a:xfrm>
            <a:off x="624291" y="587197"/>
            <a:ext cx="7886700" cy="57156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zh-TW"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969150967"/>
      </p:ext>
    </p:extLst>
  </p:cSld>
  <p:clrMapOvr>
    <a:masterClrMapping/>
  </p:clrMapOvr>
</p:sld>
</file>

<file path=ppt/theme/theme1.xml><?xml version="1.0" encoding="utf-8"?>
<a:theme xmlns:a="http://schemas.openxmlformats.org/drawingml/2006/main" name="1_簡報內頁">
  <a:themeElements>
    <a:clrScheme name="簡報內頁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簡報內頁">
      <a:majorFont>
        <a:latin typeface="Arial"/>
        <a:ea typeface="微軟正黑體"/>
        <a:cs typeface=""/>
      </a:majorFont>
      <a:minorFont>
        <a:latin typeface="Arial"/>
        <a:ea typeface="微軟正黑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pitchFamily="18" charset="-120"/>
          </a:defRPr>
        </a:defPPr>
      </a:lstStyle>
    </a:lnDef>
  </a:objectDefaults>
  <a:extraClrSchemeLst>
    <a:extraClrScheme>
      <a:clrScheme name="簡報內頁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簡報內頁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簡報內頁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簡報內頁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簡報內頁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簡報內頁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簡報內頁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簡報內頁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簡報內頁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簡報內頁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簡報內頁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簡報內頁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2037</TotalTime>
  <Words>1103</Words>
  <Application>Microsoft Office PowerPoint</Application>
  <PresentationFormat>如螢幕大小 (4:3)</PresentationFormat>
  <Paragraphs>135</Paragraphs>
  <Slides>11</Slides>
  <Notes>0</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11</vt:i4>
      </vt:variant>
    </vt:vector>
  </HeadingPairs>
  <TitlesOfParts>
    <vt:vector size="20" baseType="lpstr">
      <vt:lpstr>微軟正黑體</vt:lpstr>
      <vt:lpstr>新細明體</vt:lpstr>
      <vt:lpstr>標楷體</vt:lpstr>
      <vt:lpstr>Arial</vt:lpstr>
      <vt:lpstr>Calibri</vt:lpstr>
      <vt:lpstr>Fira Sans Extra Condensed</vt:lpstr>
      <vt:lpstr>Times New Roman</vt:lpstr>
      <vt:lpstr>Wingdings</vt:lpstr>
      <vt:lpstr>1_簡報內頁</vt:lpstr>
      <vt:lpstr>A+企業創新研發淬鍊計畫 快速審查臨床試驗計畫</vt:lpstr>
      <vt:lpstr>計畫說明 </vt:lpstr>
      <vt:lpstr>補助範圍 </vt:lpstr>
      <vt:lpstr>申請資格</vt:lpstr>
      <vt:lpstr>補助科目</vt:lpstr>
      <vt:lpstr>申請限制及應注意事項 </vt:lpstr>
      <vt:lpstr>申請應備文件 </vt:lpstr>
      <vt:lpstr>申請文件範例-多國多中心臨床試驗</vt:lpstr>
      <vt:lpstr>計畫審查流程 </vt:lpstr>
      <vt:lpstr>審查重點 </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林晞如</dc:creator>
  <cp:lastModifiedBy>A+企業創新專案辦公室</cp:lastModifiedBy>
  <cp:revision>107</cp:revision>
  <cp:lastPrinted>2023-05-23T01:55:19Z</cp:lastPrinted>
  <dcterms:created xsi:type="dcterms:W3CDTF">2023-05-04T09:41:57Z</dcterms:created>
  <dcterms:modified xsi:type="dcterms:W3CDTF">2023-10-11T01:49:43Z</dcterms:modified>
</cp:coreProperties>
</file>