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46527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81" r:id="rId5"/>
    <p:sldId id="260" r:id="rId6"/>
    <p:sldId id="261" r:id="rId7"/>
    <p:sldId id="262" r:id="rId8"/>
    <p:sldId id="280" r:id="rId9"/>
    <p:sldId id="276" r:id="rId10"/>
    <p:sldId id="277" r:id="rId11"/>
    <p:sldId id="278" r:id="rId12"/>
    <p:sldId id="279" r:id="rId13"/>
    <p:sldId id="275" r:id="rId14"/>
    <p:sldId id="265" r:id="rId15"/>
    <p:sldId id="266" r:id="rId16"/>
    <p:sldId id="267" r:id="rId17"/>
    <p:sldId id="274" r:id="rId18"/>
    <p:sldId id="269" r:id="rId19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B490-E374-489E-AC49-4C8EDF1CD0B1}" type="datetimeFigureOut">
              <a:rPr lang="zh-TW" altLang="en-US" smtClean="0"/>
              <a:pPr/>
              <a:t>2023/10/11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7B01F-7ECB-40CF-91EE-703D61F9C2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457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634BDC-6E5B-41D4-BAEE-B1156FF847D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E67FEA-931B-4DC6-A9E5-8E047A807D1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B055EB-26D4-45D8-AC8F-C7BBC19B92C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A5B09-564E-44BF-8CAA-D2AB55AB1C6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7554B-E30F-40AF-BE46-EF838190015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D58B1-3AEF-49AB-8589-3B6453E20E9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938F2D-8318-4BF4-AAF7-D13631970D06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6B8739-D57F-446D-9721-5486226A437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35FB84-7EA8-4C47-8411-FC2B43367D1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E9AAB1-C15A-4936-87C3-20AB25D9207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BA90E1-EC91-4D0A-8247-C12D74FF376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dirty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1E80DB-D095-43CA-8D66-D926D691558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1E80DB-D095-43CA-8D66-D926D691558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AD3B0-BE0B-424A-B36B-749C28E7FFE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4E4D35-A115-4DED-8E56-F081F1C5E2B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C8343-A028-4E3A-B8AE-21D071716EC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A0A0FF-63B3-406A-BB0F-9EA43FB4A92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B82-7192-47F1-9276-CE1E9AA81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DB1922F-F817-4B30-A1E4-E776DD11A92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0583F-3C04-4E71-BE87-6555B8ADCDA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8061325" cy="26717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FF0000"/>
                </a:solidFill>
              </a:rPr>
              <a:t>經濟部科技研究發展專案	</a:t>
            </a:r>
            <a:br>
              <a:rPr lang="zh-TW" altLang="en-US" dirty="0">
                <a:solidFill>
                  <a:srgbClr val="FF0000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r>
              <a:rPr lang="en-US" altLang="zh-TW" sz="3200" baseline="30000" dirty="0">
                <a:solidFill>
                  <a:srgbClr val="FF0000"/>
                </a:solidFill>
              </a:rPr>
              <a:t>+</a:t>
            </a:r>
            <a:r>
              <a:rPr lang="zh-TW" altLang="zh-TW" sz="3200" dirty="0">
                <a:solidFill>
                  <a:srgbClr val="FF0000"/>
                </a:solidFill>
              </a:rPr>
              <a:t>企業創新研發淬鍊計畫－</a:t>
            </a:r>
            <a:r>
              <a:rPr lang="en-US" altLang="zh-TW" sz="3200" dirty="0">
                <a:solidFill>
                  <a:srgbClr val="FF0000"/>
                </a:solidFill>
              </a:rPr>
              <a:t>□</a:t>
            </a:r>
            <a:r>
              <a:rPr lang="zh-TW" altLang="zh-TW" sz="3200" dirty="0">
                <a:solidFill>
                  <a:srgbClr val="FF0000"/>
                </a:solidFill>
              </a:rPr>
              <a:t>快速審查臨床試驗計畫</a:t>
            </a:r>
            <a:r>
              <a:rPr lang="en-US" altLang="zh-TW" sz="3200" dirty="0">
                <a:solidFill>
                  <a:srgbClr val="FF0000"/>
                </a:solidFill>
              </a:rPr>
              <a:t>(Fast Track)□</a:t>
            </a:r>
            <a:r>
              <a:rPr lang="zh-TW" altLang="en-US" sz="3200" dirty="0">
                <a:solidFill>
                  <a:srgbClr val="FF0000"/>
                </a:solidFill>
              </a:rPr>
              <a:t>國際創新研發合作補助計畫</a:t>
            </a:r>
            <a:br>
              <a:rPr lang="en-US" altLang="zh-TW" dirty="0"/>
            </a:br>
            <a:r>
              <a:rPr lang="zh-TW" altLang="en-US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br>
              <a:rPr lang="zh-TW" altLang="en-US" dirty="0"/>
            </a:br>
            <a:r>
              <a:rPr lang="zh-TW" altLang="en-US" dirty="0"/>
              <a:t>     </a:t>
            </a:r>
            <a:r>
              <a:rPr lang="zh-TW" altLang="en-US" dirty="0">
                <a:solidFill>
                  <a:srgbClr val="FF0000"/>
                </a:solidFill>
              </a:rPr>
              <a:t>期中／全程查證簡報</a:t>
            </a:r>
            <a:r>
              <a:rPr lang="zh-TW" altLang="en-US" dirty="0"/>
              <a:t>	</a:t>
            </a:r>
            <a:br>
              <a:rPr lang="zh-TW" altLang="en-US" dirty="0"/>
            </a:br>
            <a:r>
              <a:rPr lang="en-US" altLang="zh-TW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(※</a:t>
            </a:r>
            <a:r>
              <a:rPr lang="zh-TW" altLang="en-US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請選擇期中或全程，此行請於列印時刪除</a:t>
            </a:r>
            <a:r>
              <a:rPr lang="en-US" altLang="zh-TW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zh-TW" altLang="en-US" sz="20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825" y="3357563"/>
            <a:ext cx="8572500" cy="26860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b="1" dirty="0">
                <a:solidFill>
                  <a:srgbClr val="000066"/>
                </a:solidFill>
              </a:rPr>
              <a:t>計畫名稱</a:t>
            </a:r>
            <a:endParaRPr lang="en-US" altLang="zh-TW" b="1" dirty="0">
              <a:solidFill>
                <a:srgbClr val="00006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請輸入計畫名稱，此行請於列印時刪除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en-US" altLang="zh-TW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b="1" dirty="0"/>
              <a:t>    </a:t>
            </a:r>
            <a:r>
              <a:rPr lang="zh-TW" altLang="en-US" b="1" dirty="0">
                <a:solidFill>
                  <a:srgbClr val="000066"/>
                </a:solidFill>
              </a:rPr>
              <a:t>執行單位名稱</a:t>
            </a:r>
            <a:r>
              <a:rPr lang="zh-TW" altLang="en-US" dirty="0">
                <a:solidFill>
                  <a:srgbClr val="000066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請輸入執行單位名稱，此行請於列印時刪除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b="1" dirty="0">
                <a:solidFill>
                  <a:srgbClr val="000066"/>
                </a:solidFill>
              </a:rPr>
              <a:t>民國     年     月     日至     年    月   日</a:t>
            </a:r>
            <a:endParaRPr lang="en-US" altLang="zh-TW" b="1" dirty="0">
              <a:solidFill>
                <a:srgbClr val="00006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(※</a:t>
            </a:r>
            <a:r>
              <a:rPr lang="zh-TW" alt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請輸入查證起訖期間，若為全程查證則為計畫起訖期間，此行請於列印時刪除</a:t>
            </a:r>
            <a:r>
              <a:rPr lang="en-US" altLang="zh-TW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zh-TW" alt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76" name="矩形 3"/>
          <p:cNvSpPr>
            <a:spLocks noChangeArrowheads="1"/>
          </p:cNvSpPr>
          <p:nvPr/>
        </p:nvSpPr>
        <p:spPr bwMode="auto">
          <a:xfrm>
            <a:off x="0" y="549275"/>
            <a:ext cx="17240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0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附件：期中／全程查證簡報</a:t>
            </a:r>
          </a:p>
        </p:txBody>
      </p:sp>
      <p:sp>
        <p:nvSpPr>
          <p:cNvPr id="3077" name="投影片編號版面配置區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0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n-US" altLang="zh-TW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重要成果統計</a:t>
            </a:r>
            <a:r>
              <a:rPr lang="en-US" altLang="zh-TW"/>
              <a:t>(2/4)</a:t>
            </a:r>
            <a:endParaRPr lang="zh-TW" altLang="en-US"/>
          </a:p>
        </p:txBody>
      </p:sp>
      <p:sp>
        <p:nvSpPr>
          <p:cNvPr id="10243" name="內容版面配置區 5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500688"/>
          </a:xfrm>
        </p:spPr>
        <p:txBody>
          <a:bodyPr/>
          <a:lstStyle/>
          <a:p>
            <a:r>
              <a:rPr lang="zh-TW" altLang="en-US"/>
              <a:t>經濟效益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5288" y="1196975"/>
          <a:ext cx="8353424" cy="5257791"/>
        </p:xfrm>
        <a:graphic>
          <a:graphicData uri="http://schemas.openxmlformats.org/drawingml/2006/table">
            <a:tbl>
              <a:tblPr/>
              <a:tblGrid>
                <a:gridCol w="1822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3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績效指標</a:t>
                      </a:r>
                    </a:p>
                  </a:txBody>
                  <a:tcPr marL="6494" marR="6494" marT="6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計畫預估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實際達成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37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預估計畫帶動或創造產值</a:t>
                      </a:r>
                    </a:p>
                  </a:txBody>
                  <a:tcPr marL="6494" marR="6494" marT="6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7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預估計畫降低之成本</a:t>
                      </a:r>
                    </a:p>
                  </a:txBody>
                  <a:tcPr marL="6494" marR="6494" marT="6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371">
                <a:tc rowSpan="6"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創新產業或模式建立</a:t>
                      </a:r>
                    </a:p>
                  </a:txBody>
                  <a:tcPr marL="6494" marR="6494" marT="6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營運總部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衍生公司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創新營運模式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建立體系家數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衍生產品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產值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371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引導後續投資計畫</a:t>
                      </a:r>
                    </a:p>
                  </a:txBody>
                  <a:tcPr marL="6494" marR="6494" marT="6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研發投資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生產投資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商業化應用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新創事業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產品上市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智財權授權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件數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件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03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千元</a:t>
                      </a:r>
                    </a:p>
                  </a:txBody>
                  <a:tcPr marL="6494" marR="6494" marT="6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29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重要成果統計</a:t>
            </a:r>
            <a:r>
              <a:rPr lang="en-US" altLang="zh-TW"/>
              <a:t>(3/4)</a:t>
            </a:r>
            <a:endParaRPr lang="zh-TW" altLang="en-US"/>
          </a:p>
        </p:txBody>
      </p:sp>
      <p:sp>
        <p:nvSpPr>
          <p:cNvPr id="11267" name="內容版面配置區 5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r>
              <a:rPr lang="zh-TW" altLang="en-US"/>
              <a:t>綜合效益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95288" y="1397000"/>
          <a:ext cx="8353425" cy="4862530"/>
        </p:xfrm>
        <a:graphic>
          <a:graphicData uri="http://schemas.openxmlformats.org/drawingml/2006/table">
            <a:tbl>
              <a:tblPr/>
              <a:tblGrid>
                <a:gridCol w="1330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5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14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績效指標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計畫預估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實際達成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技術合作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　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　額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無形資產引進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　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　額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31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委託研究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學　界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金額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業　界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件數　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金額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其　他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3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金額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3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促成產業轉型與升級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316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產值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3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帶動產業合作夥伴創新發展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316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產值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3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帶動產業國際化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件數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316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產值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31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協助提升我國產業全球地位或產業競爭力</a:t>
                      </a:r>
                    </a:p>
                  </a:txBody>
                  <a:tcPr marL="6318" marR="6318" marT="63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名次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名次</a:t>
                      </a:r>
                    </a:p>
                  </a:txBody>
                  <a:tcPr marL="6318" marR="6318" marT="63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00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重要成果統計</a:t>
            </a:r>
            <a:r>
              <a:rPr lang="en-US" altLang="zh-TW"/>
              <a:t>(4/4)</a:t>
            </a:r>
            <a:endParaRPr lang="zh-TW" altLang="en-US"/>
          </a:p>
        </p:txBody>
      </p:sp>
      <p:sp>
        <p:nvSpPr>
          <p:cNvPr id="12291" name="內容版面配置區 5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5625"/>
          </a:xfrm>
        </p:spPr>
        <p:txBody>
          <a:bodyPr/>
          <a:lstStyle/>
          <a:p>
            <a:r>
              <a:rPr lang="zh-TW" altLang="en-US"/>
              <a:t>社會效益</a:t>
            </a:r>
          </a:p>
        </p:txBody>
      </p:sp>
      <p:sp>
        <p:nvSpPr>
          <p:cNvPr id="12292" name="內容版面配置區 5"/>
          <p:cNvSpPr txBox="1">
            <a:spLocks/>
          </p:cNvSpPr>
          <p:nvPr/>
        </p:nvSpPr>
        <p:spPr bwMode="auto">
          <a:xfrm>
            <a:off x="457200" y="3141663"/>
            <a:ext cx="82296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p"/>
            </a:pPr>
            <a:r>
              <a:rPr kumimoji="0" lang="zh-TW" altLang="en-US" sz="28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其他效益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95288" y="1484313"/>
          <a:ext cx="8353425" cy="1635123"/>
        </p:xfrm>
        <a:graphic>
          <a:graphicData uri="http://schemas.openxmlformats.org/drawingml/2006/table">
            <a:tbl>
              <a:tblPr/>
              <a:tblGrid>
                <a:gridCol w="162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3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績效指標</a:t>
                      </a:r>
                    </a:p>
                  </a:txBody>
                  <a:tcPr marL="9526" marR="9526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計畫預估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實際達成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創業育成</a:t>
                      </a:r>
                    </a:p>
                  </a:txBody>
                  <a:tcPr marL="9526" marR="9526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　　數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投資金額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增加就業機會</a:t>
                      </a:r>
                    </a:p>
                  </a:txBody>
                  <a:tcPr marL="9526" marR="9526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4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※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人才培育</a:t>
                      </a:r>
                    </a:p>
                  </a:txBody>
                  <a:tcPr marL="9526" marR="9526" marT="95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建教合作學校數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所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所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學生人數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9526" marR="9526" marT="95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95288" y="3702050"/>
          <a:ext cx="8353424" cy="2679698"/>
        </p:xfrm>
        <a:graphic>
          <a:graphicData uri="http://schemas.openxmlformats.org/drawingml/2006/table">
            <a:tbl>
              <a:tblPr/>
              <a:tblGrid>
                <a:gridCol w="165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7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績效指標</a:t>
                      </a: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計畫預估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實際達成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衍生產品　</a:t>
                      </a: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    數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件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預估產值　</a:t>
                      </a: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    額　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引導投資</a:t>
                      </a:r>
                    </a:p>
                  </a:txBody>
                  <a:tcPr marL="9526" marR="9526" marT="9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    額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9526" marR="9526" marT="9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159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9526" marR="9526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7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重要技術成果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/>
              <a:t>專利權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14313" y="1471613"/>
          <a:ext cx="8643997" cy="4572000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0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項次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專利名稱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申請國家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申請日期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獲准日期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獲證號碼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應用日期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應用說明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備註</a:t>
                      </a:r>
                      <a:endParaRPr lang="zh-TW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申請</a:t>
                      </a: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項</a:t>
                      </a: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)</a:t>
                      </a: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國內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獲准</a:t>
                      </a:r>
                      <a:endParaRPr lang="en-US" altLang="zh-TW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項</a:t>
                      </a: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)</a:t>
                      </a: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國內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應用</a:t>
                      </a:r>
                      <a:endParaRPr lang="en-US" altLang="zh-TW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項</a:t>
                      </a:r>
                      <a:r>
                        <a:rPr lang="en-US" alt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)</a:t>
                      </a: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國內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959">
                <a:tc v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國外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endParaRPr lang="zh-TW" altLang="en-US" sz="1400" kern="100" dirty="0">
                        <a:latin typeface="Times New Roman"/>
                        <a:ea typeface="細明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國外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</a:pPr>
                      <a:r>
                        <a:rPr lang="zh-TW" altLang="en-US" sz="1400" kern="100" dirty="0">
                          <a:latin typeface="Times New Roman"/>
                          <a:ea typeface="標楷體"/>
                          <a:cs typeface="Times New Roman"/>
                        </a:rPr>
                        <a:t>國外</a:t>
                      </a: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755" algn="l"/>
                          <a:tab pos="135890" algn="l"/>
                          <a:tab pos="2972435" algn="ctr"/>
                          <a:tab pos="5943600" algn="r"/>
                        </a:tabLst>
                        <a:defRPr/>
                      </a:pPr>
                      <a:endParaRPr lang="en-US" sz="1400" kern="100" dirty="0"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435" name="投影片編號版面配置區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人力運用情形</a:t>
            </a: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/>
              <a:t>人力投入情形（</a:t>
            </a:r>
            <a:r>
              <a:rPr lang="en-US" altLang="zh-TW"/>
              <a:t>YY/MM-YY/MM</a:t>
            </a:r>
            <a:r>
              <a:rPr lang="zh-TW" altLang="en-US"/>
              <a:t>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28625" y="1500188"/>
          <a:ext cx="8215313" cy="1624648"/>
        </p:xfrm>
        <a:graphic>
          <a:graphicData uri="http://schemas.openxmlformats.org/drawingml/2006/table">
            <a:tbl>
              <a:tblPr/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參與人員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計畫職級</a:t>
                      </a:r>
                      <a:endParaRPr kumimoji="0" lang="en-US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（計畫書上所列職級）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人員變動</a:t>
                      </a: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1)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最高學歷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計畫主持人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李四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研究員或工程師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1(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2)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王五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助理研究員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C(9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月離職</a:t>
                      </a: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副研究員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研究助理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8625" y="3436938"/>
          <a:ext cx="8215374" cy="1472714"/>
        </p:xfrm>
        <a:graphic>
          <a:graphicData uri="http://schemas.openxmlformats.org/drawingml/2006/table">
            <a:tbl>
              <a:tblPr/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1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72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7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職級</a:t>
                      </a:r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人月數</a:t>
                      </a:r>
                      <a:endParaRPr lang="en-US" altLang="zh-TW" sz="12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（計畫書上所列）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計畫書原列人月數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TW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合計人月數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計畫主持人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研究員級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副研究員級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助理研究員級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4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研究助理級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TW" altLang="en-US" sz="12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505" name="文字方塊 6"/>
          <p:cNvSpPr txBox="1">
            <a:spLocks noChangeArrowheads="1"/>
          </p:cNvSpPr>
          <p:nvPr/>
        </p:nvSpPr>
        <p:spPr bwMode="auto">
          <a:xfrm>
            <a:off x="468313" y="3141663"/>
            <a:ext cx="2492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*以上表格若不敷使用</a:t>
            </a:r>
            <a:r>
              <a:rPr lang="en-US" altLang="zh-TW" sz="120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請自行調整</a:t>
            </a:r>
          </a:p>
        </p:txBody>
      </p:sp>
      <p:sp>
        <p:nvSpPr>
          <p:cNvPr id="12471" name="文字方塊 7"/>
          <p:cNvSpPr txBox="1">
            <a:spLocks noChangeArrowheads="1"/>
          </p:cNvSpPr>
          <p:nvPr/>
        </p:nvSpPr>
        <p:spPr bwMode="auto">
          <a:xfrm>
            <a:off x="250825" y="5013325"/>
            <a:ext cx="8645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19200" indent="-1219200">
              <a:defRPr/>
            </a:pP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註：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人員變動：若為原計畫書所列人員： 以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表示，</a:t>
            </a:r>
            <a:b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若不為原計畫書人員：以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 (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表新聘人員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C(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表轉入本計畫之公司原有人員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表示，若離職者，請加註說明之。</a:t>
            </a:r>
          </a:p>
          <a:p>
            <a:pPr>
              <a:defRPr/>
            </a:pP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若當月投入比率為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85%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，則請填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0.85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人月，以小數點兩位數表示。</a:t>
            </a:r>
          </a:p>
          <a:p>
            <a:pPr>
              <a:defRPr/>
            </a:pP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填表時人員請按計畫主持人、研究員、副研究員、助理研究員、研究助理員依序排列。</a:t>
            </a:r>
          </a:p>
          <a:p>
            <a:pPr>
              <a:defRPr/>
            </a:pP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欄位不敷使用請自行調整。</a:t>
            </a:r>
          </a:p>
          <a:p>
            <a:pPr>
              <a:defRPr/>
            </a:pP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YY/MM-YY/MM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（本期查證起始月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本期查證截止月）</a:t>
            </a:r>
          </a:p>
        </p:txBody>
      </p:sp>
      <p:sp>
        <p:nvSpPr>
          <p:cNvPr id="14507" name="投影片編號版面配置區 7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資源運用情形</a:t>
            </a: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371975"/>
          </a:xfrm>
        </p:spPr>
        <p:txBody>
          <a:bodyPr/>
          <a:lstStyle/>
          <a:p>
            <a:pPr eaLnBrk="1" hangingPunct="1"/>
            <a:r>
              <a:rPr lang="zh-TW" altLang="en-US"/>
              <a:t>經費運用情形（</a:t>
            </a:r>
            <a:r>
              <a:rPr lang="en-US" altLang="zh-TW"/>
              <a:t>YY/MM-YY/MM</a:t>
            </a:r>
            <a:r>
              <a:rPr lang="zh-TW" altLang="en-US"/>
              <a:t>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0825" y="1628775"/>
          <a:ext cx="8572563" cy="2550091"/>
        </p:xfrm>
        <a:graphic>
          <a:graphicData uri="http://schemas.openxmlformats.org/drawingml/2006/table">
            <a:tbl>
              <a:tblPr/>
              <a:tblGrid>
                <a:gridCol w="2414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9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42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經費項目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累計預算數 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累計實支數  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lang="en-US" altLang="zh-TW" sz="1400" b="0" i="0" u="none" strike="noStrike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b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累計實支數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累計預算數</a:t>
                      </a:r>
                      <a:r>
                        <a:rPr lang="en-US" altLang="zh-TW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 typeface="Arial" charset="0"/>
                        <a:buNone/>
                      </a:pP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差異</a:t>
                      </a:r>
                      <a:endParaRPr lang="en-US" altLang="zh-TW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 fontAlgn="ctr">
                        <a:buFont typeface="Arial" charset="0"/>
                        <a:buNone/>
                      </a:pP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分析說明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補助款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自籌款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補助款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自籌款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（註</a:t>
                      </a:r>
                      <a:r>
                        <a:rPr lang="en-US" altLang="zh-TW" sz="1400" b="0" i="0" u="none" strike="noStrike" baseline="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zh-TW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創新或研發人員之人事費</a:t>
                      </a:r>
                      <a:r>
                        <a:rPr lang="zh-TW" altLang="en-US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消耗性器材或原材料費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zh-TW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創新或研究發展設備之使用費</a:t>
                      </a:r>
                      <a:r>
                        <a:rPr lang="zh-TW" altLang="en-US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zh-TW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創新或研究發展設備之</a:t>
                      </a:r>
                      <a:r>
                        <a:rPr lang="zh-TW" altLang="en-US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維護</a:t>
                      </a:r>
                      <a:r>
                        <a:rPr lang="zh-TW" altLang="zh-TW" sz="1400" b="0" i="0" u="none" strike="noStrike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費</a:t>
                      </a:r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技術引進、委託研究及驗證費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差旅費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　　　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達成率：   </a:t>
                      </a:r>
                      <a:r>
                        <a:rPr lang="en-US" altLang="zh-TW" sz="1400" b="0" i="0" u="none" strike="noStrike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altLang="en-US" sz="1400" b="0" i="0" u="none" strike="noStrike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70" name="文字方塊 5"/>
          <p:cNvSpPr txBox="1">
            <a:spLocks noChangeArrowheads="1"/>
          </p:cNvSpPr>
          <p:nvPr/>
        </p:nvSpPr>
        <p:spPr bwMode="auto">
          <a:xfrm>
            <a:off x="500063" y="4643438"/>
            <a:ext cx="467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註：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 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YY/MM-YY/MM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（本期查證起始月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本期查證截止月）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* 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若達成率未達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75%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或超過</a:t>
            </a:r>
            <a:r>
              <a:rPr lang="en-US" altLang="zh-TW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125%</a:t>
            </a:r>
            <a:r>
              <a:rPr lang="zh-TW" altLang="en-US" sz="1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，必須在差異分析欄位中敘述</a:t>
            </a:r>
          </a:p>
        </p:txBody>
      </p:sp>
      <p:sp>
        <p:nvSpPr>
          <p:cNvPr id="15471" name="矩形 6"/>
          <p:cNvSpPr>
            <a:spLocks noChangeArrowheads="1"/>
          </p:cNvSpPr>
          <p:nvPr/>
        </p:nvSpPr>
        <p:spPr bwMode="auto">
          <a:xfrm>
            <a:off x="7646988" y="1143000"/>
            <a:ext cx="1211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單位：千元</a:t>
            </a:r>
          </a:p>
        </p:txBody>
      </p:sp>
      <p:sp>
        <p:nvSpPr>
          <p:cNvPr id="15472" name="投影片編號版面配置區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13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遭遇之困難</a:t>
            </a: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8053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14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dirty="0"/>
              <a:t>後續研發規劃</a:t>
            </a:r>
            <a:br>
              <a:rPr lang="en-US" altLang="zh-TW" dirty="0"/>
            </a:br>
            <a:r>
              <a:rPr lang="en-US" altLang="zh-TW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(※</a:t>
            </a:r>
            <a:r>
              <a:rPr lang="zh-TW" altLang="en-US" sz="2000" b="0">
                <a:solidFill>
                  <a:schemeClr val="tx1">
                    <a:lumMod val="65000"/>
                    <a:lumOff val="35000"/>
                  </a:schemeClr>
                </a:solidFill>
              </a:rPr>
              <a:t>期中查證免</a:t>
            </a:r>
            <a:r>
              <a:rPr lang="zh-TW" altLang="en-US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填，此行請於列印時刪除</a:t>
            </a:r>
            <a:r>
              <a:rPr lang="en-US" altLang="zh-TW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zh-TW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660900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15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其他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445000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前次審查意見及回復說明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計畫執行進度及差異檢討</a:t>
            </a:r>
            <a:br>
              <a:rPr lang="en-US" altLang="zh-TW" dirty="0"/>
            </a:br>
            <a:r>
              <a:rPr lang="en-US" altLang="zh-TW" b="0" dirty="0"/>
              <a:t>(</a:t>
            </a:r>
            <a:r>
              <a:rPr lang="zh-TW" altLang="en-US" b="0" dirty="0"/>
              <a:t>任何不拘形式說明資料，含預定執行進度、查核點及重要技術成果說明等</a:t>
            </a:r>
            <a:r>
              <a:rPr lang="en-US" altLang="zh-TW" b="0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計畫變更情形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委託研究執行情形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無形資產引進</a:t>
            </a:r>
            <a:r>
              <a:rPr lang="en-US" altLang="zh-TW" dirty="0"/>
              <a:t>/</a:t>
            </a:r>
            <a:r>
              <a:rPr lang="zh-TW" altLang="en-US" dirty="0"/>
              <a:t>技術引進執行情形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軟體開發執行狀況說明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重要成果統計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重要技術成果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人力運用情形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資源運用情形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遭遇之困難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其他</a:t>
            </a:r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5488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tx1"/>
                </a:solidFill>
              </a:rPr>
              <a:t>前次審查意見及回復說明</a:t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en-US" altLang="zh-TW" sz="3200" dirty="0">
                <a:solidFill>
                  <a:schemeClr val="tx1"/>
                </a:solidFill>
              </a:rPr>
              <a:t>(</a:t>
            </a:r>
            <a:r>
              <a:rPr lang="zh-TW" altLang="en-US" sz="3200" dirty="0">
                <a:solidFill>
                  <a:schemeClr val="tx1"/>
                </a:solidFill>
              </a:rPr>
              <a:t>第</a:t>
            </a:r>
            <a:r>
              <a:rPr lang="en-US" altLang="zh-TW" sz="3200" dirty="0">
                <a:solidFill>
                  <a:schemeClr val="tx1"/>
                </a:solidFill>
              </a:rPr>
              <a:t>1</a:t>
            </a:r>
            <a:r>
              <a:rPr lang="zh-TW" altLang="en-US" sz="3200" dirty="0">
                <a:solidFill>
                  <a:schemeClr val="tx1"/>
                </a:solidFill>
              </a:rPr>
              <a:t>次查證請說明核定函之附帶決議事項</a:t>
            </a:r>
            <a:r>
              <a:rPr lang="en-US" altLang="zh-TW" sz="3200" dirty="0">
                <a:solidFill>
                  <a:schemeClr val="tx1"/>
                </a:solidFill>
              </a:rPr>
              <a:t>)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88607"/>
          </a:xfrm>
        </p:spPr>
        <p:txBody>
          <a:bodyPr/>
          <a:lstStyle/>
          <a:p>
            <a:pPr marL="0" indent="0" eaLnBrk="1" hangingPunct="1">
              <a:buNone/>
            </a:pPr>
            <a:endParaRPr lang="zh-TW" altLang="en-US" dirty="0"/>
          </a:p>
        </p:txBody>
      </p:sp>
      <p:sp>
        <p:nvSpPr>
          <p:cNvPr id="5126" name="投影片編號版面配置區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計畫執行進度及差異檢討</a:t>
            </a: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/>
              <a:t>目標及工作重點達成情形（</a:t>
            </a:r>
            <a:r>
              <a:rPr lang="en-US" altLang="zh-TW"/>
              <a:t>YY/MM-YY/MM</a:t>
            </a:r>
            <a:r>
              <a:rPr lang="zh-TW" altLang="en-US"/>
              <a:t>）</a:t>
            </a:r>
          </a:p>
        </p:txBody>
      </p:sp>
      <p:sp>
        <p:nvSpPr>
          <p:cNvPr id="5125" name="文字方塊 5"/>
          <p:cNvSpPr txBox="1">
            <a:spLocks noChangeArrowheads="1"/>
          </p:cNvSpPr>
          <p:nvPr/>
        </p:nvSpPr>
        <p:spPr bwMode="auto">
          <a:xfrm>
            <a:off x="250825" y="4581128"/>
            <a:ext cx="6086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kumimoji="0" lang="en-US" altLang="zh-TW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:1.</a:t>
            </a:r>
            <a:r>
              <a:rPr kumimoji="0" lang="zh-TW" altLang="en-US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YY/MM-YY/MM</a:t>
            </a:r>
            <a:r>
              <a:rPr kumimoji="0" lang="zh-TW" altLang="en-US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kumimoji="0" lang="en-US" altLang="zh-TW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</a:t>
            </a:r>
            <a:r>
              <a:rPr kumimoji="0" lang="zh-TW" altLang="en-US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（本期查證起始月</a:t>
            </a:r>
            <a:r>
              <a:rPr kumimoji="0" lang="en-US" altLang="zh-TW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kumimoji="0" lang="zh-TW" altLang="en-US" sz="1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本期查證截止月）</a:t>
            </a:r>
          </a:p>
        </p:txBody>
      </p:sp>
      <p:sp>
        <p:nvSpPr>
          <p:cNvPr id="5126" name="投影片編號版面配置區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3</a:t>
            </a:r>
          </a:p>
        </p:txBody>
      </p:sp>
      <p:graphicFrame>
        <p:nvGraphicFramePr>
          <p:cNvPr id="7" name="內容版面配置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1314562"/>
              </p:ext>
            </p:extLst>
          </p:nvPr>
        </p:nvGraphicFramePr>
        <p:xfrm>
          <a:off x="323527" y="1571612"/>
          <a:ext cx="8534752" cy="295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128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</a:t>
                      </a:r>
                      <a:r>
                        <a:rPr lang="en-US" altLang="zh-TW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子</a:t>
                      </a:r>
                      <a:r>
                        <a:rPr lang="en-US" altLang="zh-TW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項計畫名稱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查核點內容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工作項目</a:t>
                      </a:r>
                      <a:endParaRPr lang="en-US" altLang="zh-TW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實際執行內容</a:t>
                      </a:r>
                      <a:endParaRPr lang="en-US" altLang="zh-TW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是否符合原計畫書內容及預定進度</a:t>
                      </a:r>
                    </a:p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是</a:t>
                      </a:r>
                      <a:r>
                        <a:rPr lang="en-US" altLang="zh-TW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 </a:t>
                      </a:r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否</a:t>
                      </a:r>
                      <a:r>
                        <a:rPr lang="en-US" altLang="zh-TW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差異說明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A○○○</a:t>
                      </a:r>
                      <a:r>
                        <a:rPr lang="zh-TW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分項計畫</a:t>
                      </a:r>
                    </a:p>
                  </a:txBody>
                  <a:tcPr marL="17780" marR="177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0" i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計畫書上之查核點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請以實際執行內容及計畫書應達成之查核點達成與否為敍述重點</a:t>
                      </a:r>
                      <a:endParaRPr lang="zh-TW" altLang="en-US" sz="1400" b="0" i="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b="0" i="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B○○○</a:t>
                      </a:r>
                      <a:r>
                        <a:rPr lang="zh-TW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分項計畫</a:t>
                      </a:r>
                    </a:p>
                  </a:txBody>
                  <a:tcPr marL="17780" marR="177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C○○○</a:t>
                      </a:r>
                      <a:r>
                        <a:rPr lang="zh-TW" sz="1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分項計畫</a:t>
                      </a:r>
                    </a:p>
                  </a:txBody>
                  <a:tcPr marL="17780" marR="177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41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計畫變更情形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00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計畫變更情形（</a:t>
            </a:r>
            <a:r>
              <a:rPr lang="en-US" altLang="zh-TW" dirty="0"/>
              <a:t>YY/MM-YY/MM</a:t>
            </a:r>
            <a:r>
              <a:rPr lang="zh-TW" altLang="en-US" dirty="0"/>
              <a:t>）</a:t>
            </a:r>
          </a:p>
        </p:txBody>
      </p:sp>
      <p:graphicFrame>
        <p:nvGraphicFramePr>
          <p:cNvPr id="5" name="內容版面配置區 7"/>
          <p:cNvGraphicFramePr>
            <a:graphicFrameLocks/>
          </p:cNvGraphicFramePr>
          <p:nvPr/>
        </p:nvGraphicFramePr>
        <p:xfrm>
          <a:off x="285720" y="1571612"/>
          <a:ext cx="8572560" cy="3792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1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原訂計畫內容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變更後內容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變更原因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效益增減說明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經費增減說明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函文紀錄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825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日去函申請變更，並於</a:t>
                      </a:r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400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日回函同意。</a:t>
                      </a:r>
                    </a:p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68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568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568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568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149" name="矩形 5"/>
          <p:cNvSpPr>
            <a:spLocks noChangeArrowheads="1"/>
          </p:cNvSpPr>
          <p:nvPr/>
        </p:nvSpPr>
        <p:spPr bwMode="auto">
          <a:xfrm>
            <a:off x="395288" y="5516563"/>
            <a:ext cx="8072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:1.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YY/MM-YY/MM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（本期查證起始月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本期查證截止月）</a:t>
            </a:r>
          </a:p>
          <a:p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研發人員替換請於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”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人力投入情形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”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中表示</a:t>
            </a:r>
          </a:p>
        </p:txBody>
      </p:sp>
      <p:sp>
        <p:nvSpPr>
          <p:cNvPr id="6150" name="矩形 6"/>
          <p:cNvSpPr>
            <a:spLocks noChangeArrowheads="1"/>
          </p:cNvSpPr>
          <p:nvPr/>
        </p:nvSpPr>
        <p:spPr bwMode="auto">
          <a:xfrm>
            <a:off x="7646988" y="1143000"/>
            <a:ext cx="1211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單位：千元</a:t>
            </a:r>
          </a:p>
        </p:txBody>
      </p:sp>
      <p:sp>
        <p:nvSpPr>
          <p:cNvPr id="6151" name="投影片編號版面配置區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委託研究執行情形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805362"/>
          </a:xfrm>
        </p:spPr>
        <p:txBody>
          <a:bodyPr/>
          <a:lstStyle/>
          <a:p>
            <a:pPr eaLnBrk="1" hangingPunct="1"/>
            <a:r>
              <a:rPr lang="zh-TW" altLang="en-US"/>
              <a:t>委託研究執行情形</a:t>
            </a:r>
          </a:p>
        </p:txBody>
      </p:sp>
      <p:graphicFrame>
        <p:nvGraphicFramePr>
          <p:cNvPr id="6" name="內容版面配置區 7"/>
          <p:cNvGraphicFramePr>
            <a:graphicFrameLocks/>
          </p:cNvGraphicFramePr>
          <p:nvPr/>
        </p:nvGraphicFramePr>
        <p:xfrm>
          <a:off x="285720" y="1489541"/>
          <a:ext cx="8572562" cy="479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0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236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委託方式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800" b="0" i="0" u="none" strike="noStrike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0066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委託研究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委託對象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執行進度及差異說明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委託研究金額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210">
                <a:tc rowSpan="12">
                  <a:txBody>
                    <a:bodyPr/>
                    <a:lstStyle/>
                    <a:p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委託研究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研究機構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小計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學界</a:t>
                      </a:r>
                    </a:p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小計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業界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210"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小計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173" name="矩形 6"/>
          <p:cNvSpPr>
            <a:spLocks noChangeArrowheads="1"/>
          </p:cNvSpPr>
          <p:nvPr/>
        </p:nvSpPr>
        <p:spPr bwMode="auto">
          <a:xfrm>
            <a:off x="7646988" y="1143000"/>
            <a:ext cx="1211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單位：千元</a:t>
            </a:r>
          </a:p>
        </p:txBody>
      </p:sp>
      <p:sp>
        <p:nvSpPr>
          <p:cNvPr id="7174" name="投影片編號版面配置區 6"/>
          <p:cNvSpPr>
            <a:spLocks noGrp="1"/>
          </p:cNvSpPr>
          <p:nvPr>
            <p:ph type="sldNum" sz="quarter" idx="10"/>
          </p:nvPr>
        </p:nvSpPr>
        <p:spPr bwMode="auto">
          <a:xfrm>
            <a:off x="4518025" y="6309320"/>
            <a:ext cx="558800" cy="4042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技術引進執行情形</a:t>
            </a: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64137"/>
          </a:xfrm>
        </p:spPr>
        <p:txBody>
          <a:bodyPr/>
          <a:lstStyle/>
          <a:p>
            <a:pPr eaLnBrk="1" hangingPunct="1"/>
            <a:r>
              <a:rPr lang="zh-TW" altLang="en-US"/>
              <a:t>技術引進執行情形</a:t>
            </a:r>
          </a:p>
        </p:txBody>
      </p:sp>
      <p:graphicFrame>
        <p:nvGraphicFramePr>
          <p:cNvPr id="5" name="內容版面配置區 7"/>
          <p:cNvGraphicFramePr>
            <a:graphicFrameLocks/>
          </p:cNvGraphicFramePr>
          <p:nvPr/>
        </p:nvGraphicFramePr>
        <p:xfrm>
          <a:off x="285720" y="1571612"/>
          <a:ext cx="8572560" cy="4265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引進項目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引進對象與理由</a:t>
                      </a:r>
                      <a:br>
                        <a:rPr lang="en-US" altLang="zh-TW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（含國家名）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執行進度及差異說明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技術引進金額</a:t>
                      </a:r>
                    </a:p>
                  </a:txBody>
                  <a:tcPr marL="8709" marR="8709" marT="870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小計（金額）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197" name="矩形 5"/>
          <p:cNvSpPr>
            <a:spLocks noChangeArrowheads="1"/>
          </p:cNvSpPr>
          <p:nvPr/>
        </p:nvSpPr>
        <p:spPr bwMode="auto">
          <a:xfrm>
            <a:off x="7646988" y="1143000"/>
            <a:ext cx="1211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單位：千元</a:t>
            </a:r>
          </a:p>
        </p:txBody>
      </p:sp>
      <p:sp>
        <p:nvSpPr>
          <p:cNvPr id="8198" name="投影片編號版面配置區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軟體開發執行狀況說明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641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zh-TW" altLang="en-US"/>
              <a:t>任何不拘形式說明資料，說明軟體自行或委外開發的情形，並提供軟體</a:t>
            </a:r>
            <a:r>
              <a:rPr lang="en-US" altLang="zh-TW"/>
              <a:t>/</a:t>
            </a:r>
            <a:r>
              <a:rPr lang="zh-TW" altLang="en-US"/>
              <a:t>程式開發流程管理文件、原始程式碼及展示程式碼執行情形等，可供檢視軟體</a:t>
            </a:r>
            <a:r>
              <a:rPr lang="en-US" altLang="zh-TW"/>
              <a:t>/</a:t>
            </a:r>
            <a:r>
              <a:rPr lang="zh-TW" altLang="en-US"/>
              <a:t>程式開發之相關資料。</a:t>
            </a:r>
          </a:p>
        </p:txBody>
      </p:sp>
      <p:sp>
        <p:nvSpPr>
          <p:cNvPr id="10244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AE47A3-A922-4EBC-9913-D9BEFCD77920}" type="slidenum">
              <a:rPr lang="en-US" altLang="zh-TW" sz="1000" smtClean="0">
                <a:ea typeface="新細明體" pitchFamily="18" charset="-12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zh-TW" sz="100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39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重要成果統計</a:t>
            </a:r>
            <a:r>
              <a:rPr lang="en-US" altLang="zh-TW" dirty="0"/>
              <a:t>(1/4)</a:t>
            </a:r>
            <a:endParaRPr lang="zh-TW" altLang="en-US" dirty="0"/>
          </a:p>
        </p:txBody>
      </p:sp>
      <p:sp>
        <p:nvSpPr>
          <p:cNvPr id="9219" name="內容版面配置區 5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500688"/>
          </a:xfrm>
        </p:spPr>
        <p:txBody>
          <a:bodyPr/>
          <a:lstStyle/>
          <a:p>
            <a:r>
              <a:rPr lang="zh-TW" altLang="en-US"/>
              <a:t>技術創新應用效益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327025" y="1341438"/>
          <a:ext cx="8496298" cy="5113332"/>
        </p:xfrm>
        <a:graphic>
          <a:graphicData uri="http://schemas.openxmlformats.org/drawingml/2006/table">
            <a:tbl>
              <a:tblPr/>
              <a:tblGrid>
                <a:gridCol w="346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81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604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40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績效指標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計畫預估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實際達成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績效指標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計畫預估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實際達成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074">
                <a:tc rowSpan="10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專利權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申請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研究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報告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技術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調查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獲得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訓練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授權金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應用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出版品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參與規範或標準制定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引用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技術服務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項數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項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家數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移轉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金額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千元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074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研討會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0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著作權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件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07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論文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期刊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說明會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0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0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研討會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國內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成果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發表會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場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0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國外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篇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0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引用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6843" marR="6843" marT="6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40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獲獎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次</a:t>
                      </a:r>
                    </a:p>
                  </a:txBody>
                  <a:tcPr marL="6843" marR="6843" marT="6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485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1743</Words>
  <Application>Microsoft Office PowerPoint</Application>
  <PresentationFormat>如螢幕大小 (4:3)</PresentationFormat>
  <Paragraphs>650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標楷體</vt:lpstr>
      <vt:lpstr>Arial</vt:lpstr>
      <vt:lpstr>Calibri</vt:lpstr>
      <vt:lpstr>Times New Roman</vt:lpstr>
      <vt:lpstr>Wingdings</vt:lpstr>
      <vt:lpstr>Office 佈景主題</vt:lpstr>
      <vt:lpstr>經濟部科技研究發展專案  A+企業創新研發淬鍊計畫－□快速審查臨床試驗計畫(Fast Track)□國際創新研發合作補助計畫        期中／全程查證簡報  (※請選擇期中或全程，此行請於列印時刪除)</vt:lpstr>
      <vt:lpstr>目錄</vt:lpstr>
      <vt:lpstr>前次審查意見及回復說明 (第1次查證請說明核定函之附帶決議事項)</vt:lpstr>
      <vt:lpstr>計畫執行進度及差異檢討</vt:lpstr>
      <vt:lpstr>計畫變更情形</vt:lpstr>
      <vt:lpstr>委託研究執行情形</vt:lpstr>
      <vt:lpstr>技術引進執行情形</vt:lpstr>
      <vt:lpstr>軟體開發執行狀況說明</vt:lpstr>
      <vt:lpstr>重要成果統計(1/4)</vt:lpstr>
      <vt:lpstr>重要成果統計(2/4)</vt:lpstr>
      <vt:lpstr>重要成果統計(3/4)</vt:lpstr>
      <vt:lpstr>重要成果統計(4/4)</vt:lpstr>
      <vt:lpstr>重要技術成果</vt:lpstr>
      <vt:lpstr>人力運用情形</vt:lpstr>
      <vt:lpstr>資源運用情形</vt:lpstr>
      <vt:lpstr>遭遇之困難</vt:lpstr>
      <vt:lpstr>後續研發規劃 (※期中查證免填，此行請於列印時刪除)</vt:lpstr>
      <vt:lpstr>其他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經濟部科技研究發展專案  A+企業創新研發淬鍊計畫—整合型研發計畫        期中／全程查證簡報  (※請選擇期中或全程，此行請於列印時刪除)</dc:title>
  <dc:creator>990709</dc:creator>
  <cp:lastModifiedBy>A+企業創新專案辦公室</cp:lastModifiedBy>
  <cp:revision>30</cp:revision>
  <cp:lastPrinted>2017-08-01T07:48:47Z</cp:lastPrinted>
  <dcterms:created xsi:type="dcterms:W3CDTF">2014-03-04T07:50:44Z</dcterms:created>
  <dcterms:modified xsi:type="dcterms:W3CDTF">2023-10-11T04:23:19Z</dcterms:modified>
</cp:coreProperties>
</file>