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6" r:id="rId3"/>
    <p:sldId id="271" r:id="rId4"/>
    <p:sldId id="272" r:id="rId5"/>
    <p:sldId id="273" r:id="rId6"/>
    <p:sldId id="269" r:id="rId7"/>
    <p:sldId id="274" r:id="rId8"/>
    <p:sldId id="265" r:id="rId9"/>
    <p:sldId id="277" r:id="rId10"/>
    <p:sldId id="278" r:id="rId11"/>
    <p:sldId id="262" r:id="rId12"/>
  </p:sldIdLst>
  <p:sldSz cx="9906000" cy="6858000" type="A4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712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79" autoAdjust="0"/>
    <p:restoredTop sz="93971" autoAdjust="0"/>
  </p:normalViewPr>
  <p:slideViewPr>
    <p:cSldViewPr snapToGrid="0">
      <p:cViewPr>
        <p:scale>
          <a:sx n="66" d="100"/>
          <a:sy n="66" d="100"/>
        </p:scale>
        <p:origin x="-1958" y="-355"/>
      </p:cViewPr>
      <p:guideLst>
        <p:guide orient="horz" pos="1712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2008"/>
    </p:cViewPr>
  </p:sorterViewPr>
  <p:notesViewPr>
    <p:cSldViewPr snapToGrid="0">
      <p:cViewPr varScale="1">
        <p:scale>
          <a:sx n="46" d="100"/>
          <a:sy n="46" d="100"/>
        </p:scale>
        <p:origin x="2756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099" y="-1605"/>
            <a:ext cx="2912132" cy="442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2" tIns="0" rIns="19202" bIns="0" numCol="1" anchor="t" anchorCtr="0" compatLnSpc="1">
            <a:prstTxWarp prst="textNoShape">
              <a:avLst/>
            </a:prstTxWarp>
          </a:bodyPr>
          <a:lstStyle>
            <a:lvl1pPr defTabSz="771591" eaLnBrk="1" hangingPunct="1">
              <a:defRPr sz="1000" i="1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5825" y="-1605"/>
            <a:ext cx="2913751" cy="442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2" tIns="0" rIns="19202" bIns="0" numCol="1" anchor="t" anchorCtr="0" compatLnSpc="1">
            <a:prstTxWarp prst="textNoShape">
              <a:avLst/>
            </a:prstTxWarp>
          </a:bodyPr>
          <a:lstStyle>
            <a:lvl1pPr algn="r" defTabSz="771591" eaLnBrk="1" hangingPunct="1">
              <a:defRPr sz="1000" i="1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099" y="9376122"/>
            <a:ext cx="2912132" cy="553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2" tIns="0" rIns="19202" bIns="0" numCol="1" anchor="b" anchorCtr="0" compatLnSpc="1">
            <a:prstTxWarp prst="textNoShape">
              <a:avLst/>
            </a:prstTxWarp>
          </a:bodyPr>
          <a:lstStyle>
            <a:lvl1pPr defTabSz="771591" eaLnBrk="1" hangingPunct="1">
              <a:defRPr sz="1000" i="1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5825" y="9376122"/>
            <a:ext cx="2913751" cy="553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2" tIns="0" rIns="19202" bIns="0" numCol="1" anchor="b" anchorCtr="0" compatLnSpc="1">
            <a:prstTxWarp prst="textNoShape">
              <a:avLst/>
            </a:prstTxWarp>
          </a:bodyPr>
          <a:lstStyle>
            <a:lvl1pPr algn="r" defTabSz="771591" eaLnBrk="1" hangingPunct="1">
              <a:defRPr sz="1000" i="1" smtClean="0"/>
            </a:lvl1pPr>
          </a:lstStyle>
          <a:p>
            <a:pPr>
              <a:defRPr/>
            </a:pPr>
            <a:fld id="{F4AC62CC-6185-40F4-8820-F53A989B9B6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85882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099" y="-1605"/>
            <a:ext cx="2912132" cy="442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2" tIns="0" rIns="19202" bIns="0" numCol="1" anchor="t" anchorCtr="0" compatLnSpc="1">
            <a:prstTxWarp prst="textNoShape">
              <a:avLst/>
            </a:prstTxWarp>
          </a:bodyPr>
          <a:lstStyle>
            <a:lvl1pPr defTabSz="771591" eaLnBrk="1" hangingPunct="1">
              <a:defRPr sz="1000" 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5825" y="-1605"/>
            <a:ext cx="2913751" cy="442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2" tIns="0" rIns="19202" bIns="0" numCol="1" anchor="t" anchorCtr="0" compatLnSpc="1">
            <a:prstTxWarp prst="textNoShape">
              <a:avLst/>
            </a:prstTxWarp>
          </a:bodyPr>
          <a:lstStyle>
            <a:lvl1pPr algn="r" defTabSz="771591" eaLnBrk="1" hangingPunct="1">
              <a:defRPr sz="1000" 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099" y="9376122"/>
            <a:ext cx="2912132" cy="553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2" tIns="0" rIns="19202" bIns="0" numCol="1" anchor="b" anchorCtr="0" compatLnSpc="1">
            <a:prstTxWarp prst="textNoShape">
              <a:avLst/>
            </a:prstTxWarp>
          </a:bodyPr>
          <a:lstStyle>
            <a:lvl1pPr defTabSz="771591" eaLnBrk="1" hangingPunct="1">
              <a:defRPr sz="1000" 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5825" y="9376122"/>
            <a:ext cx="2913751" cy="553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2" tIns="0" rIns="19202" bIns="0" numCol="1" anchor="b" anchorCtr="0" compatLnSpc="1">
            <a:prstTxWarp prst="textNoShape">
              <a:avLst/>
            </a:prstTxWarp>
          </a:bodyPr>
          <a:lstStyle>
            <a:lvl1pPr algn="r" defTabSz="771591" eaLnBrk="1" hangingPunct="1">
              <a:defRPr sz="1000" i="1" smtClean="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9221FBD6-9CBF-4CE5-94FB-BA66D89879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386" y="4744234"/>
            <a:ext cx="4983665" cy="4410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6" rIns="92812" bIns="464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第二階層</a:t>
            </a:r>
          </a:p>
          <a:p>
            <a:pPr lvl="2"/>
            <a:r>
              <a:rPr lang="zh-TW" altLang="en-US" noProof="0" smtClean="0"/>
              <a:t>第三階層</a:t>
            </a:r>
          </a:p>
          <a:p>
            <a:pPr lvl="3"/>
            <a:r>
              <a:rPr lang="zh-TW" altLang="en-US" noProof="0" smtClean="0"/>
              <a:t>第四階層</a:t>
            </a:r>
          </a:p>
          <a:p>
            <a:pPr lvl="4"/>
            <a:r>
              <a:rPr lang="zh-TW" altLang="en-US" noProof="0" smtClean="0"/>
              <a:t>第五階層</a:t>
            </a:r>
          </a:p>
        </p:txBody>
      </p:sp>
      <p:sp>
        <p:nvSpPr>
          <p:cNvPr id="1031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9138" y="781050"/>
            <a:ext cx="5362575" cy="3713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1473236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5175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細明體" pitchFamily="49" charset="-120"/>
        <a:ea typeface="細明體" pitchFamily="49" charset="-120"/>
        <a:cs typeface="+mn-cs"/>
      </a:defRPr>
    </a:lvl1pPr>
    <a:lvl2pPr marL="458788" algn="l" defTabSz="765175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細明體" pitchFamily="49" charset="-120"/>
        <a:ea typeface="細明體" pitchFamily="49" charset="-120"/>
        <a:cs typeface="+mn-cs"/>
      </a:defRPr>
    </a:lvl2pPr>
    <a:lvl3pPr marL="917575" algn="l" defTabSz="765175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細明體" pitchFamily="49" charset="-120"/>
        <a:ea typeface="細明體" pitchFamily="49" charset="-120"/>
        <a:cs typeface="+mn-cs"/>
      </a:defRPr>
    </a:lvl3pPr>
    <a:lvl4pPr marL="1376363" algn="l" defTabSz="765175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細明體" pitchFamily="49" charset="-120"/>
        <a:ea typeface="細明體" pitchFamily="49" charset="-120"/>
        <a:cs typeface="+mn-cs"/>
      </a:defRPr>
    </a:lvl4pPr>
    <a:lvl5pPr marL="1835150" algn="l" defTabSz="765175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細明體" pitchFamily="49" charset="-120"/>
        <a:ea typeface="細明體" pitchFamily="49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53871" indent="-289951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59802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23723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87644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5156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301548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79406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943327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pPr>
              <a:spcBef>
                <a:spcPct val="0"/>
              </a:spcBef>
            </a:pPr>
            <a:fld id="{732CA5F4-4C0A-427C-975F-9DC09DF97771}" type="slidenum">
              <a:rPr lang="en-US" altLang="zh-TW" sz="1000">
                <a:latin typeface="Times New Roman" panose="02020603050405020304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</a:pPr>
              <a:t>1</a:t>
            </a:fld>
            <a:endParaRPr lang="en-US" altLang="zh-TW" sz="10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53871" indent="-289951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59802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23723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87644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5156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301548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79406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943327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pPr>
              <a:spcBef>
                <a:spcPct val="0"/>
              </a:spcBef>
            </a:pPr>
            <a:fld id="{5541F5EA-0099-4D80-BF01-B46CBBD5542F}" type="slidenum">
              <a:rPr lang="en-US" altLang="zh-TW" sz="1000">
                <a:latin typeface="Times New Roman" panose="02020603050405020304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</a:pPr>
              <a:t>10</a:t>
            </a:fld>
            <a:endParaRPr lang="en-US" altLang="zh-TW" sz="10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2000749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53871" indent="-289951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59802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23723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87644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5156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301548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79406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943327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pPr>
              <a:spcBef>
                <a:spcPct val="0"/>
              </a:spcBef>
            </a:pPr>
            <a:fld id="{269999EC-C430-4CAD-95B3-99965FC607D9}" type="slidenum">
              <a:rPr lang="en-US" altLang="zh-TW" sz="1000">
                <a:latin typeface="Times New Roman" panose="02020603050405020304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</a:pPr>
              <a:t>11</a:t>
            </a:fld>
            <a:endParaRPr lang="en-US" altLang="zh-TW" sz="10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53871" indent="-289951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59802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23723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87644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5156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301548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79406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943327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pPr>
              <a:spcBef>
                <a:spcPct val="0"/>
              </a:spcBef>
            </a:pPr>
            <a:fld id="{0B6F6395-4AF6-41DB-B7DD-5E0E90410D26}" type="slidenum">
              <a:rPr lang="en-US" altLang="zh-TW" sz="1000">
                <a:latin typeface="Times New Roman" panose="02020603050405020304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</a:pPr>
              <a:t>2</a:t>
            </a:fld>
            <a:endParaRPr lang="en-US" altLang="zh-TW" sz="10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53871" indent="-289951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59802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23723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87644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5156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301548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79406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943327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pPr>
              <a:spcBef>
                <a:spcPct val="0"/>
              </a:spcBef>
            </a:pPr>
            <a:fld id="{3579B432-E415-41C1-B4D5-8513CBCA292C}" type="slidenum">
              <a:rPr lang="en-US" altLang="zh-TW" sz="1000">
                <a:latin typeface="Times New Roman" panose="02020603050405020304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</a:pPr>
              <a:t>3</a:t>
            </a:fld>
            <a:endParaRPr lang="en-US" altLang="zh-TW" sz="10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093454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53871" indent="-289951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59802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23723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87644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5156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301548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79406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943327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pPr>
              <a:spcBef>
                <a:spcPct val="0"/>
              </a:spcBef>
            </a:pPr>
            <a:fld id="{4748E39C-2866-4C76-8103-B4EE1B0A4823}" type="slidenum">
              <a:rPr lang="en-US" altLang="zh-TW" sz="1000">
                <a:latin typeface="Times New Roman" panose="02020603050405020304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</a:pPr>
              <a:t>4</a:t>
            </a:fld>
            <a:endParaRPr lang="en-US" altLang="zh-TW" sz="10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928076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53871" indent="-289951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59802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23723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87644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5156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301548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79406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943327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pPr>
              <a:spcBef>
                <a:spcPct val="0"/>
              </a:spcBef>
            </a:pPr>
            <a:fld id="{C146821C-061E-4AFB-B811-D01495DFFB1E}" type="slidenum">
              <a:rPr lang="en-US" altLang="zh-TW" sz="1000">
                <a:latin typeface="Times New Roman" panose="02020603050405020304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</a:pPr>
              <a:t>5</a:t>
            </a:fld>
            <a:endParaRPr lang="en-US" altLang="zh-TW" sz="10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506697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53871" indent="-289951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59802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23723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87644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5156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301548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79406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943327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pPr>
              <a:spcBef>
                <a:spcPct val="0"/>
              </a:spcBef>
            </a:pPr>
            <a:fld id="{067FFD12-CC3C-47AB-B013-793E00FCF096}" type="slidenum">
              <a:rPr lang="en-US" altLang="zh-TW" sz="1000">
                <a:latin typeface="Times New Roman" panose="02020603050405020304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</a:pPr>
              <a:t>6</a:t>
            </a:fld>
            <a:endParaRPr lang="en-US" altLang="zh-TW" sz="10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53871" indent="-289951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59802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23723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87644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5156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301548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79406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943327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pPr>
              <a:spcBef>
                <a:spcPct val="0"/>
              </a:spcBef>
            </a:pPr>
            <a:fld id="{09902D0B-0811-491C-97F2-F4E473C74D52}" type="slidenum">
              <a:rPr lang="en-US" altLang="zh-TW" sz="1000">
                <a:latin typeface="Times New Roman" panose="02020603050405020304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</a:pPr>
              <a:t>7</a:t>
            </a:fld>
            <a:endParaRPr lang="en-US" altLang="zh-TW" sz="10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1804045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53871" indent="-289951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59802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23723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87644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5156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301548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79406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943327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pPr>
              <a:spcBef>
                <a:spcPct val="0"/>
              </a:spcBef>
            </a:pPr>
            <a:fld id="{5541F5EA-0099-4D80-BF01-B46CBBD5542F}" type="slidenum">
              <a:rPr lang="en-US" altLang="zh-TW" sz="1000">
                <a:latin typeface="Times New Roman" panose="02020603050405020304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</a:pPr>
              <a:t>8</a:t>
            </a:fld>
            <a:endParaRPr lang="en-US" altLang="zh-TW" sz="10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53871" indent="-289951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59802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23723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87644" indent="-231960" defTabSz="77159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5156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3015485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79406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943327" indent="-231960" defTabSz="77159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pPr>
              <a:spcBef>
                <a:spcPct val="0"/>
              </a:spcBef>
            </a:pPr>
            <a:fld id="{5541F5EA-0099-4D80-BF01-B46CBBD5542F}" type="slidenum">
              <a:rPr lang="en-US" altLang="zh-TW" sz="1000">
                <a:latin typeface="Times New Roman" panose="02020603050405020304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</a:pPr>
              <a:t>9</a:t>
            </a:fld>
            <a:endParaRPr lang="en-US" altLang="zh-TW" sz="10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2853504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0251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95300" y="1111624"/>
            <a:ext cx="8915400" cy="5244726"/>
          </a:xfrm>
          <a:prstGeom prst="rect">
            <a:avLst/>
          </a:prstGeom>
        </p:spPr>
        <p:txBody>
          <a:bodyPr/>
          <a:lstStyle>
            <a:lvl1pPr>
              <a:lnSpc>
                <a:spcPts val="2000"/>
              </a:lnSpc>
              <a:defRPr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>
              <a:lnSpc>
                <a:spcPts val="2000"/>
              </a:lnSpc>
              <a:defRPr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2pPr>
            <a:lvl3pPr>
              <a:lnSpc>
                <a:spcPts val="2000"/>
              </a:lnSpc>
              <a:defRPr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3pPr>
            <a:lvl4pPr>
              <a:lnSpc>
                <a:spcPts val="2000"/>
              </a:lnSpc>
              <a:defRPr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4pPr>
            <a:lvl5pPr>
              <a:lnSpc>
                <a:spcPts val="2000"/>
              </a:lnSpc>
              <a:defRPr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7677150" y="649128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C309A5-DA45-4849-9D95-4803F61637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865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7677150" y="649128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C309A5-DA45-4849-9D95-4803F61637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0935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7677150" y="649128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C309A5-DA45-4849-9D95-4803F61637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9440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7677150" y="649128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C309A5-DA45-4849-9D95-4803F616378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3" name="標題版面配置區 2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681038" y="1825624"/>
            <a:ext cx="8543925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851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kumimoji="1" sz="2900">
          <a:solidFill>
            <a:schemeClr val="tx2"/>
          </a:solidFill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細明體" pitchFamily="49" charset="-120"/>
          <a:ea typeface="細明體" pitchFamily="49" charset="-12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細明體" pitchFamily="49" charset="-120"/>
          <a:ea typeface="細明體" pitchFamily="49" charset="-12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細明體" pitchFamily="49" charset="-120"/>
          <a:ea typeface="細明體" pitchFamily="49" charset="-12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細明體" pitchFamily="49" charset="-120"/>
          <a:ea typeface="細明體" pitchFamily="49" charset="-120"/>
        </a:defRPr>
      </a:lvl5pPr>
      <a:lvl6pPr marL="4572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細明體" pitchFamily="49" charset="-120"/>
          <a:ea typeface="細明體" pitchFamily="49" charset="-120"/>
        </a:defRPr>
      </a:lvl6pPr>
      <a:lvl7pPr marL="9144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細明體" pitchFamily="49" charset="-120"/>
          <a:ea typeface="細明體" pitchFamily="49" charset="-120"/>
        </a:defRPr>
      </a:lvl7pPr>
      <a:lvl8pPr marL="13716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細明體" pitchFamily="49" charset="-120"/>
          <a:ea typeface="細明體" pitchFamily="49" charset="-120"/>
        </a:defRPr>
      </a:lvl8pPr>
      <a:lvl9pPr marL="1828800" algn="ctr" defTabSz="762000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細明體" pitchFamily="49" charset="-120"/>
          <a:ea typeface="細明體" pitchFamily="49" charset="-120"/>
        </a:defRPr>
      </a:lvl9pPr>
    </p:titleStyle>
    <p:bodyStyle>
      <a:lvl1pPr marL="342900" indent="-342900" algn="l" defTabSz="762000" rtl="0" eaLnBrk="0" fontAlgn="base" hangingPunct="0">
        <a:lnSpc>
          <a:spcPts val="2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00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1pPr>
      <a:lvl2pPr marL="742950" indent="-285750" algn="l" defTabSz="762000" rtl="0" eaLnBrk="0" fontAlgn="base" hangingPunct="0">
        <a:lnSpc>
          <a:spcPts val="2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2pPr>
      <a:lvl3pPr marL="1143000" indent="-228600" algn="l" defTabSz="762000" rtl="0" eaLnBrk="0" fontAlgn="base" hangingPunct="0">
        <a:lnSpc>
          <a:spcPts val="2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00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3pPr>
      <a:lvl4pPr marL="1600200" indent="-228600" algn="l" defTabSz="762000" rtl="0" eaLnBrk="0" fontAlgn="base" hangingPunct="0">
        <a:lnSpc>
          <a:spcPts val="2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4pPr>
      <a:lvl5pPr marL="2057400" indent="-228600" algn="l" defTabSz="762000" rtl="0" eaLnBrk="0" fontAlgn="base" hangingPunct="0">
        <a:lnSpc>
          <a:spcPts val="2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00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774700" y="16002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42950" indent="-28575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430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002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574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pPr algn="ctr"/>
            <a:r>
              <a:rPr lang="zh-TW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經濟部</a:t>
            </a:r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「領航企業研發深耕</a:t>
            </a:r>
            <a:r>
              <a:rPr lang="zh-TW" altLang="zh-TW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</a:p>
          <a:p>
            <a:pPr algn="ctr"/>
            <a:r>
              <a:rPr lang="zh-TW" altLang="en-US" sz="3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構想規劃簡報</a:t>
            </a:r>
            <a:endParaRPr lang="zh-TW" alt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600200" y="3124200"/>
            <a:ext cx="14684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42950" indent="-28575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430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002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574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計畫名稱：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68450" y="3717925"/>
            <a:ext cx="6149119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42950" indent="-28575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430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002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574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全程計畫：自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年    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年     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月（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個月）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166938" y="4826000"/>
            <a:ext cx="5491162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42950" indent="-28575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430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002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574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企業名稱：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429000" y="5791200"/>
            <a:ext cx="2943113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42950" indent="-28575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430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002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574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中華民國　 年 　月　 日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546600" y="609600"/>
            <a:ext cx="750205" cy="339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42950" indent="-28575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430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002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574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範   例</a:t>
            </a: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7677150" y="649128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C309A5-DA45-4849-9D95-4803F616378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998" y="311217"/>
            <a:ext cx="8382000" cy="635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七、</a:t>
            </a:r>
            <a:r>
              <a:rPr lang="zh-TW" altLang="zh-TW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投資要件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en-US" altLang="zh-TW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型投資為主</a:t>
            </a:r>
            <a:endParaRPr lang="zh-TW" alt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99436" y="996447"/>
            <a:ext cx="8507128" cy="54408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請說明在臺投資要件之規劃：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056454"/>
              </p:ext>
            </p:extLst>
          </p:nvPr>
        </p:nvGraphicFramePr>
        <p:xfrm>
          <a:off x="197067" y="2793844"/>
          <a:ext cx="9511866" cy="290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722">
                  <a:extLst>
                    <a:ext uri="{9D8B030D-6E8A-4147-A177-3AD203B41FA5}">
                      <a16:colId xmlns:a16="http://schemas.microsoft.com/office/drawing/2014/main" xmlns="" val="3798712852"/>
                    </a:ext>
                  </a:extLst>
                </a:gridCol>
                <a:gridCol w="1150592">
                  <a:extLst>
                    <a:ext uri="{9D8B030D-6E8A-4147-A177-3AD203B41FA5}">
                      <a16:colId xmlns:a16="http://schemas.microsoft.com/office/drawing/2014/main" xmlns="" val="3110441572"/>
                    </a:ext>
                  </a:extLst>
                </a:gridCol>
                <a:gridCol w="1150592">
                  <a:extLst>
                    <a:ext uri="{9D8B030D-6E8A-4147-A177-3AD203B41FA5}">
                      <a16:colId xmlns:a16="http://schemas.microsoft.com/office/drawing/2014/main" xmlns="" val="3748633562"/>
                    </a:ext>
                  </a:extLst>
                </a:gridCol>
                <a:gridCol w="1150592">
                  <a:extLst>
                    <a:ext uri="{9D8B030D-6E8A-4147-A177-3AD203B41FA5}">
                      <a16:colId xmlns:a16="http://schemas.microsoft.com/office/drawing/2014/main" xmlns="" val="304114357"/>
                    </a:ext>
                  </a:extLst>
                </a:gridCol>
                <a:gridCol w="1150592">
                  <a:extLst>
                    <a:ext uri="{9D8B030D-6E8A-4147-A177-3AD203B41FA5}">
                      <a16:colId xmlns:a16="http://schemas.microsoft.com/office/drawing/2014/main" xmlns="" val="4211815104"/>
                    </a:ext>
                  </a:extLst>
                </a:gridCol>
                <a:gridCol w="1150592">
                  <a:extLst>
                    <a:ext uri="{9D8B030D-6E8A-4147-A177-3AD203B41FA5}">
                      <a16:colId xmlns:a16="http://schemas.microsoft.com/office/drawing/2014/main" xmlns="" val="3431699113"/>
                    </a:ext>
                  </a:extLst>
                </a:gridCol>
                <a:gridCol w="1150592">
                  <a:extLst>
                    <a:ext uri="{9D8B030D-6E8A-4147-A177-3AD203B41FA5}">
                      <a16:colId xmlns:a16="http://schemas.microsoft.com/office/drawing/2014/main" xmlns="" val="1695956121"/>
                    </a:ext>
                  </a:extLst>
                </a:gridCol>
                <a:gridCol w="1150592">
                  <a:extLst>
                    <a:ext uri="{9D8B030D-6E8A-4147-A177-3AD203B41FA5}">
                      <a16:colId xmlns:a16="http://schemas.microsoft.com/office/drawing/2014/main" xmlns="" val="17973194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en-US" altLang="zh-TW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註</a:t>
                      </a:r>
                      <a:r>
                        <a:rPr lang="en-US" altLang="zh-TW" sz="140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en-US" altLang="zh-TW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en-US" altLang="zh-TW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en-US" altLang="zh-TW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kumimoji="0" lang="en-US" altLang="zh-TW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</a:t>
                      </a:r>
                      <a:r>
                        <a:rPr kumimoji="0" lang="zh-TW" alt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</a:t>
                      </a:r>
                      <a:endParaRPr kumimoji="0" lang="zh-TW" alt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en-US" altLang="zh-TW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kumimoji="0" lang="en-US" altLang="zh-TW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</a:t>
                      </a:r>
                      <a:r>
                        <a:rPr kumimoji="0" lang="zh-TW" alt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</a:t>
                      </a:r>
                      <a:endParaRPr kumimoji="0" lang="zh-TW" alt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合計</a:t>
                      </a:r>
                      <a:endParaRPr kumimoji="0" lang="zh-TW" alt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959578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研發投資金額</a:t>
                      </a:r>
                      <a:endParaRPr lang="en-US" altLang="zh-TW" sz="16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單位：億元台幣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88135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…</a:t>
                      </a:r>
                      <a:endParaRPr kumimoji="0" lang="zh-TW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493588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新聘國內研發人員人數</a:t>
                      </a:r>
                      <a:endParaRPr lang="en-US" altLang="zh-TW" sz="16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單位：人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項目</a:t>
                      </a:r>
                      <a:r>
                        <a:rPr kumimoji="0" lang="en-US" altLang="zh-TW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OO</a:t>
                      </a:r>
                      <a:endParaRPr kumimoji="0" lang="zh-TW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952892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…</a:t>
                      </a:r>
                      <a:endParaRPr kumimoji="0" lang="zh-TW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365121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新增生產及製造投資金額</a:t>
                      </a:r>
                      <a:endParaRPr lang="en-US" altLang="zh-TW" sz="16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單位：億元台幣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項目</a:t>
                      </a:r>
                      <a:r>
                        <a:rPr kumimoji="0" lang="en-US" altLang="zh-TW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OO</a:t>
                      </a:r>
                      <a:endParaRPr kumimoji="0" lang="zh-TW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302156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…</a:t>
                      </a:r>
                      <a:endParaRPr kumimoji="0" lang="zh-TW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5605307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893378" y="1473490"/>
            <a:ext cx="86395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76200" eaLnBrk="1" hangingPunct="1"/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在臺研發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投資金額及時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程規劃</a:t>
            </a:r>
          </a:p>
          <a:p>
            <a:pPr indent="-76200" eaLnBrk="1" hangingPunct="1"/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新聘國內研發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人員人數及時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程規劃</a:t>
            </a:r>
          </a:p>
          <a:p>
            <a:pPr indent="-76200" eaLnBrk="1" hangingPunct="1"/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在臺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新增生產及製造投資金額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含直接及間接投資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及時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程規劃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81936" y="5794481"/>
            <a:ext cx="9326997" cy="758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</a:pPr>
            <a:r>
              <a:rPr lang="zh-TW" altLang="en-US" sz="1800" kern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註：</a:t>
            </a:r>
            <a:r>
              <a:rPr lang="en-US" altLang="zh-TW" sz="1800" kern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800" kern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為投資起算年。</a:t>
            </a:r>
            <a:endParaRPr lang="en-US" altLang="zh-TW" sz="1800" kern="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hangingPunct="1">
              <a:buNone/>
            </a:pPr>
            <a:r>
              <a:rPr lang="en-US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為正在進行之投資計畫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不超過申請日之前兩年內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或未來預計之投資</a:t>
            </a:r>
            <a:r>
              <a:rPr lang="zh-TW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800" kern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7677150" y="649128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C309A5-DA45-4849-9D95-4803F616378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7049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0150"/>
            <a:ext cx="83820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八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、附件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333500"/>
            <a:ext cx="8382000" cy="4762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可視需要增列其他說明。</a:t>
            </a:r>
          </a:p>
        </p:txBody>
      </p:sp>
      <p:sp>
        <p:nvSpPr>
          <p:cNvPr id="5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7677150" y="649128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C309A5-DA45-4849-9D95-4803F616378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6317" y="377301"/>
            <a:ext cx="8420100" cy="819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簡報注意事項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488272" y="1276350"/>
            <a:ext cx="9046345" cy="4155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42950" indent="-28575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430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002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57400" indent="-228600" defTabSz="762000"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溝通時，請企業指派代表負責簡報；構想評估會議時，請計畫主持人負責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簡報。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簡報中英文不拘，標題及重點處請加粗，每張簡報內容盡量以圖表配合說明，</a:t>
            </a:r>
          </a:p>
          <a:p>
            <a:pPr marL="173038" indent="-80963" eaLnBrk="1" hangingPunct="1">
              <a:lnSpc>
                <a:spcPct val="11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請摘要重點敘述說明。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簡報建議架構：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企業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概況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計畫背景說明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計畫內容與實施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方法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(4)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臺灣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產業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影響與效益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(5)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投入資源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風險評估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(6)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聯合申請單位之分工與角色說明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</a:pPr>
            <a:r>
              <a:rPr lang="zh-TW" altLang="en-US" sz="2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(7)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投資要件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製造型投資或研發型投資，擇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1)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10000"/>
              </a:lnSpc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(8)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7677150" y="649128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C309A5-DA45-4849-9D95-4803F6163780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074"/>
          <p:cNvSpPr>
            <a:spLocks noGrp="1" noChangeArrowheads="1"/>
          </p:cNvSpPr>
          <p:nvPr>
            <p:ph type="title"/>
          </p:nvPr>
        </p:nvSpPr>
        <p:spPr bwMode="auto">
          <a:xfrm>
            <a:off x="602106" y="195714"/>
            <a:ext cx="8603381" cy="673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企業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概況</a:t>
            </a:r>
          </a:p>
        </p:txBody>
      </p:sp>
      <p:sp>
        <p:nvSpPr>
          <p:cNvPr id="7171" name="Rectangle 3075"/>
          <p:cNvSpPr>
            <a:spLocks noGrp="1" noChangeArrowheads="1"/>
          </p:cNvSpPr>
          <p:nvPr>
            <p:ph idx="1"/>
          </p:nvPr>
        </p:nvSpPr>
        <p:spPr bwMode="auto">
          <a:xfrm>
            <a:off x="771624" y="1143667"/>
            <a:ext cx="8632257" cy="29974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ts val="3000"/>
              </a:lnSpc>
              <a:spcBef>
                <a:spcPts val="600"/>
              </a:spcBef>
              <a:buNone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請簡介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企業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資訊與發展概況，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如基本資訊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成立年月、員工人數等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、核心技術能力、市場地位、營業額、研發投入情形、技術成就等，以彰顯公司之產業地位或技術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層次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如為國外企業則請說明在臺據點從事之主要活動等，格式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不拘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zh-TW" altLang="en-US" sz="2400" dirty="0" smtClean="0">
              <a:latin typeface="Times New Roman" panose="02020603050405020304" pitchFamily="18" charset="0"/>
            </a:endParaRPr>
          </a:p>
        </p:txBody>
      </p:sp>
      <p:sp>
        <p:nvSpPr>
          <p:cNvPr id="6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7677150" y="649128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C309A5-DA45-4849-9D95-4803F616378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6699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50244" y="243840"/>
            <a:ext cx="8382000" cy="673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二、計畫背景說明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93681" y="1039616"/>
            <a:ext cx="8565931" cy="386258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請說明以下計畫背景：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61950" indent="0" eaLnBrk="1" hangingPunct="1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全球產業發展趨勢、需求與機會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61950" indent="0" eaLnBrk="1" hangingPunct="1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二、企業之國際競爭優勢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61950" indent="0" eaLnBrk="1" hangingPunct="1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三、企業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Symbol" panose="05050102010706020507" pitchFamily="18" charset="2"/>
              </a:rPr>
              <a:t>全球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sym typeface="Symbol" panose="05050102010706020507" pitchFamily="18" charset="2"/>
              </a:rPr>
              <a:t>研發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Symbol" panose="05050102010706020507" pitchFamily="18" charset="2"/>
              </a:rPr>
              <a:t>佈局及在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Symbol" panose="05050102010706020507" pitchFamily="18" charset="2"/>
              </a:rPr>
              <a:t>研發之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sym typeface="Symbol" panose="05050102010706020507" pitchFamily="18" charset="2"/>
              </a:rPr>
              <a:t>定位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61950" indent="0" eaLnBrk="1" hangingPunct="1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、與臺灣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產業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合作研發之理由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7677150" y="649128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C309A5-DA45-4849-9D95-4803F6163780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4167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9493" y="272716"/>
            <a:ext cx="8776637" cy="571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</a:t>
            </a:r>
            <a:r>
              <a:rPr lang="zh-TW" altLang="zh-TW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</a:t>
            </a:r>
            <a:r>
              <a:rPr lang="zh-TW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畫內容與實施方法</a:t>
            </a:r>
            <a:endParaRPr lang="zh-TW" altLang="en-US" sz="32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94805" y="1233996"/>
            <a:ext cx="9001956" cy="44683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請說明以下計畫內容資訊：</a:t>
            </a:r>
          </a:p>
          <a:p>
            <a:pPr marL="361950" indent="0" eaLnBrk="1" hangingPunct="1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一、計畫構想與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研發重點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61950" indent="0" eaLnBrk="1" hangingPunct="1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在臺進行研究、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共創及發展之整體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策略藍圖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61950" indent="0" eaLnBrk="1" hangingPunct="1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三、計畫架構及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計畫執行方式</a:t>
            </a:r>
          </a:p>
          <a:p>
            <a:pPr marL="361950" lvl="3" indent="0" eaLnBrk="1" hangingPunct="1">
              <a:lnSpc>
                <a:spcPct val="110000"/>
              </a:lnSpc>
              <a:spcBef>
                <a:spcPts val="600"/>
              </a:spcBef>
              <a:buNone/>
              <a:tabLst>
                <a:tab pos="609600" algn="l"/>
              </a:tabLst>
              <a:defRPr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四、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核心技術與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研究人員部署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 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61950" lvl="3" indent="0" eaLnBrk="1" hangingPunct="1">
              <a:lnSpc>
                <a:spcPct val="110000"/>
              </a:lnSpc>
              <a:spcBef>
                <a:spcPts val="600"/>
              </a:spcBef>
              <a:buNone/>
              <a:tabLst>
                <a:tab pos="609600" algn="l"/>
              </a:tabLst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與臺灣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產業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合作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研發之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61950" lvl="3" indent="0" eaLnBrk="1" hangingPunct="1">
              <a:lnSpc>
                <a:spcPct val="110000"/>
              </a:lnSpc>
              <a:spcBef>
                <a:spcPct val="0"/>
              </a:spcBef>
              <a:buNone/>
              <a:tabLst>
                <a:tab pos="609600" algn="l"/>
              </a:tabLst>
              <a:defRPr/>
            </a:pPr>
            <a:endParaRPr lang="en-US" altLang="zh-TW" sz="2400" dirty="0" smtClean="0">
              <a:latin typeface="Times New Roman" pitchFamily="18" charset="0"/>
              <a:cs typeface="+mn-cs"/>
            </a:endParaRPr>
          </a:p>
          <a:p>
            <a:pPr marL="361950" lvl="3" indent="0" eaLnBrk="1" hangingPunct="1">
              <a:lnSpc>
                <a:spcPct val="110000"/>
              </a:lnSpc>
              <a:spcBef>
                <a:spcPct val="0"/>
              </a:spcBef>
              <a:buNone/>
              <a:tabLst>
                <a:tab pos="609600" algn="l"/>
              </a:tabLst>
              <a:defRPr/>
            </a:pPr>
            <a:endParaRPr lang="en-US" altLang="zh-TW" sz="2400" dirty="0">
              <a:latin typeface="Times New Roman" pitchFamily="18" charset="0"/>
              <a:cs typeface="+mn-cs"/>
            </a:endParaRPr>
          </a:p>
        </p:txBody>
      </p:sp>
      <p:sp>
        <p:nvSpPr>
          <p:cNvPr id="5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7677150" y="649128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C309A5-DA45-4849-9D95-4803F6163780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018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98370" y="407470"/>
            <a:ext cx="8382000" cy="571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</a:t>
            </a:r>
            <a:r>
              <a:rPr lang="zh-TW" altLang="zh-TW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臺灣</a:t>
            </a:r>
            <a:r>
              <a:rPr lang="zh-TW" altLang="zh-TW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產業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影響與</a:t>
            </a:r>
            <a:r>
              <a:rPr lang="zh-TW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效益說明</a:t>
            </a:r>
            <a:endParaRPr lang="zh-TW" altLang="en-US" sz="32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83855" y="1460500"/>
            <a:ext cx="8738290" cy="44042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請就以下重點說明本計畫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臺灣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產業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影響與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效益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，並提出量化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質化效益、達成方式及預計時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程：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66700" lvl="1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一、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促成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臺灣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產生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領導型之前瞻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技術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66700" lvl="1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二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、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帶動臺灣產生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策略性產品、服務或營運模式之技術及產業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66700" lvl="1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鏈整體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價值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66700" lvl="1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三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、鏈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結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臺灣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產業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上中下游或跨領域整合，帶動相關創新與加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66700" lvl="1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值應用服務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落地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66700" lvl="1" indent="0"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四、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預期效益與價值創造</a:t>
            </a:r>
          </a:p>
          <a:p>
            <a:pPr marL="266700" lvl="1" indent="0" eaLnBrk="1" hangingPunct="1">
              <a:lnSpc>
                <a:spcPct val="110000"/>
              </a:lnSpc>
              <a:spcBef>
                <a:spcPts val="600"/>
              </a:spcBef>
              <a:buNone/>
              <a:defRPr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66700" lvl="1" indent="0" eaLnBrk="1" hangingPunct="1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</a:t>
            </a:r>
            <a:endParaRPr lang="en-US" altLang="zh-TW" sz="24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7677150" y="649128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C309A5-DA45-4849-9D95-4803F6163780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23499" y="311217"/>
            <a:ext cx="8382000" cy="622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五、投入資源與風險評估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9838" y="1346199"/>
            <a:ext cx="8944572" cy="522566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1463" indent="-271463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請依以下要點說明計畫投入資源與風險評估規劃：</a:t>
            </a:r>
          </a:p>
          <a:p>
            <a:pPr marL="890588" lvl="3" indent="-619125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一、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投入人力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主要研發人員專長說明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、大陸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及國外引進人力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需求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71463" lvl="3" indent="0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609600" algn="l"/>
                <a:tab pos="895350" algn="l"/>
              </a:tabLst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二、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資金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說明</a:t>
            </a:r>
          </a:p>
          <a:p>
            <a:pPr marL="271463" lvl="5" indent="26035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一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計畫資金來源說明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71463" lvl="5" indent="26035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計畫經費分析表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271463" lvl="3" indent="0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609600" algn="l"/>
                <a:tab pos="895350" algn="l"/>
              </a:tabLst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三、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風險評估及因應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對策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zh-TW" sz="2400" dirty="0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zh-TW" altLang="en-US" sz="2400" dirty="0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5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7677150" y="649128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C309A5-DA45-4849-9D95-4803F6163780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1650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09600"/>
            <a:ext cx="8382000" cy="635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六、</a:t>
            </a:r>
            <a:r>
              <a:rPr lang="zh-TW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聯合申請單位之分工與角色說明</a:t>
            </a:r>
            <a:endParaRPr lang="zh-TW" altLang="en-US" sz="32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13874" y="1308100"/>
            <a:ext cx="8478253" cy="4787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若為聯合申請計畫，請說明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聯合申請單位之分工與角色說明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zh-TW" altLang="en-US" sz="2400" dirty="0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5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7677150" y="649128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C309A5-DA45-4849-9D95-4803F616378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998" y="311217"/>
            <a:ext cx="8382000" cy="635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七、</a:t>
            </a:r>
            <a:r>
              <a:rPr lang="zh-TW" altLang="zh-TW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投資要件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en-US" altLang="zh-TW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製造型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投資為主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99436" y="996447"/>
            <a:ext cx="8507128" cy="54408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請說明在臺投資要件之規劃：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901742"/>
              </p:ext>
            </p:extLst>
          </p:nvPr>
        </p:nvGraphicFramePr>
        <p:xfrm>
          <a:off x="197067" y="2724394"/>
          <a:ext cx="9511866" cy="288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722">
                  <a:extLst>
                    <a:ext uri="{9D8B030D-6E8A-4147-A177-3AD203B41FA5}">
                      <a16:colId xmlns:a16="http://schemas.microsoft.com/office/drawing/2014/main" xmlns="" val="3798712852"/>
                    </a:ext>
                  </a:extLst>
                </a:gridCol>
                <a:gridCol w="1150592">
                  <a:extLst>
                    <a:ext uri="{9D8B030D-6E8A-4147-A177-3AD203B41FA5}">
                      <a16:colId xmlns:a16="http://schemas.microsoft.com/office/drawing/2014/main" xmlns="" val="3110441572"/>
                    </a:ext>
                  </a:extLst>
                </a:gridCol>
                <a:gridCol w="1150592">
                  <a:extLst>
                    <a:ext uri="{9D8B030D-6E8A-4147-A177-3AD203B41FA5}">
                      <a16:colId xmlns:a16="http://schemas.microsoft.com/office/drawing/2014/main" xmlns="" val="3748633562"/>
                    </a:ext>
                  </a:extLst>
                </a:gridCol>
                <a:gridCol w="1150592">
                  <a:extLst>
                    <a:ext uri="{9D8B030D-6E8A-4147-A177-3AD203B41FA5}">
                      <a16:colId xmlns:a16="http://schemas.microsoft.com/office/drawing/2014/main" xmlns="" val="304114357"/>
                    </a:ext>
                  </a:extLst>
                </a:gridCol>
                <a:gridCol w="1150592">
                  <a:extLst>
                    <a:ext uri="{9D8B030D-6E8A-4147-A177-3AD203B41FA5}">
                      <a16:colId xmlns:a16="http://schemas.microsoft.com/office/drawing/2014/main" xmlns="" val="4211815104"/>
                    </a:ext>
                  </a:extLst>
                </a:gridCol>
                <a:gridCol w="1150592">
                  <a:extLst>
                    <a:ext uri="{9D8B030D-6E8A-4147-A177-3AD203B41FA5}">
                      <a16:colId xmlns:a16="http://schemas.microsoft.com/office/drawing/2014/main" xmlns="" val="3431699113"/>
                    </a:ext>
                  </a:extLst>
                </a:gridCol>
                <a:gridCol w="1150592">
                  <a:extLst>
                    <a:ext uri="{9D8B030D-6E8A-4147-A177-3AD203B41FA5}">
                      <a16:colId xmlns:a16="http://schemas.microsoft.com/office/drawing/2014/main" xmlns="" val="1695956121"/>
                    </a:ext>
                  </a:extLst>
                </a:gridCol>
                <a:gridCol w="1150592">
                  <a:extLst>
                    <a:ext uri="{9D8B030D-6E8A-4147-A177-3AD203B41FA5}">
                      <a16:colId xmlns:a16="http://schemas.microsoft.com/office/drawing/2014/main" xmlns="" val="17973194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en-US" altLang="zh-TW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註</a:t>
                      </a:r>
                      <a:r>
                        <a:rPr lang="en-US" altLang="zh-TW" sz="1400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en-US" altLang="zh-TW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en-US" altLang="zh-TW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en-US" altLang="zh-TW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kumimoji="0" lang="en-US" altLang="zh-TW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</a:t>
                      </a:r>
                      <a:r>
                        <a:rPr kumimoji="0" lang="zh-TW" alt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</a:t>
                      </a:r>
                      <a:endParaRPr kumimoji="0" lang="zh-TW" alt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en-US" altLang="zh-TW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kumimoji="0" lang="en-US" altLang="zh-TW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</a:t>
                      </a:r>
                      <a:r>
                        <a:rPr kumimoji="0" lang="zh-TW" alt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</a:t>
                      </a:r>
                      <a:endParaRPr kumimoji="0" lang="zh-TW" alt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合計</a:t>
                      </a:r>
                      <a:endParaRPr kumimoji="0" lang="zh-TW" alt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959578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製造投資金額</a:t>
                      </a:r>
                      <a:endParaRPr lang="en-US" altLang="zh-TW" sz="16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單位：億元台幣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88135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…</a:t>
                      </a:r>
                      <a:endParaRPr kumimoji="0" lang="zh-TW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493588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新聘國內人員人數</a:t>
                      </a:r>
                      <a:endParaRPr lang="en-US" altLang="zh-TW" sz="16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單位：人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項目</a:t>
                      </a:r>
                      <a:r>
                        <a:rPr kumimoji="0" lang="en-US" altLang="zh-TW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OO</a:t>
                      </a:r>
                      <a:endParaRPr kumimoji="0" lang="zh-TW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952892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…</a:t>
                      </a:r>
                      <a:endParaRPr kumimoji="0" lang="zh-TW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365121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新增採購金額</a:t>
                      </a:r>
                      <a:endParaRPr lang="en-US" altLang="zh-TW" sz="16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單位：億元台幣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項目</a:t>
                      </a:r>
                      <a:r>
                        <a:rPr kumimoji="0" lang="en-US" altLang="zh-TW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OO</a:t>
                      </a:r>
                      <a:endParaRPr kumimoji="0" lang="zh-TW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302156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…</a:t>
                      </a:r>
                      <a:endParaRPr kumimoji="0" lang="zh-TW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5605307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893378" y="1392465"/>
            <a:ext cx="44458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76200" eaLnBrk="1" hangingPunct="1"/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製造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投資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金額及時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程規劃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-76200" eaLnBrk="1" hangingPunct="1"/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聘國內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人員人數及時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程規劃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-76200" eaLnBrk="1" hangingPunct="1"/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臺新增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採購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金額及時程規劃</a:t>
            </a:r>
            <a:endParaRPr lang="en-US" altLang="zh-TW" sz="24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81936" y="5794481"/>
            <a:ext cx="9326997" cy="758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defTabSz="7620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defTabSz="7620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</a:pPr>
            <a:r>
              <a:rPr lang="zh-TW" altLang="en-US" sz="1800" kern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註：</a:t>
            </a:r>
            <a:r>
              <a:rPr lang="en-US" altLang="zh-TW" sz="1800" kern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800" kern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為投資起算年。</a:t>
            </a:r>
            <a:endParaRPr lang="en-US" altLang="zh-TW" sz="1800" kern="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eaLnBrk="1" hangingPunct="1">
              <a:buNone/>
            </a:pPr>
            <a:r>
              <a:rPr lang="en-US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為正在進行之投資計畫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不超過申請日之前兩年內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或未來預計之投資</a:t>
            </a:r>
            <a:r>
              <a:rPr lang="zh-TW" altLang="zh-TW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800" kern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7677150" y="649128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C309A5-DA45-4849-9D95-4803F616378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2318151"/>
      </p:ext>
    </p:extLst>
  </p:cSld>
  <p:clrMapOvr>
    <a:masterClrMapping/>
  </p:clrMapOvr>
</p:sld>
</file>

<file path=ppt/theme/theme1.xml><?xml version="1.0" encoding="utf-8"?>
<a:theme xmlns:a="http://schemas.openxmlformats.org/drawingml/2006/main" name="1_4a-idb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4a-idb">
      <a:majorFont>
        <a:latin typeface="細明體"/>
        <a:ea typeface="細明體"/>
        <a:cs typeface=""/>
      </a:majorFont>
      <a:minorFont>
        <a:latin typeface="細明體"/>
        <a:ea typeface="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細明體" pitchFamily="49" charset="-120"/>
            <a:ea typeface="細明體" pitchFamily="49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細明體" pitchFamily="49" charset="-120"/>
            <a:ea typeface="細明體" pitchFamily="49" charset="-120"/>
          </a:defRPr>
        </a:defPPr>
      </a:lstStyle>
    </a:lnDef>
  </a:objectDefaults>
  <a:extraClrSchemeLst>
    <a:extraClrScheme>
      <a:clrScheme name="4a-idb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a-id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a-idb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a-idb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a-idb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a-idb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a-idb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1547</TotalTime>
  <Pages>24</Pages>
  <Words>906</Words>
  <Application>Microsoft Office PowerPoint</Application>
  <PresentationFormat>A4 紙張 (210x297 公釐)</PresentationFormat>
  <Paragraphs>143</Paragraphs>
  <Slides>11</Slides>
  <Notes>11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1_4a-idb</vt:lpstr>
      <vt:lpstr>PowerPoint 簡報</vt:lpstr>
      <vt:lpstr>簡報注意事項</vt:lpstr>
      <vt:lpstr>一、企業概況</vt:lpstr>
      <vt:lpstr>二、計畫背景說明</vt:lpstr>
      <vt:lpstr>三、計畫內容與實施方法</vt:lpstr>
      <vt:lpstr>四、對臺灣產業影響與效益說明</vt:lpstr>
      <vt:lpstr>五、投入資源與風險評估</vt:lpstr>
      <vt:lpstr>六、聯合申請單位之分工與角色說明</vt:lpstr>
      <vt:lpstr>七、投資要件說明-製造型投資為主</vt:lpstr>
      <vt:lpstr>七、投資要件說明-研發型投資為主</vt:lpstr>
      <vt:lpstr>八、附件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簡報注意事項</dc:title>
  <dc:creator>PEGGY</dc:creator>
  <cp:lastModifiedBy>許苑娥</cp:lastModifiedBy>
  <cp:revision>308</cp:revision>
  <cp:lastPrinted>2020-08-07T03:26:40Z</cp:lastPrinted>
  <dcterms:created xsi:type="dcterms:W3CDTF">1996-08-21T10:14:50Z</dcterms:created>
  <dcterms:modified xsi:type="dcterms:W3CDTF">2020-08-07T03:36:21Z</dcterms:modified>
</cp:coreProperties>
</file>