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8" r:id="rId1"/>
    <p:sldMasterId id="2147483821" r:id="rId2"/>
    <p:sldMasterId id="2147483835" r:id="rId3"/>
    <p:sldMasterId id="2147483836" r:id="rId4"/>
  </p:sldMasterIdLst>
  <p:notesMasterIdLst>
    <p:notesMasterId r:id="rId29"/>
  </p:notesMasterIdLst>
  <p:handoutMasterIdLst>
    <p:handoutMasterId r:id="rId30"/>
  </p:handoutMasterIdLst>
  <p:sldIdLst>
    <p:sldId id="546" r:id="rId5"/>
    <p:sldId id="536" r:id="rId6"/>
    <p:sldId id="537" r:id="rId7"/>
    <p:sldId id="500" r:id="rId8"/>
    <p:sldId id="517" r:id="rId9"/>
    <p:sldId id="538" r:id="rId10"/>
    <p:sldId id="503" r:id="rId11"/>
    <p:sldId id="551" r:id="rId12"/>
    <p:sldId id="540" r:id="rId13"/>
    <p:sldId id="549" r:id="rId14"/>
    <p:sldId id="518" r:id="rId15"/>
    <p:sldId id="480" r:id="rId16"/>
    <p:sldId id="535" r:id="rId17"/>
    <p:sldId id="548" r:id="rId18"/>
    <p:sldId id="519" r:id="rId19"/>
    <p:sldId id="547" r:id="rId20"/>
    <p:sldId id="288" r:id="rId21"/>
    <p:sldId id="550" r:id="rId22"/>
    <p:sldId id="445" r:id="rId23"/>
    <p:sldId id="532" r:id="rId24"/>
    <p:sldId id="457" r:id="rId25"/>
    <p:sldId id="543" r:id="rId26"/>
    <p:sldId id="530" r:id="rId27"/>
    <p:sldId id="544" r:id="rId28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何宗欣" initials="何宗欣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4D8"/>
    <a:srgbClr val="92D050"/>
    <a:srgbClr val="00B0F0"/>
    <a:srgbClr val="FF8258"/>
    <a:srgbClr val="D52BB1"/>
    <a:srgbClr val="CB72AC"/>
    <a:srgbClr val="D1285A"/>
    <a:srgbClr val="FCD006"/>
    <a:srgbClr val="55BEFA"/>
    <a:srgbClr val="0CC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9" autoAdjust="0"/>
    <p:restoredTop sz="84706" autoAdjust="0"/>
  </p:normalViewPr>
  <p:slideViewPr>
    <p:cSldViewPr showGuides="1">
      <p:cViewPr varScale="1">
        <p:scale>
          <a:sx n="96" d="100"/>
          <a:sy n="96" d="100"/>
        </p:scale>
        <p:origin x="19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4062" y="108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45658" cy="496412"/>
          </a:xfrm>
          <a:prstGeom prst="rect">
            <a:avLst/>
          </a:prstGeom>
        </p:spPr>
        <p:txBody>
          <a:bodyPr vert="horz" lIns="95529" tIns="47766" rIns="95529" bIns="4776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6" y="5"/>
            <a:ext cx="2945658" cy="496412"/>
          </a:xfrm>
          <a:prstGeom prst="rect">
            <a:avLst/>
          </a:prstGeom>
        </p:spPr>
        <p:txBody>
          <a:bodyPr vert="horz" lIns="95529" tIns="47766" rIns="95529" bIns="47766" rtlCol="0"/>
          <a:lstStyle>
            <a:lvl1pPr algn="r">
              <a:defRPr sz="1200"/>
            </a:lvl1pPr>
          </a:lstStyle>
          <a:p>
            <a:fld id="{EF0B2D16-352E-4E8F-BEF2-73703CBB5E48}" type="datetimeFigureOut">
              <a:rPr lang="zh-TW" altLang="en-US" smtClean="0"/>
              <a:pPr/>
              <a:t>2024/05/09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5" y="9430095"/>
            <a:ext cx="2945658" cy="496412"/>
          </a:xfrm>
          <a:prstGeom prst="rect">
            <a:avLst/>
          </a:prstGeom>
        </p:spPr>
        <p:txBody>
          <a:bodyPr vert="horz" lIns="95529" tIns="47766" rIns="95529" bIns="4776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6" y="9430095"/>
            <a:ext cx="2945658" cy="496412"/>
          </a:xfrm>
          <a:prstGeom prst="rect">
            <a:avLst/>
          </a:prstGeom>
        </p:spPr>
        <p:txBody>
          <a:bodyPr vert="horz" lIns="95529" tIns="47766" rIns="95529" bIns="47766" rtlCol="0" anchor="b"/>
          <a:lstStyle>
            <a:lvl1pPr algn="r">
              <a:defRPr sz="1200"/>
            </a:lvl1pPr>
          </a:lstStyle>
          <a:p>
            <a:fld id="{45C2BDE4-ABA0-438B-AD60-C554FD2340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710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45658" cy="496412"/>
          </a:xfrm>
          <a:prstGeom prst="rect">
            <a:avLst/>
          </a:prstGeom>
        </p:spPr>
        <p:txBody>
          <a:bodyPr vert="horz" lIns="95529" tIns="47766" rIns="95529" bIns="4776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6" y="5"/>
            <a:ext cx="2945658" cy="496412"/>
          </a:xfrm>
          <a:prstGeom prst="rect">
            <a:avLst/>
          </a:prstGeom>
        </p:spPr>
        <p:txBody>
          <a:bodyPr vert="horz" lIns="95529" tIns="47766" rIns="95529" bIns="47766" rtlCol="0"/>
          <a:lstStyle>
            <a:lvl1pPr algn="r">
              <a:defRPr sz="1200"/>
            </a:lvl1pPr>
          </a:lstStyle>
          <a:p>
            <a:fld id="{E15F95D1-950F-44AD-A83A-10A8053AE3D5}" type="datetimeFigureOut">
              <a:rPr lang="zh-TW" altLang="en-US" smtClean="0"/>
              <a:pPr/>
              <a:t>2024/05/09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9" tIns="47766" rIns="95529" bIns="4776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5529" tIns="47766" rIns="95529" bIns="47766" rtlCol="0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5" y="9430095"/>
            <a:ext cx="2945658" cy="496412"/>
          </a:xfrm>
          <a:prstGeom prst="rect">
            <a:avLst/>
          </a:prstGeom>
        </p:spPr>
        <p:txBody>
          <a:bodyPr vert="horz" lIns="95529" tIns="47766" rIns="95529" bIns="4776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6" y="9430095"/>
            <a:ext cx="2945658" cy="496412"/>
          </a:xfrm>
          <a:prstGeom prst="rect">
            <a:avLst/>
          </a:prstGeom>
        </p:spPr>
        <p:txBody>
          <a:bodyPr vert="horz" lIns="95529" tIns="47766" rIns="95529" bIns="47766" rtlCol="0" anchor="b"/>
          <a:lstStyle>
            <a:lvl1pPr algn="r">
              <a:defRPr sz="1200"/>
            </a:lvl1pPr>
          </a:lstStyle>
          <a:p>
            <a:fld id="{30BC2949-F9D3-48AB-ADDB-8606144B3D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1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1305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86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F88FF-E997-4859-B4EF-714E27777D19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598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F88FF-E997-4859-B4EF-714E27777D19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768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F88FF-E997-4859-B4EF-714E27777D19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38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68375" y="765175"/>
            <a:ext cx="4905375" cy="367823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0F1C8666-01F9-4B79-9A37-254979832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pPr marL="304800">
              <a:lnSpc>
                <a:spcPts val="1900"/>
              </a:lnSpc>
            </a:pPr>
            <a:r>
              <a:rPr lang="zh-TW" altLang="zh-TW" sz="1800" kern="1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網填系統中</a:t>
            </a:r>
            <a:r>
              <a:rPr lang="en-US" altLang="zh-TW" sz="1800" kern="100" dirty="0">
                <a:solidFill>
                  <a:srgbClr val="404040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按</a:t>
            </a:r>
            <a:r>
              <a:rPr lang="zh-TW" altLang="zh-TW" sz="1800" kern="1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增列產品，選取產品編號後，系統會自動帶出產品名稱及計量單位。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04800">
              <a:lnSpc>
                <a:spcPts val="1900"/>
              </a:lnSpc>
            </a:pPr>
            <a:r>
              <a:rPr lang="zh-TW" altLang="zh-TW" sz="1800" kern="1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如果找不到適合的產品編碼，</a:t>
            </a:r>
            <a:r>
              <a:rPr lang="en-US" altLang="zh-TW" sz="1800" kern="100" dirty="0">
                <a:solidFill>
                  <a:srgbClr val="404040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按</a:t>
            </a:r>
            <a:r>
              <a:rPr lang="zh-TW" altLang="zh-TW" sz="1800" kern="1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也可自行鍵入工廠慣用的產品名稱及選擇計量單位，回到本處再做處理。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04800">
              <a:lnSpc>
                <a:spcPts val="1900"/>
              </a:lnSpc>
            </a:pPr>
            <a:r>
              <a:rPr lang="en-US" altLang="zh-TW" sz="1800" kern="100" dirty="0">
                <a:solidFill>
                  <a:srgbClr val="404040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按</a:t>
            </a:r>
            <a:r>
              <a:rPr lang="zh-TW" altLang="zh-TW" sz="1800" kern="1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產品項目超過</a:t>
            </a:r>
            <a:r>
              <a:rPr lang="en-US" altLang="zh-TW" sz="1800" kern="1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zh-TW" sz="1800" kern="1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項可點選新增一列繼續填報。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9515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F88FF-E997-4859-B4EF-714E27777D19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331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572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676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449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46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665">
              <a:defRPr/>
            </a:pP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2080F-8EF8-4021-A9D7-CF0F4C569075}" type="slidenum"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2</a:t>
            </a:fld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9329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540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856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787">
              <a:defRPr/>
            </a:pPr>
            <a:endParaRPr lang="zh-TW" altLang="en-US" b="1" dirty="0">
              <a:solidFill>
                <a:srgbClr val="0070C0"/>
              </a:solidFill>
              <a:latin typeface="思源黑體 Heavy" pitchFamily="34" charset="-120"/>
              <a:ea typeface="思源黑體 Heavy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1742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577">
              <a:defRPr/>
            </a:pP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2080F-8EF8-4021-A9D7-CF0F4C569075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32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5295">
              <a:defRPr/>
            </a:pPr>
            <a:br>
              <a:rPr lang="zh-TW" altLang="en-US" dirty="0"/>
            </a:br>
            <a:br>
              <a:rPr lang="zh-TW" altLang="en-US" dirty="0"/>
            </a:b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25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91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(1)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密碼最少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8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碼</a:t>
            </a:r>
          </a:p>
          <a:p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 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urier New" panose="02070309020205020404" pitchFamily="49" charset="0"/>
            </a:endParaRPr>
          </a:p>
          <a:p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(2)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密碼長度最多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20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碼</a:t>
            </a:r>
          </a:p>
          <a:p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 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urier New" panose="02070309020205020404" pitchFamily="49" charset="0"/>
            </a:endParaRPr>
          </a:p>
          <a:p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(3)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必須同時含英文、數字及特殊符號</a:t>
            </a:r>
          </a:p>
          <a:p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ourier New" panose="02070309020205020404" pitchFamily="49" charset="0"/>
              </a:rPr>
              <a:t> 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urier New" panose="02070309020205020404" pitchFamily="49" charset="0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654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2949-F9D3-48AB-ADDB-8606144B3DEE}" type="slidenum">
              <a:rPr lang="zh-TW" altLang="en-US" sz="140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pPr/>
              <a:t>8</a:t>
            </a:fld>
            <a:endParaRPr lang="zh-TW" altLang="en-US" sz="140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0639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577"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2080F-8EF8-4021-A9D7-CF0F4C569075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32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20419" y="1628800"/>
            <a:ext cx="9154971" cy="764704"/>
          </a:xfrm>
          <a:prstGeom prst="rect">
            <a:avLst/>
          </a:prstGeom>
          <a:solidFill>
            <a:srgbClr val="628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562632" y="0"/>
            <a:ext cx="581368" cy="764704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5368" y="-6676"/>
            <a:ext cx="8568000" cy="764704"/>
          </a:xfrm>
          <a:prstGeom prst="rect">
            <a:avLst/>
          </a:prstGeom>
          <a:solidFill>
            <a:srgbClr val="628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日期版面配置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1DC8-F1FC-4A93-858E-E367FEEA94C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標題 3"/>
          <p:cNvSpPr txBox="1">
            <a:spLocks/>
          </p:cNvSpPr>
          <p:nvPr userDrawn="1"/>
        </p:nvSpPr>
        <p:spPr>
          <a:xfrm>
            <a:off x="-5367" y="44704"/>
            <a:ext cx="9143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zh-TW" altLang="en-US" sz="4000" b="1" baseline="0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27203" y="1628800"/>
            <a:ext cx="4023139" cy="764704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10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61584" y="6453336"/>
            <a:ext cx="2133600" cy="314646"/>
          </a:xfrm>
        </p:spPr>
        <p:txBody>
          <a:bodyPr/>
          <a:lstStyle>
            <a:lvl1pPr marL="0" algn="r" defTabSz="914400" rtl="0" eaLnBrk="1" latinLnBrk="0" hangingPunct="1">
              <a:defRPr lang="en-US" altLang="zh-TW" sz="2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3049F68-52B5-4D82-AB0D-FCF186B6A54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13D26D9-77F8-405A-97E2-B948EBBA99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44624"/>
            <a:ext cx="1584000" cy="3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2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473"/>
            <a:ext cx="9144000" cy="648000"/>
          </a:xfrm>
        </p:spPr>
        <p:txBody>
          <a:bodyPr>
            <a:noAutofit/>
          </a:bodyPr>
          <a:lstStyle>
            <a:lvl1pPr>
              <a:defRPr sz="4400" b="1" baseline="0">
                <a:solidFill>
                  <a:srgbClr val="1F38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矩形 6"/>
          <p:cNvSpPr/>
          <p:nvPr userDrawn="1"/>
        </p:nvSpPr>
        <p:spPr>
          <a:xfrm flipV="1">
            <a:off x="1115616" y="626021"/>
            <a:ext cx="6948000" cy="72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136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證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CDE0E4DC-41D3-4E2F-A3FC-B85FB0DBD4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1680" y="1310402"/>
            <a:ext cx="515964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C02685"/>
                </a:solidFill>
                <a:latin typeface="思源黑體 Bold" pitchFamily="34" charset="-120"/>
                <a:ea typeface="思源黑體 Bold" pitchFamily="34" charset="-120"/>
              </a:rPr>
              <a:t>簡報大綱</a:t>
            </a:r>
            <a:endParaRPr lang="zh-CN" altLang="en-US" sz="4800" b="1" dirty="0">
              <a:solidFill>
                <a:srgbClr val="C02685"/>
              </a:solidFill>
              <a:latin typeface="思源黑體 Bold" pitchFamily="34" charset="-120"/>
              <a:ea typeface="思源黑體 Bold" pitchFamily="34" charset="-120"/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604008BD-3542-4C75-B28B-DE197B75E941}"/>
              </a:ext>
            </a:extLst>
          </p:cNvPr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032737A-AAB3-400F-9457-FD649EF24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9" y="40"/>
            <a:ext cx="1584000" cy="3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3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491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845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76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476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584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903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53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572906" y="0"/>
            <a:ext cx="576000" cy="764704"/>
          </a:xfrm>
          <a:prstGeom prst="rect">
            <a:avLst/>
          </a:prstGeom>
          <a:solidFill>
            <a:srgbClr val="F85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8568000" cy="764704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1DC8-F1FC-4A93-858E-E367FEEA94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349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5274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1A2EA-E083-4F5D-BA05-C24097EA6330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02434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473"/>
            <a:ext cx="9144000" cy="648000"/>
          </a:xfrm>
        </p:spPr>
        <p:txBody>
          <a:bodyPr>
            <a:noAutofit/>
          </a:bodyPr>
          <a:lstStyle>
            <a:lvl1pPr>
              <a:defRPr sz="4400" b="1" baseline="0">
                <a:solidFill>
                  <a:srgbClr val="1F38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矩形 6"/>
          <p:cNvSpPr/>
          <p:nvPr userDrawn="1"/>
        </p:nvSpPr>
        <p:spPr>
          <a:xfrm flipV="1">
            <a:off x="1115616" y="626021"/>
            <a:ext cx="6948000" cy="72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007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473"/>
            <a:ext cx="9144000" cy="648000"/>
          </a:xfrm>
        </p:spPr>
        <p:txBody>
          <a:bodyPr>
            <a:noAutofit/>
          </a:bodyPr>
          <a:lstStyle>
            <a:lvl1pPr>
              <a:defRPr sz="4400" b="1" baseline="0">
                <a:solidFill>
                  <a:srgbClr val="1F38B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flipV="1">
            <a:off x="1115616" y="626021"/>
            <a:ext cx="6948000" cy="72000"/>
          </a:xfrm>
          <a:prstGeom prst="rect">
            <a:avLst/>
          </a:prstGeom>
          <a:solidFill>
            <a:srgbClr val="009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BCA0D4D-B9D0-475A-906A-B1DE1BC31F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66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EA72E26-AC1F-476F-9A90-0144EC66AD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4000" cy="3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92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證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52849B5-8B08-41E6-B9A4-A1F34AB2F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4000" cy="3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3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61584" y="6453336"/>
            <a:ext cx="2133600" cy="314646"/>
          </a:xfrm>
        </p:spPr>
        <p:txBody>
          <a:bodyPr/>
          <a:lstStyle>
            <a:lvl1pPr marL="0" algn="r" defTabSz="914400" rtl="0" eaLnBrk="1" latinLnBrk="0" hangingPunct="1">
              <a:defRPr lang="en-US" altLang="zh-TW" sz="2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3049F68-52B5-4D82-AB0D-FCF186B6A54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0FD17A1-4861-4543-8318-65AD103E95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69" y="0"/>
            <a:ext cx="1584000" cy="3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2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8567936" y="0"/>
            <a:ext cx="576064" cy="76470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8568000" cy="764704"/>
          </a:xfrm>
          <a:prstGeom prst="rect">
            <a:avLst/>
          </a:prstGeom>
          <a:solidFill>
            <a:srgbClr val="F85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1DC8-F1FC-4A93-858E-E367FEEA94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34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572906" y="0"/>
            <a:ext cx="557808" cy="764704"/>
          </a:xfrm>
          <a:prstGeom prst="rect">
            <a:avLst/>
          </a:prstGeom>
          <a:solidFill>
            <a:srgbClr val="2FB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8568000" cy="76470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1DC8-F1FC-4A93-858E-E367FEEA94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34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572906" y="0"/>
            <a:ext cx="576064" cy="764704"/>
          </a:xfrm>
          <a:prstGeom prst="rect">
            <a:avLst/>
          </a:prstGeom>
          <a:solidFill>
            <a:srgbClr val="9A5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8568000" cy="764704"/>
          </a:xfrm>
          <a:prstGeom prst="rect">
            <a:avLst/>
          </a:prstGeom>
          <a:solidFill>
            <a:srgbClr val="2FB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1DC8-F1FC-4A93-858E-E367FEEA94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664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72400" y="0"/>
            <a:ext cx="971600" cy="764704"/>
          </a:xfrm>
          <a:prstGeom prst="rect">
            <a:avLst/>
          </a:prstGeom>
          <a:solidFill>
            <a:srgbClr val="628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8172400" cy="764704"/>
          </a:xfrm>
          <a:prstGeom prst="rect">
            <a:avLst/>
          </a:prstGeom>
          <a:solidFill>
            <a:srgbClr val="9A5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53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V="1">
            <a:off x="1197000" y="624880"/>
            <a:ext cx="6552000" cy="7200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721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 userDrawn="1"/>
        </p:nvSpPr>
        <p:spPr bwMode="auto">
          <a:xfrm>
            <a:off x="982291" y="0"/>
            <a:ext cx="7273925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Arial Unicode MS" pitchFamily="34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Arial Unicode MS" pitchFamily="34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Arial Unicode MS" pitchFamily="34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Arial Unicode MS" pitchFamily="34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Arial Unicode MS" pitchFamily="34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Arial Unicode MS" pitchFamily="34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Arial Unicode MS" pitchFamily="34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accent2"/>
                </a:solidFill>
                <a:latin typeface="Arial Unicode MS" pitchFamily="34" charset="-12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7159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CCA5D05-3509-42AB-A42D-D9179E9DA5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4000" cy="3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9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0C07-E491-4689-9237-7A2D724FA2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9" r:id="rId2"/>
    <p:sldLayoutId id="2147483807" r:id="rId3"/>
    <p:sldLayoutId id="2147483808" r:id="rId4"/>
    <p:sldLayoutId id="2147483816" r:id="rId5"/>
    <p:sldLayoutId id="2147483814" r:id="rId6"/>
    <p:sldLayoutId id="2147483819" r:id="rId7"/>
    <p:sldLayoutId id="2147483820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0D4D-B9D0-475A-906A-B1DE1BC31F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89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33" r:id="rId2"/>
    <p:sldLayoutId id="2147483823" r:id="rId3"/>
    <p:sldLayoutId id="214748383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9" r:id="rId13"/>
    <p:sldLayoutId id="2147483844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0D4D-B9D0-475A-906A-B1DE1BC31F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90552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0D4D-B9D0-475A-906A-B1DE1BC31F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9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51" r:id="rId2"/>
    <p:sldLayoutId id="2147483852" r:id="rId3"/>
    <p:sldLayoutId id="2147483853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0.m4a"/><Relationship Id="rId7" Type="http://schemas.openxmlformats.org/officeDocument/2006/relationships/image" Target="../media/image28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2.m4a"/><Relationship Id="rId7" Type="http://schemas.openxmlformats.org/officeDocument/2006/relationships/image" Target="../media/image32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35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15.m4a"/><Relationship Id="rId7" Type="http://schemas.openxmlformats.org/officeDocument/2006/relationships/image" Target="../media/image44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6.m4a"/><Relationship Id="rId7" Type="http://schemas.openxmlformats.org/officeDocument/2006/relationships/image" Target="../media/image47.png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7.m4a"/><Relationship Id="rId7" Type="http://schemas.openxmlformats.org/officeDocument/2006/relationships/image" Target="../media/image50.png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19.m4a"/><Relationship Id="rId7" Type="http://schemas.openxmlformats.org/officeDocument/2006/relationships/image" Target="../media/image54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20.m4a"/><Relationship Id="rId7" Type="http://schemas.openxmlformats.org/officeDocument/2006/relationships/image" Target="../media/image57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21.m4a"/><Relationship Id="rId7" Type="http://schemas.openxmlformats.org/officeDocument/2006/relationships/image" Target="../media/image60.png"/><Relationship Id="rId12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wav"/><Relationship Id="rId7" Type="http://schemas.openxmlformats.org/officeDocument/2006/relationships/image" Target="../media/image12.tmp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896CB6C-E8D0-4D44-82C6-78E62F06702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r="85"/>
          <a:stretch/>
        </p:blipFill>
        <p:spPr>
          <a:xfrm>
            <a:off x="72000" y="2229678"/>
            <a:ext cx="9072000" cy="460567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23728" y="596577"/>
            <a:ext cx="5400600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華康楷書體W5外字集" panose="03000509000000000000" pitchFamily="65" charset="-120"/>
              </a:rPr>
              <a:t>113</a:t>
            </a:r>
            <a:r>
              <a:rPr lang="zh-TW" alt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華康楷書體W5外字集" panose="03000509000000000000" pitchFamily="65" charset="-120"/>
              </a:rPr>
              <a:t>年工廠校正及營運調查</a:t>
            </a:r>
          </a:p>
        </p:txBody>
      </p:sp>
      <p:sp>
        <p:nvSpPr>
          <p:cNvPr id="6" name="副標題 10"/>
          <p:cNvSpPr txBox="1">
            <a:spLocks/>
          </p:cNvSpPr>
          <p:nvPr/>
        </p:nvSpPr>
        <p:spPr>
          <a:xfrm>
            <a:off x="611780" y="1314553"/>
            <a:ext cx="792044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R="0" lvl="0" algn="ctr" defTabSz="914400" rtl="0" eaLnBrk="1" fontAlgn="auto" latinLnBrk="0" hangingPunct="1">
              <a:lnSpc>
                <a:spcPts val="6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tabLst/>
              <a:defRPr/>
            </a:pPr>
            <a:r>
              <a:rPr lang="zh-TW" altLang="en-US" sz="7200" b="1" cap="all" spc="200" dirty="0">
                <a:ln w="9000" cmpd="sng">
                  <a:noFill/>
                  <a:prstDash val="solid"/>
                </a:ln>
                <a:solidFill>
                  <a:srgbClr val="2C3F7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+mj-cs"/>
              </a:rPr>
              <a:t>網 路 填 報 說 明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8808" y="5910074"/>
            <a:ext cx="1440000" cy="6463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zh-TW" altLang="en-US" sz="1600" b="1" dirty="0">
                <a:ln w="1905"/>
                <a:solidFill>
                  <a:schemeClr val="accent1">
                    <a:lumMod val="7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 Unicode MS" pitchFamily="34" charset="-120"/>
              </a:rPr>
              <a:t>經濟部統計處</a:t>
            </a:r>
            <a:endParaRPr lang="en-US" altLang="zh-TW" sz="1600" b="1" dirty="0">
              <a:ln w="1905"/>
              <a:solidFill>
                <a:schemeClr val="accent1">
                  <a:lumMod val="75000"/>
                </a:schemeClr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  <a:cs typeface="Arial Unicode MS" pitchFamily="34" charset="-120"/>
            </a:endParaRPr>
          </a:p>
          <a:p>
            <a:pPr algn="r"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en-US" altLang="zh-TW" sz="1600" b="1">
                <a:ln w="1905"/>
                <a:solidFill>
                  <a:schemeClr val="accent1">
                    <a:lumMod val="7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 Unicode MS" pitchFamily="34" charset="-120"/>
              </a:rPr>
              <a:t>113</a:t>
            </a:r>
            <a:r>
              <a:rPr lang="zh-TW" altLang="en-US" sz="1600" b="1" dirty="0">
                <a:ln w="1905"/>
                <a:solidFill>
                  <a:schemeClr val="accent1">
                    <a:lumMod val="7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 Unicode MS" pitchFamily="34" charset="-120"/>
              </a:rPr>
              <a:t>年</a:t>
            </a:r>
            <a:r>
              <a:rPr lang="en-US" altLang="zh-TW" sz="1600" b="1" dirty="0">
                <a:ln w="1905"/>
                <a:solidFill>
                  <a:schemeClr val="accent1">
                    <a:lumMod val="7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 Unicode MS" pitchFamily="34" charset="-120"/>
              </a:rPr>
              <a:t>5</a:t>
            </a:r>
            <a:r>
              <a:rPr lang="zh-TW" altLang="en-US" sz="1600" b="1" dirty="0">
                <a:ln w="1905"/>
                <a:solidFill>
                  <a:schemeClr val="accent1">
                    <a:lumMod val="7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 Unicode MS" pitchFamily="34" charset="-120"/>
              </a:rPr>
              <a:t>月</a:t>
            </a:r>
            <a:r>
              <a:rPr lang="zh-TW" altLang="en-US" sz="2000" dirty="0">
                <a:ln w="1905"/>
                <a:solidFill>
                  <a:schemeClr val="accent1">
                    <a:lumMod val="7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 Unicode MS" pitchFamily="34" charset="-120"/>
              </a:rPr>
              <a:t>  　　</a:t>
            </a:r>
            <a:endParaRPr lang="en-US" altLang="zh-TW" sz="2000" dirty="0">
              <a:ln w="1905"/>
              <a:solidFill>
                <a:schemeClr val="accent1">
                  <a:lumMod val="75000"/>
                </a:schemeClr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  <a:cs typeface="Arial Unicode MS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E9A106E-2AFB-41C9-A648-A59D2C56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0D4D-B9D0-475A-906A-B1DE1BC31FE0}" type="slidenum">
              <a:rPr lang="zh-TW" altLang="en-US" sz="2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</a:t>
            </a:fld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47452122-752A-429C-A4BC-89C87C4F5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930888" y="484960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2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766">
        <p:fade/>
      </p:transition>
    </mc:Choice>
    <mc:Fallback xmlns="">
      <p:transition spd="med" advTm="17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456456" y="666527"/>
            <a:ext cx="8231088" cy="1394235"/>
          </a:xfrm>
          <a:prstGeom prst="rect">
            <a:avLst/>
          </a:prstGeom>
          <a:noFill/>
          <a:ln w="571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 marL="698500" indent="-342900">
              <a:lnSpc>
                <a:spcPts val="2800"/>
              </a:lnSpc>
              <a:spcBef>
                <a:spcPts val="600"/>
              </a:spcBef>
              <a:buClr>
                <a:srgbClr val="234CA0"/>
              </a:buClr>
              <a:buFont typeface="Wingdings" panose="05000000000000000000" pitchFamily="2" charset="2"/>
              <a:buChar char="l"/>
              <a:tabLst>
                <a:tab pos="85725" algn="l"/>
                <a:tab pos="447675" algn="l"/>
              </a:tabLst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選取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校正廠商作業區的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「網路線上填報」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indent="-177800" algn="just">
              <a:lnSpc>
                <a:spcPts val="2600"/>
              </a:lnSpc>
              <a:spcBef>
                <a:spcPts val="6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分鐘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內未有任何操作</a:t>
            </a:r>
            <a:r>
              <a:rPr lang="zh-TW" altLang="en-US" sz="2400" b="1" dirty="0">
                <a:solidFill>
                  <a:srgbClr val="234CA0"/>
                </a:solidFill>
                <a:latin typeface="新細明體"/>
                <a:ea typeface="新細明體"/>
              </a:rPr>
              <a:t>，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自動登出系統，請隨時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暫存資料</a:t>
            </a: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98500" indent="-342900">
              <a:lnSpc>
                <a:spcPts val="2800"/>
              </a:lnSpc>
              <a:spcBef>
                <a:spcPts val="600"/>
              </a:spcBef>
              <a:buClr>
                <a:srgbClr val="234CA0"/>
              </a:buClr>
              <a:buFont typeface="Wingdings" panose="05000000000000000000" pitchFamily="2" charset="2"/>
              <a:buChar char="l"/>
              <a:tabLst>
                <a:tab pos="85725" algn="l"/>
                <a:tab pos="447675" algn="l"/>
              </a:tabLst>
            </a:pP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55600">
              <a:lnSpc>
                <a:spcPts val="2800"/>
              </a:lnSpc>
              <a:spcBef>
                <a:spcPts val="600"/>
              </a:spcBef>
              <a:buClr>
                <a:srgbClr val="234CA0"/>
              </a:buClr>
              <a:tabLst>
                <a:tab pos="85725" algn="l"/>
                <a:tab pos="447675" algn="l"/>
              </a:tabLst>
            </a:pPr>
            <a:endParaRPr lang="zh-TW" altLang="en-US" sz="2400" b="1" dirty="0">
              <a:solidFill>
                <a:srgbClr val="234C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55600">
              <a:lnSpc>
                <a:spcPts val="2800"/>
              </a:lnSpc>
              <a:spcBef>
                <a:spcPts val="600"/>
              </a:spcBef>
              <a:buClr>
                <a:srgbClr val="0077C0"/>
              </a:buClr>
              <a:tabLst>
                <a:tab pos="85725" algn="l"/>
                <a:tab pos="447675" algn="l"/>
              </a:tabLst>
            </a:pPr>
            <a:endParaRPr lang="en-US" altLang="zh-TW" sz="24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234CA0"/>
                </a:solidFill>
                <a:cs typeface="+mn-cs"/>
              </a:rPr>
              <a:t>網路線上填報</a:t>
            </a:r>
          </a:p>
        </p:txBody>
      </p:sp>
      <p:pic>
        <p:nvPicPr>
          <p:cNvPr id="2050" name="Picture 1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-814" r="-44" b="9699"/>
          <a:stretch/>
        </p:blipFill>
        <p:spPr bwMode="auto">
          <a:xfrm>
            <a:off x="12415" y="2060848"/>
            <a:ext cx="9108000" cy="413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EB8499E-A91C-4BEA-B715-70C517688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6279" y="3367702"/>
            <a:ext cx="1620000" cy="20487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1" name="Picture2">
            <a:extLst>
              <a:ext uri="{FF2B5EF4-FFF2-40B4-BE49-F238E27FC236}">
                <a16:creationId xmlns:a16="http://schemas.microsoft.com/office/drawing/2014/main" id="{3B85401B-1E59-4F0D-8A6E-EA45A44107D5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r="240"/>
          <a:stretch/>
        </p:blipFill>
        <p:spPr bwMode="auto">
          <a:xfrm>
            <a:off x="28575" y="2078853"/>
            <a:ext cx="9108000" cy="464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投影片編號版面配置區 5">
            <a:extLst>
              <a:ext uri="{FF2B5EF4-FFF2-40B4-BE49-F238E27FC236}">
                <a16:creationId xmlns:a16="http://schemas.microsoft.com/office/drawing/2014/main" id="{C5CE5AE6-7E37-4DBD-8501-67CCCFB9FEA9}"/>
              </a:ext>
            </a:extLst>
          </p:cNvPr>
          <p:cNvSpPr txBox="1">
            <a:spLocks/>
          </p:cNvSpPr>
          <p:nvPr/>
        </p:nvSpPr>
        <p:spPr>
          <a:xfrm>
            <a:off x="687625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10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音訊 9">
            <a:hlinkClick r:id="" action="ppaction://media"/>
            <a:extLst>
              <a:ext uri="{FF2B5EF4-FFF2-40B4-BE49-F238E27FC236}">
                <a16:creationId xmlns:a16="http://schemas.microsoft.com/office/drawing/2014/main" id="{4C96C7F2-07C6-4352-C73D-1DCB590E2A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8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0"/>
    </mc:Choice>
    <mc:Fallback xmlns="">
      <p:transition spd="slow" advTm="29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4793"/>
          <a:stretch/>
        </p:blipFill>
        <p:spPr bwMode="auto">
          <a:xfrm>
            <a:off x="23590" y="2384947"/>
            <a:ext cx="9058274" cy="392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/>
          <p:cNvSpPr/>
          <p:nvPr/>
        </p:nvSpPr>
        <p:spPr>
          <a:xfrm>
            <a:off x="2195736" y="2852936"/>
            <a:ext cx="4074240" cy="25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6269976" y="3104936"/>
            <a:ext cx="1348824" cy="3204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467543" y="806232"/>
            <a:ext cx="8112894" cy="1398632"/>
          </a:xfrm>
          <a:prstGeom prst="rect">
            <a:avLst/>
          </a:prstGeom>
          <a:noFill/>
          <a:ln w="571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625475" indent="-182563">
              <a:lnSpc>
                <a:spcPts val="2600"/>
              </a:lnSpc>
              <a:spcBef>
                <a:spcPts val="300"/>
              </a:spcBef>
              <a:buClr>
                <a:srgbClr val="234CA0"/>
              </a:buClr>
              <a:buFont typeface="Wingdings" panose="05000000000000000000" pitchFamily="2" charset="2"/>
              <a:buChar char="l"/>
              <a:tabLst>
                <a:tab pos="719138" algn="l"/>
              </a:tabLst>
            </a:pP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第一問項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工廠基本資料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及第三問項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產銷存資料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已顯示預設值各問項合計欄系統會自動加總</a:t>
            </a:r>
            <a:endParaRPr lang="en-US" altLang="zh-TW" sz="2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47675" indent="177800">
              <a:lnSpc>
                <a:spcPts val="2600"/>
              </a:lnSpc>
              <a:spcBef>
                <a:spcPts val="3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藍色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字欄位無法修改</a:t>
            </a:r>
            <a:endParaRPr lang="en-US" altLang="zh-TW" sz="2200" b="1" dirty="0">
              <a:solidFill>
                <a:srgbClr val="234C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25475" indent="-177800">
              <a:lnSpc>
                <a:spcPts val="2600"/>
              </a:lnSpc>
              <a:spcBef>
                <a:spcPts val="3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問項為必填欄位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TW" dirty="0"/>
            </a:br>
            <a:r>
              <a:rPr lang="zh-TW" altLang="en-US" dirty="0"/>
              <a:t>注意事項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CDE9431F-2907-44C5-875D-401BA8B4E59E}"/>
              </a:ext>
            </a:extLst>
          </p:cNvPr>
          <p:cNvSpPr txBox="1">
            <a:spLocks/>
          </p:cNvSpPr>
          <p:nvPr/>
        </p:nvSpPr>
        <p:spPr>
          <a:xfrm>
            <a:off x="6948264" y="6489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11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BEC6ABFB-F486-48F9-A5CA-9B3456427F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0"/>
    </mc:Choice>
    <mc:Fallback xmlns="">
      <p:transition spd="slow" advTm="2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" r="-470"/>
          <a:stretch/>
        </p:blipFill>
        <p:spPr bwMode="auto">
          <a:xfrm>
            <a:off x="-108520" y="1615619"/>
            <a:ext cx="925252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504051"/>
            <a:ext cx="2765562" cy="378671"/>
          </a:xfrm>
          <a:prstGeom prst="rect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1043608" y="645049"/>
            <a:ext cx="7704856" cy="936104"/>
          </a:xfrm>
          <a:prstGeom prst="rect">
            <a:avLst/>
          </a:prstGeom>
          <a:noFill/>
          <a:ln w="571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bIns="108000" rtlCol="0" anchor="t" anchorCtr="0"/>
          <a:lstStyle/>
          <a:p>
            <a:pPr marL="704850" indent="-342900">
              <a:lnSpc>
                <a:spcPts val="3000"/>
              </a:lnSpc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行業別的選取請按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「行業代號」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欄右邊小鈕</a:t>
            </a:r>
            <a:endParaRPr lang="en-US" altLang="zh-TW" sz="2200" b="1" dirty="0">
              <a:solidFill>
                <a:srgbClr val="234C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04850" indent="-342900">
              <a:lnSpc>
                <a:spcPts val="3000"/>
              </a:lnSpc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畫面將顯示各行業之代碼及名稱，在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畫面上勾選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2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7099"/>
            <a:ext cx="9144000" cy="648000"/>
          </a:xfrm>
        </p:spPr>
        <p:txBody>
          <a:bodyPr/>
          <a:lstStyle/>
          <a:p>
            <a:pPr>
              <a:lnSpc>
                <a:spcPts val="120"/>
              </a:lnSpc>
            </a:pP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行業別選取</a:t>
            </a:r>
          </a:p>
        </p:txBody>
      </p:sp>
      <p:pic>
        <p:nvPicPr>
          <p:cNvPr id="8" name="圖片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1865683"/>
            <a:ext cx="3823776" cy="4142424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7F017344-18ED-4A2F-A74E-9EA5BF290367}"/>
              </a:ext>
            </a:extLst>
          </p:cNvPr>
          <p:cNvSpPr txBox="1">
            <a:spLocks/>
          </p:cNvSpPr>
          <p:nvPr/>
        </p:nvSpPr>
        <p:spPr>
          <a:xfrm>
            <a:off x="7010400" y="6445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12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音訊 12">
            <a:hlinkClick r:id="" action="ppaction://media"/>
            <a:extLst>
              <a:ext uri="{FF2B5EF4-FFF2-40B4-BE49-F238E27FC236}">
                <a16:creationId xmlns:a16="http://schemas.microsoft.com/office/drawing/2014/main" id="{7EE6AE1D-5EED-B607-65C0-5FD067A815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9"/>
    </mc:Choice>
    <mc:Fallback xmlns="">
      <p:transition spd="slow" advTm="18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636" b="-1"/>
          <a:stretch/>
        </p:blipFill>
        <p:spPr bwMode="auto">
          <a:xfrm>
            <a:off x="19823" y="1664992"/>
            <a:ext cx="9036709" cy="43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40169" y="427840"/>
            <a:ext cx="8730363" cy="1080000"/>
          </a:xfrm>
          <a:prstGeom prst="rect">
            <a:avLst/>
          </a:prstGeom>
          <a:noFill/>
          <a:ln w="571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endParaRPr lang="en-US" altLang="zh-TW" sz="2400" b="1" dirty="0">
              <a:solidFill>
                <a:srgbClr val="006AAC"/>
              </a:solidFill>
              <a:latin typeface="+mj-ea"/>
              <a:ea typeface="+mj-ea"/>
            </a:endParaRPr>
          </a:p>
          <a:p>
            <a:pPr marL="268288" indent="-268288"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主要產品及耗用原材物料名稱，如果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有異動，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請在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系統上更正</a:t>
            </a: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8288" indent="-268288">
              <a:spcBef>
                <a:spcPts val="6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單項資料填報完畢可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先行暫存資料</a:t>
            </a: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7576" r="1" b="15530"/>
          <a:stretch/>
        </p:blipFill>
        <p:spPr>
          <a:xfrm>
            <a:off x="4358334" y="2890547"/>
            <a:ext cx="1853257" cy="2214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13456" y="2341345"/>
            <a:ext cx="8954862" cy="43204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glow rad="736600">
                  <a:schemeClr val="bg1"/>
                </a:glow>
              </a:effectLst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主要產品及耗用原料</a:t>
            </a:r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D8762BEF-D101-4449-8F68-A1EBB265E795}"/>
              </a:ext>
            </a:extLst>
          </p:cNvPr>
          <p:cNvSpPr txBox="1">
            <a:spLocks/>
          </p:cNvSpPr>
          <p:nvPr/>
        </p:nvSpPr>
        <p:spPr>
          <a:xfrm>
            <a:off x="6804248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13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音訊 12">
            <a:hlinkClick r:id="" action="ppaction://media"/>
            <a:extLst>
              <a:ext uri="{FF2B5EF4-FFF2-40B4-BE49-F238E27FC236}">
                <a16:creationId xmlns:a16="http://schemas.microsoft.com/office/drawing/2014/main" id="{ED3400D9-861C-3022-EC01-4AF6882F89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5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8"/>
    </mc:Choice>
    <mc:Fallback xmlns="">
      <p:transition spd="slow" advTm="15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圖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85" y="2708920"/>
            <a:ext cx="8947430" cy="24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>
            <a:spLocks noChangeArrowheads="1"/>
          </p:cNvSpPr>
          <p:nvPr/>
        </p:nvSpPr>
        <p:spPr bwMode="auto">
          <a:xfrm>
            <a:off x="539551" y="4475211"/>
            <a:ext cx="216000" cy="216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853" tIns="42863" rIns="86853" bIns="42863" anchor="ctr"/>
          <a:lstStyle>
            <a:lvl1pPr defTabSz="1014413"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1014413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1014413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1014413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1014413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27" name="產品編號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" r="530"/>
          <a:stretch/>
        </p:blipFill>
        <p:spPr bwMode="auto">
          <a:xfrm>
            <a:off x="4547200" y="2204864"/>
            <a:ext cx="4164170" cy="419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橢圓編號1"/>
          <p:cNvSpPr>
            <a:spLocks noChangeArrowheads="1"/>
          </p:cNvSpPr>
          <p:nvPr/>
        </p:nvSpPr>
        <p:spPr bwMode="auto">
          <a:xfrm>
            <a:off x="4765163" y="3401889"/>
            <a:ext cx="216000" cy="216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853" tIns="42863" rIns="86853" bIns="42863" anchor="ctr"/>
          <a:lstStyle>
            <a:lvl1pPr defTabSz="1014413"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1014413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1014413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1014413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1014413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編號方框"/>
          <p:cNvSpPr>
            <a:spLocks noChangeArrowheads="1"/>
          </p:cNvSpPr>
          <p:nvPr/>
        </p:nvSpPr>
        <p:spPr bwMode="auto">
          <a:xfrm>
            <a:off x="5005504" y="3944275"/>
            <a:ext cx="1438703" cy="20480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編號確定"/>
          <p:cNvSpPr>
            <a:spLocks noChangeArrowheads="1"/>
          </p:cNvSpPr>
          <p:nvPr/>
        </p:nvSpPr>
        <p:spPr bwMode="auto">
          <a:xfrm>
            <a:off x="5325988" y="6028907"/>
            <a:ext cx="648000" cy="2520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8068" name="新增產品圖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99" y="2718564"/>
            <a:ext cx="8946000" cy="244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4" name="新增產品方框"/>
          <p:cNvSpPr>
            <a:spLocks noChangeArrowheads="1"/>
          </p:cNvSpPr>
          <p:nvPr/>
        </p:nvSpPr>
        <p:spPr bwMode="auto">
          <a:xfrm>
            <a:off x="83045" y="4482830"/>
            <a:ext cx="2376000" cy="1800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en-US" sz="25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" name="新增產品直線單箭頭接點"/>
          <p:cNvCxnSpPr>
            <a:cxnSpLocks noChangeShapeType="1"/>
          </p:cNvCxnSpPr>
          <p:nvPr/>
        </p:nvCxnSpPr>
        <p:spPr bwMode="auto">
          <a:xfrm>
            <a:off x="2483768" y="4567986"/>
            <a:ext cx="599564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新增產品文字方塊"/>
          <p:cNvSpPr txBox="1">
            <a:spLocks noChangeArrowheads="1"/>
          </p:cNvSpPr>
          <p:nvPr/>
        </p:nvSpPr>
        <p:spPr bwMode="auto">
          <a:xfrm>
            <a:off x="3089108" y="4359961"/>
            <a:ext cx="2199523" cy="42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新增一項產品</a:t>
            </a:r>
          </a:p>
        </p:txBody>
      </p:sp>
      <p:pic>
        <p:nvPicPr>
          <p:cNvPr id="40" name="自行KEY產品圖片">
            <a:extLst>
              <a:ext uri="{FF2B5EF4-FFF2-40B4-BE49-F238E27FC236}">
                <a16:creationId xmlns:a16="http://schemas.microsoft.com/office/drawing/2014/main" id="{1193EE00-9A53-406A-B424-33097D1D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99" y="2723056"/>
            <a:ext cx="8946000" cy="24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自行填入產品方框"/>
          <p:cNvSpPr>
            <a:spLocks noChangeArrowheads="1"/>
          </p:cNvSpPr>
          <p:nvPr/>
        </p:nvSpPr>
        <p:spPr bwMode="auto">
          <a:xfrm>
            <a:off x="693271" y="4670449"/>
            <a:ext cx="1224000" cy="1800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自行KEY產品文字方塊"/>
          <p:cNvSpPr txBox="1">
            <a:spLocks noChangeArrowheads="1"/>
          </p:cNvSpPr>
          <p:nvPr/>
        </p:nvSpPr>
        <p:spPr bwMode="auto">
          <a:xfrm>
            <a:off x="314552" y="4180197"/>
            <a:ext cx="2819840" cy="42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可自行</a:t>
            </a:r>
            <a:r>
              <a:rPr lang="en-US" altLang="zh-TW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key</a:t>
            </a:r>
            <a:r>
              <a:rPr lang="zh-TW" altLang="en-US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產品名稱</a:t>
            </a:r>
          </a:p>
        </p:txBody>
      </p:sp>
      <p:sp>
        <p:nvSpPr>
          <p:cNvPr id="32" name="選擇計量單位橢圓">
            <a:extLst>
              <a:ext uri="{FF2B5EF4-FFF2-40B4-BE49-F238E27FC236}">
                <a16:creationId xmlns:a16="http://schemas.microsoft.com/office/drawing/2014/main" id="{95E036C4-8C20-47C5-B702-8EBD34BD9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364" y="4667183"/>
            <a:ext cx="216000" cy="216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853" tIns="42863" rIns="86853" bIns="42863" anchor="ctr"/>
          <a:lstStyle>
            <a:lvl1pPr defTabSz="1014413"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1014413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1014413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1014413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1014413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選擇計量單位文字方塊">
            <a:extLst>
              <a:ext uri="{FF2B5EF4-FFF2-40B4-BE49-F238E27FC236}">
                <a16:creationId xmlns:a16="http://schemas.microsoft.com/office/drawing/2014/main" id="{FDEB46EF-3FC0-4965-990E-FDC1C2C12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523" y="4605627"/>
            <a:ext cx="2510033" cy="42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選擇計量單位</a:t>
            </a:r>
          </a:p>
        </p:txBody>
      </p:sp>
      <p:pic>
        <p:nvPicPr>
          <p:cNvPr id="35" name="計量單位圖片">
            <a:extLst>
              <a:ext uri="{FF2B5EF4-FFF2-40B4-BE49-F238E27FC236}">
                <a16:creationId xmlns:a16="http://schemas.microsoft.com/office/drawing/2014/main" id="{98132942-60CC-473B-BEE7-377A11BD9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202816" y="2179960"/>
            <a:ext cx="2860371" cy="421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計量單位橢圓">
            <a:extLst>
              <a:ext uri="{FF2B5EF4-FFF2-40B4-BE49-F238E27FC236}">
                <a16:creationId xmlns:a16="http://schemas.microsoft.com/office/drawing/2014/main" id="{19874159-6676-4FE8-82CF-D203B70D8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956" y="3715297"/>
            <a:ext cx="216000" cy="216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853" tIns="42863" rIns="86853" bIns="42863" anchor="ctr"/>
          <a:lstStyle>
            <a:lvl1pPr defTabSz="1014413"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1014413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1014413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1014413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1014413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10144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計量單位確定方框">
            <a:extLst>
              <a:ext uri="{FF2B5EF4-FFF2-40B4-BE49-F238E27FC236}">
                <a16:creationId xmlns:a16="http://schemas.microsoft.com/office/drawing/2014/main" id="{C5EF5AD0-6939-4B3B-9D39-3B8EE9CC7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175" y="6082032"/>
            <a:ext cx="648000" cy="2520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自行填入產品圖片">
            <a:extLst>
              <a:ext uri="{FF2B5EF4-FFF2-40B4-BE49-F238E27FC236}">
                <a16:creationId xmlns:a16="http://schemas.microsoft.com/office/drawing/2014/main" id="{84A20D34-0BD2-4978-9BBA-E6BFE466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13" y="2750447"/>
            <a:ext cx="8947979" cy="24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自行填入方框">
            <a:extLst>
              <a:ext uri="{FF2B5EF4-FFF2-40B4-BE49-F238E27FC236}">
                <a16:creationId xmlns:a16="http://schemas.microsoft.com/office/drawing/2014/main" id="{E0B5B51C-E156-4EEA-B8CD-8E3B7DB32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2" y="4719093"/>
            <a:ext cx="8856000" cy="15874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自行填入文字方塊">
            <a:extLst>
              <a:ext uri="{FF2B5EF4-FFF2-40B4-BE49-F238E27FC236}">
                <a16:creationId xmlns:a16="http://schemas.microsoft.com/office/drawing/2014/main" id="{1645E80D-FB32-4487-94FC-83ED715E9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908" y="4847774"/>
            <a:ext cx="2200034" cy="42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自行填入產品</a:t>
            </a:r>
          </a:p>
        </p:txBody>
      </p:sp>
      <p:sp>
        <p:nvSpPr>
          <p:cNvPr id="28" name="新增一列方框"/>
          <p:cNvSpPr>
            <a:spLocks noChangeArrowheads="1"/>
          </p:cNvSpPr>
          <p:nvPr/>
        </p:nvSpPr>
        <p:spPr bwMode="auto">
          <a:xfrm>
            <a:off x="98285" y="3634826"/>
            <a:ext cx="632555" cy="21544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8069" name="新增一列圖片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73" y="2768084"/>
            <a:ext cx="8949600" cy="26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新增一列方框"/>
          <p:cNvSpPr>
            <a:spLocks noChangeArrowheads="1"/>
          </p:cNvSpPr>
          <p:nvPr/>
        </p:nvSpPr>
        <p:spPr bwMode="auto">
          <a:xfrm>
            <a:off x="68478" y="4857272"/>
            <a:ext cx="8928000" cy="21544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z="255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新增一列文字方塊"/>
          <p:cNvSpPr txBox="1">
            <a:spLocks noChangeArrowheads="1"/>
          </p:cNvSpPr>
          <p:nvPr/>
        </p:nvSpPr>
        <p:spPr bwMode="auto">
          <a:xfrm>
            <a:off x="3727721" y="5093149"/>
            <a:ext cx="1688558" cy="42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kumimoji="1" sz="37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132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新增一列</a:t>
            </a:r>
          </a:p>
        </p:txBody>
      </p:sp>
      <p:sp>
        <p:nvSpPr>
          <p:cNvPr id="42" name="標題 2">
            <a:extLst>
              <a:ext uri="{FF2B5EF4-FFF2-40B4-BE49-F238E27FC236}">
                <a16:creationId xmlns:a16="http://schemas.microsoft.com/office/drawing/2014/main" id="{B5D29418-2231-46F2-A10D-1C122DE8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3" y="54140"/>
            <a:ext cx="9144000" cy="485775"/>
          </a:xfrm>
        </p:spPr>
        <p:txBody>
          <a:bodyPr/>
          <a:lstStyle/>
          <a:p>
            <a:pPr algn="ctr"/>
            <a:r>
              <a:rPr lang="zh-TW" altLang="en-US" dirty="0"/>
              <a:t>國內各項產品之銷貨收入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7B8636E-3643-4CE0-840E-8339836223C3}"/>
              </a:ext>
            </a:extLst>
          </p:cNvPr>
          <p:cNvSpPr/>
          <p:nvPr/>
        </p:nvSpPr>
        <p:spPr>
          <a:xfrm>
            <a:off x="539551" y="745391"/>
            <a:ext cx="80710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197">
              <a:lnSpc>
                <a:spcPts val="2361"/>
              </a:lnSpc>
              <a:buClr>
                <a:srgbClr val="FC8556"/>
              </a:buClr>
            </a:pP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網填選取產品編號，產品名稱與計量單位會一併帶出，亦可直接填入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產品名稱、選擇計量單位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，網填如產品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超過五項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點選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新增一列。</a:t>
            </a: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音訊 9">
            <a:hlinkClick r:id="" action="ppaction://media"/>
            <a:extLst>
              <a:ext uri="{FF2B5EF4-FFF2-40B4-BE49-F238E27FC236}">
                <a16:creationId xmlns:a16="http://schemas.microsoft.com/office/drawing/2014/main" id="{E0197DB0-5E02-F755-5460-F9BEEC93D8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  <p:sp>
        <p:nvSpPr>
          <p:cNvPr id="31" name="投影片編號版面配置區 2">
            <a:extLst>
              <a:ext uri="{FF2B5EF4-FFF2-40B4-BE49-F238E27FC236}">
                <a16:creationId xmlns:a16="http://schemas.microsoft.com/office/drawing/2014/main" id="{295C86D7-4B7E-4189-8CDB-670EA2D456DF}"/>
              </a:ext>
            </a:extLst>
          </p:cNvPr>
          <p:cNvSpPr txBox="1">
            <a:spLocks/>
          </p:cNvSpPr>
          <p:nvPr/>
        </p:nvSpPr>
        <p:spPr>
          <a:xfrm>
            <a:off x="6851307" y="6527515"/>
            <a:ext cx="21336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49F68-52B5-4D82-AB0D-FCF186B6A543}" type="slidenum">
              <a:rPr lang="en-US" altLang="zh-TW" sz="2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14</a:t>
            </a:fld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8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587">
        <p:fade/>
      </p:transition>
    </mc:Choice>
    <mc:Fallback xmlns="">
      <p:transition spd="med" advTm="32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7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5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95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5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1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1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1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1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1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6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100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12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21" grpId="0" animBg="1"/>
      <p:bldP spid="21" grpId="1" animBg="1"/>
      <p:bldP spid="19" grpId="0" animBg="1"/>
      <p:bldP spid="19" grpId="1" animBg="1"/>
      <p:bldP spid="25614" grpId="0" animBg="1"/>
      <p:bldP spid="25614" grpId="1" animBg="1"/>
      <p:bldP spid="6" grpId="0"/>
      <p:bldP spid="6" grpId="1"/>
      <p:bldP spid="29" grpId="0" animBg="1"/>
      <p:bldP spid="29" grpId="1" animBg="1"/>
      <p:bldP spid="11" grpId="0"/>
      <p:bldP spid="11" grpId="1"/>
      <p:bldP spid="32" grpId="0" animBg="1"/>
      <p:bldP spid="32" grpId="1" animBg="1"/>
      <p:bldP spid="33" grpId="0"/>
      <p:bldP spid="33" grpId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/>
      <p:bldP spid="39" grpId="1"/>
      <p:bldP spid="28" grpId="0" animBg="1"/>
      <p:bldP spid="27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42" y="2610727"/>
            <a:ext cx="9108000" cy="399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251520" y="620687"/>
            <a:ext cx="8784976" cy="2110039"/>
          </a:xfrm>
          <a:prstGeom prst="rect">
            <a:avLst/>
          </a:prstGeom>
          <a:noFill/>
          <a:ln w="571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04850" indent="-342900">
              <a:lnSpc>
                <a:spcPts val="3100"/>
              </a:lnSpc>
              <a:spcBef>
                <a:spcPts val="3600"/>
              </a:spcBef>
              <a:buClr>
                <a:srgbClr val="234CA0"/>
              </a:buClr>
              <a:buFont typeface="Wingdings" panose="05000000000000000000" pitchFamily="2" charset="2"/>
              <a:buChar char="l"/>
              <a:tabLst>
                <a:tab pos="361950" algn="l"/>
              </a:tabLst>
            </a:pP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請一定要勾選所填資料為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本廠資料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或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所有分支廠合計資料</a:t>
            </a:r>
            <a:endParaRPr lang="en-US" altLang="zh-TW" sz="2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04850" indent="-342900">
              <a:lnSpc>
                <a:spcPts val="3100"/>
              </a:lnSpc>
              <a:spcBef>
                <a:spcPts val="4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如為分支廠，即調查表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(107)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欄位分支單位編號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有值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403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欄位不能空白，且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403&gt;401+402</a:t>
            </a:r>
          </a:p>
          <a:p>
            <a:pPr marL="704850" indent="-342900">
              <a:lnSpc>
                <a:spcPts val="3100"/>
              </a:lnSpc>
              <a:spcBef>
                <a:spcPts val="4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當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問項合計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en-US" altLang="zh-TW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時，直接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在最下面一欄勾選即可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，六</a:t>
            </a:r>
            <a:r>
              <a:rPr lang="en-US" altLang="zh-TW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八問項一併適用</a:t>
            </a:r>
            <a:endParaRPr lang="en-US" altLang="zh-TW" sz="2200" b="1" dirty="0">
              <a:solidFill>
                <a:srgbClr val="234C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47675">
              <a:lnSpc>
                <a:spcPts val="2400"/>
              </a:lnSpc>
            </a:pPr>
            <a:endParaRPr lang="en-US" altLang="zh-TW" sz="2400" b="1" dirty="0">
              <a:solidFill>
                <a:srgbClr val="00B050"/>
              </a:solidFill>
              <a:latin typeface="+mj-ea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3117" y="4563901"/>
            <a:ext cx="8640000" cy="426469"/>
            <a:chOff x="1913725" y="4477437"/>
            <a:chExt cx="4145128" cy="322901"/>
          </a:xfrm>
        </p:grpSpPr>
        <p:pic>
          <p:nvPicPr>
            <p:cNvPr id="16" name="Picture 2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8" b="-34528"/>
            <a:stretch/>
          </p:blipFill>
          <p:spPr bwMode="auto">
            <a:xfrm>
              <a:off x="1948883" y="4500513"/>
              <a:ext cx="3972856" cy="299825"/>
            </a:xfrm>
            <a:prstGeom prst="rect">
              <a:avLst/>
            </a:prstGeom>
            <a:noFill/>
            <a:ln w="3810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1913725" y="4477437"/>
              <a:ext cx="4145128" cy="2725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ffectLst>
                  <a:glow rad="736600">
                    <a:schemeClr val="bg1"/>
                  </a:glow>
                </a:effectLst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770816" y="4147579"/>
            <a:ext cx="5889416" cy="360000"/>
            <a:chOff x="1341702" y="5019385"/>
            <a:chExt cx="4317102" cy="262213"/>
          </a:xfrm>
        </p:grpSpPr>
        <p:pic>
          <p:nvPicPr>
            <p:cNvPr id="13" name="Picture 2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1702" y="5036036"/>
              <a:ext cx="4317102" cy="2355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1343241" y="5019385"/>
              <a:ext cx="4275015" cy="2622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ffectLst>
                  <a:glow rad="736600">
                    <a:schemeClr val="bg1"/>
                  </a:glow>
                </a:effectLst>
              </a:endParaRPr>
            </a:p>
          </p:txBody>
        </p:sp>
      </p:grpSp>
      <p:pic>
        <p:nvPicPr>
          <p:cNvPr id="3" name="圖片 2" descr="畫面剪輯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4733170" y="3364217"/>
            <a:ext cx="45988" cy="45719"/>
          </a:xfrm>
          <a:prstGeom prst="rect">
            <a:avLst/>
          </a:prstGeom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TW" dirty="0"/>
            </a:br>
            <a:r>
              <a:rPr lang="zh-TW" altLang="en-US" dirty="0"/>
              <a:t>四</a:t>
            </a:r>
            <a:r>
              <a:rPr lang="en-US" altLang="zh-TW" dirty="0"/>
              <a:t>~</a:t>
            </a:r>
            <a:r>
              <a:rPr lang="zh-TW" altLang="en-US" dirty="0"/>
              <a:t>八問項注意事項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7" name="圖片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5865"/>
          <a:stretch/>
        </p:blipFill>
        <p:spPr bwMode="auto">
          <a:xfrm>
            <a:off x="144682" y="6311745"/>
            <a:ext cx="3015442" cy="365124"/>
          </a:xfrm>
          <a:prstGeom prst="rect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投影片編號版面配置區 5">
            <a:extLst>
              <a:ext uri="{FF2B5EF4-FFF2-40B4-BE49-F238E27FC236}">
                <a16:creationId xmlns:a16="http://schemas.microsoft.com/office/drawing/2014/main" id="{6C59CF2C-1836-4CB3-B347-AAA5128EBBA3}"/>
              </a:ext>
            </a:extLst>
          </p:cNvPr>
          <p:cNvSpPr txBox="1">
            <a:spLocks/>
          </p:cNvSpPr>
          <p:nvPr/>
        </p:nvSpPr>
        <p:spPr>
          <a:xfrm>
            <a:off x="6975996" y="65166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15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213D0087-B4AE-3075-7C77-96C936AC97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12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05"/>
    </mc:Choice>
    <mc:Fallback xmlns="">
      <p:transition spd="slow" advTm="6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引用分支廠資料</a:t>
            </a:r>
          </a:p>
        </p:txBody>
      </p:sp>
      <p:pic>
        <p:nvPicPr>
          <p:cNvPr id="16" name="Picture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74" y="2615060"/>
            <a:ext cx="9126000" cy="3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4527057"/>
            <a:ext cx="4493667" cy="30263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39552" y="1126969"/>
            <a:ext cx="8424936" cy="1484784"/>
          </a:xfrm>
          <a:prstGeom prst="rect">
            <a:avLst/>
          </a:prstGeom>
          <a:noFill/>
          <a:ln w="571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endParaRPr lang="en-US" altLang="zh-TW" sz="2400" b="1" dirty="0"/>
          </a:p>
          <a:p>
            <a:pPr marL="411163" indent="-342900" defTabSz="895350">
              <a:lnSpc>
                <a:spcPts val="2800"/>
              </a:lnSpc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en-US" sz="2400" dirty="0"/>
              <a:t> 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為分支廠即調查表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(107)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欄位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有值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不為空白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且已有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其他分支廠上傳所有分支廠合計資料 </a:t>
            </a:r>
            <a:endParaRPr lang="zh-TW" altLang="en-US" sz="2400" b="1" dirty="0">
              <a:solidFill>
                <a:srgbClr val="234C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11300" indent="-342900">
              <a:lnSpc>
                <a:spcPts val="2800"/>
              </a:lnSpc>
              <a:buClr>
                <a:srgbClr val="234CA0"/>
              </a:buClr>
              <a:buFont typeface="Wingdings" panose="05000000000000000000" pitchFamily="2" charset="2"/>
              <a:buChar char="l"/>
              <a:tabLst>
                <a:tab pos="1524000" algn="l"/>
              </a:tabLst>
            </a:pP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複製範圍：第四至第八問項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(404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803)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資料，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411300" indent="-342900">
              <a:lnSpc>
                <a:spcPts val="2800"/>
              </a:lnSpc>
              <a:buClr>
                <a:srgbClr val="234CA0"/>
              </a:buClr>
              <a:buFont typeface="Wingdings" panose="05000000000000000000" pitchFamily="2" charset="2"/>
              <a:buChar char="l"/>
              <a:tabLst>
                <a:tab pos="1524000" algn="l"/>
              </a:tabLst>
            </a:pP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複製範圍不包含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(401)~(403)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欄位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員工人數資料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400" b="1" dirty="0">
              <a:solidFill>
                <a:srgbClr val="234C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/>
          </a:p>
        </p:txBody>
      </p:sp>
      <p:sp>
        <p:nvSpPr>
          <p:cNvPr id="11" name="圓角矩形 10"/>
          <p:cNvSpPr/>
          <p:nvPr/>
        </p:nvSpPr>
        <p:spPr>
          <a:xfrm>
            <a:off x="323528" y="744976"/>
            <a:ext cx="1584176" cy="38032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 defTabSz="9120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引用條件</a:t>
            </a:r>
          </a:p>
        </p:txBody>
      </p:sp>
      <p:sp>
        <p:nvSpPr>
          <p:cNvPr id="12" name="矩形 11"/>
          <p:cNvSpPr/>
          <p:nvPr/>
        </p:nvSpPr>
        <p:spPr>
          <a:xfrm>
            <a:off x="35729" y="3402335"/>
            <a:ext cx="8532000" cy="1080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glow rad="736600">
                  <a:schemeClr val="bg1"/>
                </a:glow>
              </a:effectLst>
            </a:endParaRPr>
          </a:p>
        </p:txBody>
      </p:sp>
      <p:pic>
        <p:nvPicPr>
          <p:cNvPr id="4" name="Picture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" r="606"/>
          <a:stretch/>
        </p:blipFill>
        <p:spPr bwMode="auto">
          <a:xfrm>
            <a:off x="1867892" y="3378200"/>
            <a:ext cx="6837734" cy="2838298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2839996" y="4028060"/>
            <a:ext cx="4972363" cy="127314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glow rad="736600">
                  <a:schemeClr val="bg1"/>
                </a:glo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19872" y="5390795"/>
            <a:ext cx="1260000" cy="468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glow rad="736600">
                  <a:schemeClr val="bg1"/>
                </a:glow>
              </a:effectLst>
            </a:endParaRPr>
          </a:p>
        </p:txBody>
      </p:sp>
      <p:sp>
        <p:nvSpPr>
          <p:cNvPr id="17" name="投影片編號版面配置區 5">
            <a:extLst>
              <a:ext uri="{FF2B5EF4-FFF2-40B4-BE49-F238E27FC236}">
                <a16:creationId xmlns:a16="http://schemas.microsoft.com/office/drawing/2014/main" id="{ED8BC32D-B33D-4974-9FE6-B093FE23D8D5}"/>
              </a:ext>
            </a:extLst>
          </p:cNvPr>
          <p:cNvSpPr txBox="1">
            <a:spLocks/>
          </p:cNvSpPr>
          <p:nvPr/>
        </p:nvSpPr>
        <p:spPr>
          <a:xfrm>
            <a:off x="6999843" y="64397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16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7294EE33-85F5-FD34-4C86-C4685A6999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9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53"/>
    </mc:Choice>
    <mc:Fallback xmlns="">
      <p:transition spd="slow" advTm="6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營業收入及支出</a:t>
            </a:r>
          </a:p>
        </p:txBody>
      </p:sp>
      <p:pic>
        <p:nvPicPr>
          <p:cNvPr id="8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30" y="1948349"/>
            <a:ext cx="9014665" cy="433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03151" y="688536"/>
            <a:ext cx="8145313" cy="10842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180975">
              <a:lnSpc>
                <a:spcPts val="3600"/>
              </a:lnSpc>
            </a:pPr>
            <a:r>
              <a:rPr lang="en-US" altLang="zh-TW" sz="2400" b="1" dirty="0">
                <a:solidFill>
                  <a:srgbClr val="006A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  <a:p>
            <a:pPr indent="180975">
              <a:lnSpc>
                <a:spcPts val="2880"/>
              </a:lnSpc>
            </a:pPr>
            <a:endParaRPr lang="en-US" altLang="zh-TW" sz="2400" b="1" dirty="0">
              <a:solidFill>
                <a:srgbClr val="006AA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90575" indent="-342900">
              <a:lnSpc>
                <a:spcPts val="3000"/>
              </a:lnSpc>
              <a:spcBef>
                <a:spcPts val="12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全年營業淨利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(419)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若為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虧損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，需以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負號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表示</a:t>
            </a:r>
            <a:endParaRPr lang="en-US" altLang="zh-TW" sz="2400" b="1" dirty="0">
              <a:solidFill>
                <a:srgbClr val="234C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90575" indent="-342900">
              <a:lnSpc>
                <a:spcPts val="2800"/>
              </a:lnSpc>
              <a:spcBef>
                <a:spcPts val="6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如有海外三角貿易，問項四之一請填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sz="24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並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填上金額</a:t>
            </a:r>
          </a:p>
          <a:p>
            <a:pPr indent="628650">
              <a:lnSpc>
                <a:spcPts val="3600"/>
              </a:lnSpc>
            </a:pPr>
            <a:endParaRPr lang="zh-TW" altLang="en-US" sz="2200" b="1" dirty="0">
              <a:solidFill>
                <a:srgbClr val="006AAC"/>
              </a:solidFill>
              <a:latin typeface="+mj-ea"/>
            </a:endParaRPr>
          </a:p>
          <a:p>
            <a:pPr>
              <a:lnSpc>
                <a:spcPts val="3600"/>
              </a:lnSpc>
            </a:pPr>
            <a:endParaRPr lang="zh-TW" altLang="en-US" sz="2400" b="1" dirty="0">
              <a:solidFill>
                <a:srgbClr val="006AA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" y="5532991"/>
            <a:ext cx="4916991" cy="2880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  <p:pic>
        <p:nvPicPr>
          <p:cNvPr id="10" name="picture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31" y="5957774"/>
            <a:ext cx="8477608" cy="320443"/>
          </a:xfrm>
          <a:prstGeom prst="rect">
            <a:avLst/>
          </a:prstGeom>
          <a:ln w="317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投影片編號版面配置區 5">
            <a:extLst>
              <a:ext uri="{FF2B5EF4-FFF2-40B4-BE49-F238E27FC236}">
                <a16:creationId xmlns:a16="http://schemas.microsoft.com/office/drawing/2014/main" id="{08E65295-49BA-4E7F-A22D-BA96474EE7EB}"/>
              </a:ext>
            </a:extLst>
          </p:cNvPr>
          <p:cNvSpPr txBox="1">
            <a:spLocks/>
          </p:cNvSpPr>
          <p:nvPr/>
        </p:nvSpPr>
        <p:spPr>
          <a:xfrm>
            <a:off x="6902896" y="65344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17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音訊 11">
            <a:hlinkClick r:id="" action="ppaction://media"/>
            <a:extLst>
              <a:ext uri="{FF2B5EF4-FFF2-40B4-BE49-F238E27FC236}">
                <a16:creationId xmlns:a16="http://schemas.microsoft.com/office/drawing/2014/main" id="{183247CE-B3B8-0BA4-69BC-8ABFB8222E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2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0"/>
    </mc:Choice>
    <mc:Fallback xmlns="">
      <p:transition spd="slow" advTm="1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34D68B-C55A-4AA8-8C73-5DB0F149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淨零碳排問項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46A403-ED0F-4C9E-A3BF-0112C400D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6872"/>
            <a:ext cx="9144000" cy="43999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851C80B-D899-4AC8-97C4-7C93D1FA5FF7}"/>
              </a:ext>
            </a:extLst>
          </p:cNvPr>
          <p:cNvSpPr/>
          <p:nvPr/>
        </p:nvSpPr>
        <p:spPr>
          <a:xfrm>
            <a:off x="0" y="548680"/>
            <a:ext cx="8424936" cy="1368152"/>
          </a:xfrm>
          <a:prstGeom prst="rect">
            <a:avLst/>
          </a:prstGeom>
          <a:noFill/>
          <a:ln w="571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altLang="zh-TW" sz="2400" b="1" dirty="0"/>
          </a:p>
          <a:p>
            <a:pPr marL="411163" indent="-342900" defTabSz="895350"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為方便廠商送淨零碳排相關人員填寫，本問項增印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單張調查表，如採網路填報，</a:t>
            </a:r>
            <a:r>
              <a:rPr lang="zh-HK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HK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併入工廠校正及營運調查表</a:t>
            </a:r>
            <a:r>
              <a:rPr lang="zh-HK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，統一</a:t>
            </a:r>
            <a:r>
              <a:rPr lang="zh-HK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上網填報</a:t>
            </a:r>
            <a:endParaRPr lang="zh-TW" altLang="en-US" sz="2400" b="1" dirty="0">
              <a:solidFill>
                <a:srgbClr val="234C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9B806A-284E-4948-8A7F-028E5E44452E}"/>
              </a:ext>
            </a:extLst>
          </p:cNvPr>
          <p:cNvSpPr txBox="1">
            <a:spLocks/>
          </p:cNvSpPr>
          <p:nvPr/>
        </p:nvSpPr>
        <p:spPr>
          <a:xfrm>
            <a:off x="6948264" y="6489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18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音訊 14">
            <a:hlinkClick r:id="" action="ppaction://media"/>
            <a:extLst>
              <a:ext uri="{FF2B5EF4-FFF2-40B4-BE49-F238E27FC236}">
                <a16:creationId xmlns:a16="http://schemas.microsoft.com/office/drawing/2014/main" id="{809A265F-CB94-EB27-36DE-EFA7535E8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5"/>
    </mc:Choice>
    <mc:Fallback xmlns="">
      <p:transition spd="slow" advTm="1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結束填報上傳</a:t>
            </a:r>
          </a:p>
        </p:txBody>
      </p:sp>
      <p:pic>
        <p:nvPicPr>
          <p:cNvPr id="11" name="圖片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173" y="2062076"/>
            <a:ext cx="9072000" cy="44259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539552" y="764704"/>
            <a:ext cx="838842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08000" rtlCol="0" anchor="t" anchorCtr="0"/>
          <a:lstStyle/>
          <a:p>
            <a:pPr marL="271463" indent="-271463">
              <a:lnSpc>
                <a:spcPts val="2800"/>
              </a:lnSpc>
              <a:spcBef>
                <a:spcPts val="12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當資料全部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填報完畢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，按</a:t>
            </a:r>
            <a:r>
              <a:rPr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資料上傳</a:t>
            </a:r>
            <a:r>
              <a:rPr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Clr>
                <a:srgbClr val="234CA0"/>
              </a:buClr>
              <a:buFont typeface="Wingdings" panose="05000000000000000000" pitchFamily="2" charset="2"/>
              <a:buChar char="l"/>
            </a:pP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如果上傳失敗，請看下方</a:t>
            </a:r>
            <a:r>
              <a:rPr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錯誤訊息</a:t>
            </a:r>
            <a:r>
              <a:rPr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，逐項修改</a:t>
            </a:r>
            <a:endParaRPr lang="en-US" altLang="zh-TW" sz="2200" b="1" dirty="0">
              <a:solidFill>
                <a:srgbClr val="234C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3" y="2100511"/>
            <a:ext cx="1080000" cy="2160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8" name="圖片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98" y="2846304"/>
            <a:ext cx="8793769" cy="1418020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E75F98BB-AF7E-4B7E-820B-23E5BB5136D0}"/>
              </a:ext>
            </a:extLst>
          </p:cNvPr>
          <p:cNvSpPr txBox="1">
            <a:spLocks/>
          </p:cNvSpPr>
          <p:nvPr/>
        </p:nvSpPr>
        <p:spPr>
          <a:xfrm>
            <a:off x="6921093" y="64829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19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音訊 15">
            <a:hlinkClick r:id="" action="ppaction://media"/>
            <a:extLst>
              <a:ext uri="{FF2B5EF4-FFF2-40B4-BE49-F238E27FC236}">
                <a16:creationId xmlns:a16="http://schemas.microsoft.com/office/drawing/2014/main" id="{A503DC47-47CE-489C-74F9-7610CE8CFE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6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9"/>
    </mc:Choice>
    <mc:Fallback xmlns="">
      <p:transition spd="slow" advTm="1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2552494" y="-2938279"/>
            <a:ext cx="6591505" cy="5685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2466360" y="2525937"/>
            <a:ext cx="4481904" cy="1225742"/>
            <a:chOff x="980850" y="2315222"/>
            <a:chExt cx="3604829" cy="721633"/>
          </a:xfrm>
        </p:grpSpPr>
        <p:sp>
          <p:nvSpPr>
            <p:cNvPr id="24" name="圓角矩形 23"/>
            <p:cNvSpPr/>
            <p:nvPr/>
          </p:nvSpPr>
          <p:spPr>
            <a:xfrm>
              <a:off x="980850" y="2315222"/>
              <a:ext cx="852018" cy="721633"/>
            </a:xfrm>
            <a:prstGeom prst="roundRect">
              <a:avLst/>
            </a:prstGeom>
            <a:solidFill>
              <a:srgbClr val="D128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TW" sz="2800" dirty="0">
                  <a:latin typeface="Arial Rounded MT Bold" panose="020F0704030504030204" pitchFamily="34" charset="0"/>
                </a:rPr>
                <a:t>1</a:t>
              </a:r>
              <a:endParaRPr lang="zh-TW" altLang="en-US" sz="28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25" name="文字方塊 25">
              <a:extLst>
                <a:ext uri="{FF2B5EF4-FFF2-40B4-BE49-F238E27FC236}">
                  <a16:creationId xmlns:a16="http://schemas.microsoft.com/office/drawing/2014/main" id="{D5C06B4A-ECFB-4605-9832-5AB8F7E8C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5590" y="2408437"/>
              <a:ext cx="2740089" cy="571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zh-TW" altLang="en-US" sz="4400" b="1" dirty="0">
                  <a:solidFill>
                    <a:srgbClr val="0077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登入方式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466359" y="4340555"/>
            <a:ext cx="4690003" cy="1225741"/>
            <a:chOff x="2945678" y="4833168"/>
            <a:chExt cx="4303410" cy="972000"/>
          </a:xfrm>
        </p:grpSpPr>
        <p:sp>
          <p:nvSpPr>
            <p:cNvPr id="26" name="圓角矩形 25"/>
            <p:cNvSpPr/>
            <p:nvPr/>
          </p:nvSpPr>
          <p:spPr>
            <a:xfrm>
              <a:off x="2945678" y="4833168"/>
              <a:ext cx="972000" cy="972000"/>
            </a:xfrm>
            <a:prstGeom prst="roundRect">
              <a:avLst/>
            </a:prstGeom>
            <a:solidFill>
              <a:srgbClr val="7AC89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200"/>
                </a:spcBef>
              </a:pPr>
              <a:r>
                <a:rPr lang="en-US" altLang="zh-TW" sz="2800" dirty="0">
                  <a:latin typeface="Arial Rounded MT Bold" panose="020F0704030504030204" pitchFamily="34" charset="0"/>
                </a:rPr>
                <a:t>2</a:t>
              </a:r>
              <a:endParaRPr lang="zh-TW" altLang="en-US" sz="28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932192" y="4941168"/>
              <a:ext cx="3316896" cy="610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4400" b="1" dirty="0">
                  <a:solidFill>
                    <a:srgbClr val="0077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廠商網路填報</a:t>
              </a:r>
            </a:p>
          </p:txBody>
        </p:sp>
      </p:grp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1" name="投影片編號版面配置區 2"/>
          <p:cNvSpPr txBox="1">
            <a:spLocks/>
          </p:cNvSpPr>
          <p:nvPr/>
        </p:nvSpPr>
        <p:spPr>
          <a:xfrm>
            <a:off x="6948264" y="6453188"/>
            <a:ext cx="21336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49F68-52B5-4D82-AB0D-FCF186B6A543}" type="slidenum">
              <a:rPr lang="en-US" altLang="zh-TW" sz="2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2</a:t>
            </a:fld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64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"/>
    </mc:Choice>
    <mc:Fallback xmlns="">
      <p:transition spd="slow" advTm="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71600" y="629680"/>
            <a:ext cx="7828070" cy="852051"/>
          </a:xfrm>
          <a:prstGeom prst="rect">
            <a:avLst/>
          </a:prstGeom>
          <a:noFill/>
          <a:ln w="381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0" rtlCol="0" anchor="t" anchorCtr="0"/>
          <a:lstStyle/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若檢誤的錯誤訊息有「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廠商請注意 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A-G: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已確認或備註說明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」請於所屬代號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註記</a:t>
            </a:r>
            <a:r>
              <a:rPr lang="en-US" altLang="zh-TW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已確認打勾</a:t>
            </a:r>
            <a:r>
              <a:rPr lang="en-US" altLang="zh-TW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　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41573"/>
            <a:ext cx="9144000" cy="545207"/>
          </a:xfrm>
        </p:spPr>
        <p:txBody>
          <a:bodyPr/>
          <a:lstStyle/>
          <a:p>
            <a:r>
              <a:rPr lang="zh-TW" altLang="en-US" dirty="0"/>
              <a:t>廠商請注意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" y="1835678"/>
            <a:ext cx="9020482" cy="4514337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0" r="1642"/>
          <a:stretch/>
        </p:blipFill>
        <p:spPr>
          <a:xfrm>
            <a:off x="245037" y="2543572"/>
            <a:ext cx="8661160" cy="432000"/>
          </a:xfrm>
          <a:prstGeom prst="rect">
            <a:avLst/>
          </a:prstGeom>
          <a:solidFill>
            <a:schemeClr val="accent1"/>
          </a:solidFill>
          <a:ln w="31750">
            <a:solidFill>
              <a:srgbClr val="FF0000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2" y="1734391"/>
            <a:ext cx="5633913" cy="48464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投影片編號版面配置區 5">
            <a:extLst>
              <a:ext uri="{FF2B5EF4-FFF2-40B4-BE49-F238E27FC236}">
                <a16:creationId xmlns:a16="http://schemas.microsoft.com/office/drawing/2014/main" id="{08B5B1DE-98D3-4E82-965E-2F205BC3517C}"/>
              </a:ext>
            </a:extLst>
          </p:cNvPr>
          <p:cNvSpPr txBox="1">
            <a:spLocks/>
          </p:cNvSpPr>
          <p:nvPr/>
        </p:nvSpPr>
        <p:spPr>
          <a:xfrm>
            <a:off x="6917738" y="64513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20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音訊 17">
            <a:hlinkClick r:id="" action="ppaction://media"/>
            <a:extLst>
              <a:ext uri="{FF2B5EF4-FFF2-40B4-BE49-F238E27FC236}">
                <a16:creationId xmlns:a16="http://schemas.microsoft.com/office/drawing/2014/main" id="{9A27AE06-997F-6E23-8B6E-A77B90838F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37500" t="-55469" r="-137500" b="-55469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71"/>
    </mc:Choice>
    <mc:Fallback xmlns="">
      <p:transition spd="slow" advTm="3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586236"/>
            <a:ext cx="8928992" cy="38094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66364" y="770743"/>
            <a:ext cx="6945076" cy="1056255"/>
          </a:xfrm>
          <a:prstGeom prst="rect">
            <a:avLst/>
          </a:prstGeom>
          <a:noFill/>
          <a:ln w="381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625475" indent="-263525">
              <a:lnSpc>
                <a:spcPts val="2800"/>
              </a:lnSpc>
              <a:spcBef>
                <a:spcPts val="600"/>
              </a:spcBef>
              <a:buClr>
                <a:srgbClr val="234CA0"/>
              </a:buClr>
              <a:buFont typeface="Wingdings" panose="05000000000000000000" pitchFamily="2" charset="2"/>
              <a:buChar char="l"/>
              <a:tabLst>
                <a:tab pos="85725" algn="l"/>
                <a:tab pos="361950" algn="l"/>
              </a:tabLst>
            </a:pP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全部</a:t>
            </a: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修正完畢後，請再按</a:t>
            </a:r>
            <a:r>
              <a:rPr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資料上傳</a:t>
            </a:r>
            <a:r>
              <a:rPr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</a:p>
          <a:p>
            <a:pPr marL="625475" indent="-263525">
              <a:lnSpc>
                <a:spcPts val="2800"/>
              </a:lnSpc>
              <a:spcBef>
                <a:spcPts val="600"/>
              </a:spcBef>
              <a:buClr>
                <a:srgbClr val="234CA0"/>
              </a:buClr>
              <a:buFont typeface="Wingdings" panose="05000000000000000000" pitchFamily="2" charset="2"/>
              <a:buChar char="l"/>
              <a:tabLst>
                <a:tab pos="85725" algn="l"/>
                <a:tab pos="361950" algn="l"/>
                <a:tab pos="541338" algn="l"/>
              </a:tabLst>
            </a:pPr>
            <a:r>
              <a:rPr lang="zh-TW" altLang="en-US" sz="2200" b="1" dirty="0">
                <a:solidFill>
                  <a:srgbClr val="234CA0"/>
                </a:solidFill>
                <a:latin typeface="微軟正黑體" pitchFamily="34" charset="-120"/>
                <a:ea typeface="微軟正黑體" pitchFamily="34" charset="-120"/>
              </a:rPr>
              <a:t>通過檢查，會顯示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「上網填報成功」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上網填報成功</a:t>
            </a:r>
          </a:p>
        </p:txBody>
      </p:sp>
      <p:pic>
        <p:nvPicPr>
          <p:cNvPr id="11" name="Picture 3"/>
          <p:cNvPicPr preferRelativeResize="0">
            <a:picLocks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3423049"/>
            <a:ext cx="5555664" cy="165356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C:\Users\tsho2\Downloads\c7175168a5229945c2d6426e9812d30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97" y="4133110"/>
            <a:ext cx="1277291" cy="95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49" y="1826997"/>
            <a:ext cx="8568000" cy="387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圖片 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96181"/>
            <a:ext cx="1133078" cy="21195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EB3C0E43-0FA0-4D12-9142-C5F86B14BCA9}"/>
              </a:ext>
            </a:extLst>
          </p:cNvPr>
          <p:cNvSpPr txBox="1">
            <a:spLocks/>
          </p:cNvSpPr>
          <p:nvPr/>
        </p:nvSpPr>
        <p:spPr>
          <a:xfrm>
            <a:off x="6804248" y="64169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21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CD16DF3D-0681-D6D3-671C-DB281BC7C3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9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4"/>
    </mc:Choice>
    <mc:Fallback xmlns="">
      <p:transition spd="slow" advTm="1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TW" dirty="0"/>
            </a:br>
            <a:r>
              <a:rPr lang="zh-TW" altLang="en-US" dirty="0"/>
              <a:t>意見交流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E6657ED4-3D87-4F31-8189-40705BF25AB8}" type="slidenum">
              <a:rPr lang="zh-TW" altLang="en-US" sz="2800"/>
              <a:pPr/>
              <a:t>22</a:t>
            </a:fld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187624" y="836712"/>
            <a:ext cx="7056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受查工廠如果對網路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填報系統操作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工廠校正事項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工廠登記事項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有任何意見或建議時， 可以透過意見交流的功能來反映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" y="2467671"/>
            <a:ext cx="9072000" cy="310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585000" y="4140747"/>
            <a:ext cx="936104" cy="8114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D209D1FA-485D-BA3B-CBB5-3C2C930971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98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2"/>
    </mc:Choice>
    <mc:Fallback xmlns="">
      <p:transition spd="slow" advTm="10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262072" y="2565565"/>
            <a:ext cx="8270368" cy="3463651"/>
          </a:xfrm>
          <a:prstGeom prst="round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marL="0" lvl="1" algn="l" defTabSz="1066800">
              <a:lnSpc>
                <a:spcPts val="35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TW" sz="3200" b="1" kern="1200" dirty="0">
                <a:ln>
                  <a:solidFill>
                    <a:srgbClr val="0070C0"/>
                  </a:solidFill>
                </a:ln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altLang="zh-TW" sz="3200" b="1" kern="12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0809-081-082</a:t>
            </a:r>
            <a:r>
              <a:rPr lang="zh-TW" altLang="en-US" sz="3200" b="1" kern="1200" dirty="0">
                <a:ln>
                  <a:solidFill>
                    <a:srgbClr val="0070C0"/>
                  </a:solidFill>
                </a:ln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　　　</a:t>
            </a:r>
            <a:endParaRPr lang="en-US" altLang="zh-TW" sz="3200" b="1" kern="1200" dirty="0">
              <a:ln>
                <a:solidFill>
                  <a:srgbClr val="0070C0"/>
                </a:solidFill>
              </a:ln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lvl="1" algn="l" defTabSz="1066800">
              <a:lnSpc>
                <a:spcPts val="35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3200" b="1" dirty="0">
                <a:ln>
                  <a:solidFill>
                    <a:srgbClr val="0070C0"/>
                  </a:solidFill>
                </a:ln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　　　　　　　            </a:t>
            </a:r>
            <a:r>
              <a:rPr lang="en-US" altLang="zh-TW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0809-081-083</a:t>
            </a:r>
            <a:endParaRPr lang="zh-TW" altLang="en-US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lvl="1" defTabSz="1066800">
              <a:lnSpc>
                <a:spcPts val="3500"/>
              </a:lnSpc>
              <a:spcBef>
                <a:spcPts val="1800"/>
              </a:spcBef>
            </a:pPr>
            <a:r>
              <a:rPr lang="zh-TW" altLang="en-US" sz="3200" b="1" dirty="0">
                <a:ln>
                  <a:solidFill>
                    <a:srgbClr val="0070C0"/>
                  </a:solidFill>
                </a:ln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總機   </a:t>
            </a:r>
            <a:r>
              <a:rPr lang="en-US" altLang="zh-TW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(02)2321-2200</a:t>
            </a:r>
          </a:p>
          <a:p>
            <a:pPr marL="0" lvl="1" defTabSz="1066800">
              <a:lnSpc>
                <a:spcPts val="3500"/>
              </a:lnSpc>
              <a:spcBef>
                <a:spcPts val="1800"/>
              </a:spcBef>
            </a:pPr>
            <a:endParaRPr lang="en-US" altLang="zh-TW" sz="2800" b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defTabSz="1066800">
              <a:lnSpc>
                <a:spcPts val="3500"/>
              </a:lnSpc>
              <a:spcBef>
                <a:spcPct val="0"/>
              </a:spcBef>
            </a:pPr>
            <a:r>
              <a:rPr lang="zh-TW" altLang="en-US" sz="2400" b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　</a:t>
            </a:r>
            <a:endParaRPr lang="en-US" altLang="zh-TW" sz="2400" b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algn="l" defTabSz="1066800">
              <a:lnSpc>
                <a:spcPts val="35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24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endParaRPr lang="en-US" altLang="zh-TW" sz="2400" b="1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algn="l" defTabSz="1066800">
              <a:lnSpc>
                <a:spcPts val="35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24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　　　　　　　　</a:t>
            </a:r>
            <a:r>
              <a:rPr lang="zh-TW" altLang="en-US" sz="8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endParaRPr lang="zh-TW" altLang="en-US" sz="2400" b="1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各問項釋疑的窗口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640" y="923037"/>
            <a:ext cx="9144000" cy="7438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273ACE9-7237-4987-9764-2E62292CD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596" y="2822286"/>
            <a:ext cx="792000" cy="55290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E291882-ADEA-4F9C-9FFE-E0FF0CE6FC39}"/>
              </a:ext>
            </a:extLst>
          </p:cNvPr>
          <p:cNvSpPr txBox="1"/>
          <p:nvPr/>
        </p:nvSpPr>
        <p:spPr>
          <a:xfrm>
            <a:off x="707250" y="2837129"/>
            <a:ext cx="3425772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系統操作免付費客服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127D155-1152-43C1-A336-3713C8139ED9}"/>
              </a:ext>
            </a:extLst>
          </p:cNvPr>
          <p:cNvSpPr txBox="1"/>
          <p:nvPr/>
        </p:nvSpPr>
        <p:spPr>
          <a:xfrm>
            <a:off x="707250" y="3793127"/>
            <a:ext cx="3425772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調查問項釋疑窗口</a:t>
            </a:r>
          </a:p>
        </p:txBody>
      </p:sp>
      <p:sp>
        <p:nvSpPr>
          <p:cNvPr id="19" name="圓角矩形 5">
            <a:extLst>
              <a:ext uri="{FF2B5EF4-FFF2-40B4-BE49-F238E27FC236}">
                <a16:creationId xmlns:a16="http://schemas.microsoft.com/office/drawing/2014/main" id="{4C787BF5-B72D-4C3B-949F-68B66A8F9344}"/>
              </a:ext>
            </a:extLst>
          </p:cNvPr>
          <p:cNvSpPr/>
          <p:nvPr/>
        </p:nvSpPr>
        <p:spPr>
          <a:xfrm>
            <a:off x="707250" y="4560483"/>
            <a:ext cx="8041214" cy="54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第三問項   </a:t>
            </a:r>
            <a:r>
              <a:rPr lang="zh-TW" altLang="en-US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lang="en-US" altLang="zh-TW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8504 </a:t>
            </a:r>
            <a:r>
              <a:rPr lang="zh-TW" altLang="en-US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8503</a:t>
            </a:r>
            <a:r>
              <a:rPr lang="zh-TW" altLang="en-US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8936</a:t>
            </a:r>
            <a:r>
              <a:rPr lang="zh-TW" altLang="en-US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8948</a:t>
            </a:r>
            <a:r>
              <a:rPr lang="zh-TW" altLang="en-US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8540</a:t>
            </a:r>
            <a:r>
              <a:rPr lang="zh-TW" altLang="en-US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spc="-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8001 </a:t>
            </a:r>
            <a:endParaRPr lang="zh-TW" altLang="en-US" sz="2400" spc="-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4">
            <a:extLst>
              <a:ext uri="{FF2B5EF4-FFF2-40B4-BE49-F238E27FC236}">
                <a16:creationId xmlns:a16="http://schemas.microsoft.com/office/drawing/2014/main" id="{CEE276BF-EA22-4268-8622-124D70340544}"/>
              </a:ext>
            </a:extLst>
          </p:cNvPr>
          <p:cNvSpPr/>
          <p:nvPr/>
        </p:nvSpPr>
        <p:spPr>
          <a:xfrm>
            <a:off x="707250" y="5294425"/>
            <a:ext cx="8113222" cy="54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其餘問項   分機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8527~8536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8915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8922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8965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5" b="99468" l="1296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250" y="1811909"/>
            <a:ext cx="1042106" cy="99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73C21FE-3454-46CD-BDC8-FE96445E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5" b="99468" l="1296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40011"/>
            <a:ext cx="872883" cy="99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1B1EE613-87D6-43CD-949C-52AA4C093B60}"/>
              </a:ext>
            </a:extLst>
          </p:cNvPr>
          <p:cNvSpPr txBox="1">
            <a:spLocks/>
          </p:cNvSpPr>
          <p:nvPr/>
        </p:nvSpPr>
        <p:spPr>
          <a:xfrm>
            <a:off x="6876256" y="62815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23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音訊 8">
            <a:hlinkClick r:id="" action="ppaction://media"/>
            <a:extLst>
              <a:ext uri="{FF2B5EF4-FFF2-40B4-BE49-F238E27FC236}">
                <a16:creationId xmlns:a16="http://schemas.microsoft.com/office/drawing/2014/main" id="{C93B6FCE-8D3C-33A2-A16D-F2197DD6D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7"/>
    </mc:Choice>
    <mc:Fallback xmlns="">
      <p:transition spd="slow" advTm="15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403648" y="1310775"/>
            <a:ext cx="65774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祝生意興隆，財源廣進</a:t>
            </a:r>
          </a:p>
        </p:txBody>
      </p:sp>
      <p:pic>
        <p:nvPicPr>
          <p:cNvPr id="6" name="圖片 5" descr="C:\Users\tsho2\Downloads\25254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89" y="2492896"/>
            <a:ext cx="406554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B5EEFD6A-1934-76FE-158C-93EB752E9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4"/>
    </mc:Choice>
    <mc:Fallback xmlns="">
      <p:transition spd="slow" advTm="6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50" y="3176054"/>
            <a:ext cx="2232248" cy="186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矩形 50"/>
          <p:cNvSpPr/>
          <p:nvPr/>
        </p:nvSpPr>
        <p:spPr>
          <a:xfrm>
            <a:off x="2555776" y="-2907704"/>
            <a:ext cx="6591505" cy="5685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8" name="群組 67"/>
          <p:cNvGrpSpPr/>
          <p:nvPr/>
        </p:nvGrpSpPr>
        <p:grpSpPr>
          <a:xfrm>
            <a:off x="2699792" y="2204864"/>
            <a:ext cx="4205951" cy="972001"/>
            <a:chOff x="980850" y="2315222"/>
            <a:chExt cx="3686776" cy="721633"/>
          </a:xfrm>
        </p:grpSpPr>
        <p:sp>
          <p:nvSpPr>
            <p:cNvPr id="69" name="圓角矩形 68"/>
            <p:cNvSpPr/>
            <p:nvPr/>
          </p:nvSpPr>
          <p:spPr>
            <a:xfrm>
              <a:off x="980850" y="2315222"/>
              <a:ext cx="852018" cy="721633"/>
            </a:xfrm>
            <a:prstGeom prst="roundRect">
              <a:avLst/>
            </a:prstGeom>
            <a:solidFill>
              <a:srgbClr val="D128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TW" sz="2800" dirty="0">
                  <a:latin typeface="Arial Rounded MT Bold" panose="020F0704030504030204" pitchFamily="34" charset="0"/>
                </a:rPr>
                <a:t>1</a:t>
              </a:r>
              <a:endParaRPr lang="zh-TW" altLang="en-US" sz="28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70" name="文字方塊 25">
              <a:extLst>
                <a:ext uri="{FF2B5EF4-FFF2-40B4-BE49-F238E27FC236}">
                  <a16:creationId xmlns:a16="http://schemas.microsoft.com/office/drawing/2014/main" id="{D5C06B4A-ECFB-4605-9832-5AB8F7E8C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7537" y="2408437"/>
              <a:ext cx="2740089" cy="571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zh-TW" altLang="en-US" sz="4400" b="1" dirty="0">
                  <a:solidFill>
                    <a:srgbClr val="0077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登入方式</a:t>
              </a:r>
            </a:p>
          </p:txBody>
        </p:sp>
      </p:grp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投影片編號版面配置區 2">
            <a:extLst>
              <a:ext uri="{FF2B5EF4-FFF2-40B4-BE49-F238E27FC236}">
                <a16:creationId xmlns:a16="http://schemas.microsoft.com/office/drawing/2014/main" id="{79CCD175-50DF-486A-B033-FBEE986D77DB}"/>
              </a:ext>
            </a:extLst>
          </p:cNvPr>
          <p:cNvSpPr txBox="1">
            <a:spLocks/>
          </p:cNvSpPr>
          <p:nvPr/>
        </p:nvSpPr>
        <p:spPr>
          <a:xfrm>
            <a:off x="6905743" y="6484937"/>
            <a:ext cx="21336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49F68-52B5-4D82-AB0D-FCF186B6A543}" type="slidenum">
              <a:rPr lang="en-US" altLang="zh-TW" sz="2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3</a:t>
            </a:fld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50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3"/>
    </mc:Choice>
    <mc:Fallback xmlns="">
      <p:transition spd="slow" advTm="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登入網路填報系統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61832" y="788646"/>
            <a:ext cx="8885781" cy="1001165"/>
            <a:chOff x="-13357" y="1242127"/>
            <a:chExt cx="8885781" cy="1001165"/>
          </a:xfrm>
        </p:grpSpPr>
        <p:sp>
          <p:nvSpPr>
            <p:cNvPr id="10" name="矩形 9"/>
            <p:cNvSpPr/>
            <p:nvPr/>
          </p:nvSpPr>
          <p:spPr>
            <a:xfrm>
              <a:off x="68971" y="1693238"/>
              <a:ext cx="8803453" cy="55005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336" tIns="23057" rIns="169336" bIns="23057" numCol="1" spcCol="1270" anchor="ctr" anchorCtr="0">
              <a:noAutofit/>
            </a:bodyPr>
            <a:lstStyle/>
            <a:p>
              <a:pPr defTabSz="1244600">
                <a:spcAft>
                  <a:spcPct val="35000"/>
                </a:spcAft>
              </a:pPr>
              <a:r>
                <a:rPr lang="en-US" altLang="zh-TW" sz="2400" b="1" dirty="0">
                  <a:solidFill>
                    <a:srgbClr val="234C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https://www.moea.gov.tw/Mns/dos/home/Home.aspx</a:t>
              </a: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-13357" y="1242127"/>
              <a:ext cx="2988000" cy="50400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 algn="dist" defTabSz="91207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經濟部統計處網址</a:t>
              </a:r>
            </a:p>
          </p:txBody>
        </p: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CC7E1A99-15A2-433C-A5D6-C970CCA62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2137121"/>
            <a:ext cx="9007200" cy="4420598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B60537B4-C8FB-48EE-A85D-4B340E036B29}"/>
              </a:ext>
            </a:extLst>
          </p:cNvPr>
          <p:cNvGrpSpPr/>
          <p:nvPr/>
        </p:nvGrpSpPr>
        <p:grpSpPr>
          <a:xfrm>
            <a:off x="101304" y="3483388"/>
            <a:ext cx="8941392" cy="1690344"/>
            <a:chOff x="55253" y="3206940"/>
            <a:chExt cx="8866788" cy="1690344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A5A9CFE-0221-42A1-B845-6089A16DF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253" y="3248812"/>
              <a:ext cx="8866788" cy="16484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080B3311-ED36-48F5-83A8-6E8E628175CE}"/>
                </a:ext>
              </a:extLst>
            </p:cNvPr>
            <p:cNvSpPr/>
            <p:nvPr/>
          </p:nvSpPr>
          <p:spPr>
            <a:xfrm>
              <a:off x="5387024" y="3206940"/>
              <a:ext cx="1846414" cy="3451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ffectLst>
                  <a:glow rad="736600">
                    <a:schemeClr val="bg1"/>
                  </a:glow>
                </a:effectLst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B359E0B5-F830-4EF8-8529-C3617FFF59C1}"/>
              </a:ext>
            </a:extLst>
          </p:cNvPr>
          <p:cNvSpPr/>
          <p:nvPr/>
        </p:nvSpPr>
        <p:spPr>
          <a:xfrm>
            <a:off x="2322304" y="4290927"/>
            <a:ext cx="1692000" cy="468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glow rad="736600">
                  <a:schemeClr val="bg1"/>
                </a:glow>
              </a:effectLst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7E89505D-E94B-4708-8D7D-031D7D075D8D}"/>
              </a:ext>
            </a:extLst>
          </p:cNvPr>
          <p:cNvPicPr>
            <a:picLocks/>
          </p:cNvPicPr>
          <p:nvPr/>
        </p:nvPicPr>
        <p:blipFill>
          <a:blip r:embed="rId8"/>
          <a:srcRect/>
          <a:stretch/>
        </p:blipFill>
        <p:spPr>
          <a:xfrm>
            <a:off x="36408" y="2005882"/>
            <a:ext cx="9031611" cy="4572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959016"/>
            <a:ext cx="9072096" cy="46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C1D6B9DA-B38C-4ABD-A3AE-035DF7B17688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13129" r="1959" b="14473"/>
          <a:stretch/>
        </p:blipFill>
        <p:spPr bwMode="auto">
          <a:xfrm>
            <a:off x="131349" y="822959"/>
            <a:ext cx="8768491" cy="920797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投影片編號版面配置區 5">
            <a:extLst>
              <a:ext uri="{FF2B5EF4-FFF2-40B4-BE49-F238E27FC236}">
                <a16:creationId xmlns:a16="http://schemas.microsoft.com/office/drawing/2014/main" id="{4096D58D-07A2-4D21-86FC-58EAA3C8F9F5}"/>
              </a:ext>
            </a:extLst>
          </p:cNvPr>
          <p:cNvSpPr txBox="1">
            <a:spLocks/>
          </p:cNvSpPr>
          <p:nvPr/>
        </p:nvSpPr>
        <p:spPr>
          <a:xfrm>
            <a:off x="6909096" y="65063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4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94FCD505-2A20-2EAB-9E8D-606DED4FF4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4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9"/>
    </mc:Choice>
    <mc:Fallback xmlns="">
      <p:transition spd="slow" advTm="29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 t="182" b="182"/>
          <a:stretch/>
        </p:blipFill>
        <p:spPr bwMode="auto">
          <a:xfrm>
            <a:off x="13170" y="1612208"/>
            <a:ext cx="9112358" cy="508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3"/>
          <p:cNvSpPr txBox="1">
            <a:spLocks/>
          </p:cNvSpPr>
          <p:nvPr/>
        </p:nvSpPr>
        <p:spPr>
          <a:xfrm>
            <a:off x="1" y="15150"/>
            <a:ext cx="9143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zh-TW" alt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63888" y="6354265"/>
            <a:ext cx="1584176" cy="288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23528" y="6342813"/>
            <a:ext cx="1584000" cy="288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98267" y="2238834"/>
            <a:ext cx="1656185" cy="358238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網路填報首頁</a:t>
            </a:r>
          </a:p>
        </p:txBody>
      </p:sp>
      <p:sp>
        <p:nvSpPr>
          <p:cNvPr id="3" name="矩形 2"/>
          <p:cNvSpPr/>
          <p:nvPr/>
        </p:nvSpPr>
        <p:spPr>
          <a:xfrm>
            <a:off x="179512" y="73515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微軟正黑體" panose="020B0604030504040204" pitchFamily="34" charset="-120"/>
                <a:cs typeface="Tahoma" panose="020B0604030504040204" pitchFamily="34" charset="0"/>
              </a:rPr>
              <a:t>填報期間</a:t>
            </a:r>
            <a:r>
              <a:rPr lang="en-US" altLang="zh-TW" sz="4000" b="1" spc="-3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113.6.1~113.7.10</a:t>
            </a:r>
            <a:endParaRPr lang="zh-TW" altLang="en-US" sz="4000" b="1" spc="-300" dirty="0">
              <a:solidFill>
                <a:srgbClr val="FF0000"/>
              </a:solidFill>
              <a:latin typeface="Tahoma" panose="020B0604030504040204" pitchFamily="34" charset="0"/>
              <a:ea typeface="微軟正黑體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D1E28E0-9039-4DF4-9DE6-146856A8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8758" y="6448250"/>
            <a:ext cx="2133600" cy="365125"/>
          </a:xfrm>
        </p:spPr>
        <p:txBody>
          <a:bodyPr/>
          <a:lstStyle/>
          <a:p>
            <a:fld id="{8BCA0D4D-B9D0-475A-906A-B1DE1BC31FE0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pic>
        <p:nvPicPr>
          <p:cNvPr id="18" name="音訊 17">
            <a:hlinkClick r:id="" action="ppaction://media"/>
            <a:extLst>
              <a:ext uri="{FF2B5EF4-FFF2-40B4-BE49-F238E27FC236}">
                <a16:creationId xmlns:a16="http://schemas.microsoft.com/office/drawing/2014/main" id="{AF250D54-68B7-75EA-BDFE-DAA8AF8B77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5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4"/>
    </mc:Choice>
    <mc:Fallback xmlns="">
      <p:transition spd="slow" advTm="2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圖說文字 6"/>
          <p:cNvSpPr/>
          <p:nvPr/>
        </p:nvSpPr>
        <p:spPr>
          <a:xfrm>
            <a:off x="192421" y="957449"/>
            <a:ext cx="8460000" cy="1836000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" b="18408"/>
          <a:stretch/>
        </p:blipFill>
        <p:spPr bwMode="auto">
          <a:xfrm>
            <a:off x="31238" y="2421296"/>
            <a:ext cx="9144000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圖片 1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8" t="2178" r="7931" b="85822"/>
          <a:stretch/>
        </p:blipFill>
        <p:spPr bwMode="auto">
          <a:xfrm>
            <a:off x="3779912" y="2494210"/>
            <a:ext cx="5274310" cy="755015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標題 3"/>
          <p:cNvSpPr txBox="1">
            <a:spLocks/>
          </p:cNvSpPr>
          <p:nvPr/>
        </p:nvSpPr>
        <p:spPr>
          <a:xfrm>
            <a:off x="1" y="0"/>
            <a:ext cx="9143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zh-TW" alt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03649" y="1244232"/>
            <a:ext cx="5472608" cy="139268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  <a:spcBef>
                <a:spcPts val="0"/>
              </a:spcBef>
              <a:buClr>
                <a:srgbClr val="6289F8"/>
              </a:buClr>
            </a:pPr>
            <a:r>
              <a:rPr lang="zh-TW" altLang="en-US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受查廠商   帳號：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$+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工廠登記編號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(8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2200" b="1" dirty="0">
              <a:solidFill>
                <a:srgbClr val="234C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800"/>
              </a:lnSpc>
              <a:spcBef>
                <a:spcPts val="0"/>
              </a:spcBef>
              <a:buClr>
                <a:srgbClr val="6289F8"/>
              </a:buClr>
            </a:pPr>
            <a:r>
              <a:rPr lang="zh-TW" altLang="en-US" sz="22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初始密碼：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檢誤代號</a:t>
            </a:r>
            <a:endParaRPr lang="en-US" altLang="zh-TW" sz="2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  <a:spcBef>
                <a:spcPts val="0"/>
              </a:spcBef>
              <a:buClr>
                <a:srgbClr val="6289F8"/>
              </a:buClr>
            </a:pPr>
            <a:r>
              <a:rPr lang="zh-TW" altLang="en-US" sz="22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TW" dirty="0"/>
            </a:br>
            <a:r>
              <a:rPr lang="zh-TW" altLang="en-US" dirty="0"/>
              <a:t>初始帳號及密碼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3" name="Picture 3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r="4957"/>
          <a:stretch/>
        </p:blipFill>
        <p:spPr bwMode="auto">
          <a:xfrm>
            <a:off x="14402" y="2262538"/>
            <a:ext cx="9072000" cy="404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831434" y="3812862"/>
            <a:ext cx="2985120" cy="147059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75928" y="823245"/>
            <a:ext cx="2727920" cy="38032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ctr" defTabSz="9120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設定原則</a:t>
            </a:r>
          </a:p>
        </p:txBody>
      </p:sp>
      <p:sp>
        <p:nvSpPr>
          <p:cNvPr id="17" name="投影片編號版面配置區 5">
            <a:extLst>
              <a:ext uri="{FF2B5EF4-FFF2-40B4-BE49-F238E27FC236}">
                <a16:creationId xmlns:a16="http://schemas.microsoft.com/office/drawing/2014/main" id="{8B94012A-1BF1-4E5E-8564-0AD51F18E3F4}"/>
              </a:ext>
            </a:extLst>
          </p:cNvPr>
          <p:cNvSpPr txBox="1">
            <a:spLocks/>
          </p:cNvSpPr>
          <p:nvPr/>
        </p:nvSpPr>
        <p:spPr>
          <a:xfrm>
            <a:off x="6995652" y="650420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6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音訊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9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0"/>
    </mc:Choice>
    <mc:Fallback xmlns="">
      <p:transition spd="slow" advTm="1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132" flipH="1">
            <a:off x="128437" y="2298154"/>
            <a:ext cx="672359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1000466" y="1052736"/>
            <a:ext cx="7441668" cy="1916912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342900" lvl="1" indent="-3429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l"/>
            </a:pPr>
            <a:r>
              <a:rPr lang="zh-TW" altLang="en-US" sz="2400" b="1" kern="1200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受查廠商至少要</a:t>
            </a:r>
            <a:r>
              <a:rPr lang="en-US" altLang="zh-TW" sz="3200" b="1" dirty="0">
                <a:solidFill>
                  <a:srgbClr val="FF0000"/>
                </a:solidFill>
                <a:latin typeface="Rockwell Extra Bold" panose="02060903040505020403" pitchFamily="18" charset="0"/>
                <a:ea typeface="微軟正黑體" panose="020B0604030504040204" pitchFamily="34" charset="-120"/>
              </a:rPr>
              <a:t>8</a:t>
            </a:r>
            <a:r>
              <a:rPr lang="zh-TW" altLang="en-US" sz="2400" b="1" kern="1200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endParaRPr lang="en-US" altLang="zh-TW" sz="2400" b="1" kern="1200" dirty="0">
              <a:solidFill>
                <a:srgbClr val="234C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1" indent="-3429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至少包含一個英文字母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(a-z/A-Z)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、一個數字</a:t>
            </a:r>
            <a:r>
              <a:rPr lang="en-US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(0-9) 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及一個特殊符號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(@#!$%...)</a:t>
            </a:r>
          </a:p>
          <a:p>
            <a:pPr marL="342900" lvl="1" indent="-3429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密碼提示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必要欄位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可空白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1" indent="-3429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電子信箱為必填欄位不可空白</a:t>
            </a:r>
          </a:p>
          <a:p>
            <a:pPr indent="-457200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0" y="0"/>
            <a:ext cx="9143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zh-TW" alt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92995" y="756917"/>
            <a:ext cx="2338650" cy="38032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defTabSz="9120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密碼設定原則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TW" dirty="0"/>
            </a:br>
            <a:r>
              <a:rPr lang="zh-TW" altLang="en-US" dirty="0"/>
              <a:t>首次登入修改初始密碼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9" name="Picture 3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" r="1029"/>
          <a:stretch/>
        </p:blipFill>
        <p:spPr bwMode="auto">
          <a:xfrm>
            <a:off x="16430" y="3265467"/>
            <a:ext cx="8967966" cy="355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462621" y="4991747"/>
            <a:ext cx="1296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462621" y="5588349"/>
            <a:ext cx="1296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462621" y="5891902"/>
            <a:ext cx="1296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5">
            <a:extLst>
              <a:ext uri="{FF2B5EF4-FFF2-40B4-BE49-F238E27FC236}">
                <a16:creationId xmlns:a16="http://schemas.microsoft.com/office/drawing/2014/main" id="{93CAE564-555E-4800-B73A-C5FF20CD5B44}"/>
              </a:ext>
            </a:extLst>
          </p:cNvPr>
          <p:cNvSpPr txBox="1">
            <a:spLocks/>
          </p:cNvSpPr>
          <p:nvPr/>
        </p:nvSpPr>
        <p:spPr>
          <a:xfrm>
            <a:off x="6902896" y="64303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7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音訊 21">
            <a:hlinkClick r:id="" action="ppaction://media"/>
            <a:extLst>
              <a:ext uri="{FF2B5EF4-FFF2-40B4-BE49-F238E27FC236}">
                <a16:creationId xmlns:a16="http://schemas.microsoft.com/office/drawing/2014/main" id="{0C3D9AEC-A698-3A89-C2C4-DFC47A8CFA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3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5"/>
    </mc:Choice>
    <mc:Fallback xmlns="">
      <p:transition spd="slow" advTm="3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 animBg="1"/>
      <p:bldP spid="2" grpId="0" animBg="1"/>
      <p:bldP spid="2" grpId="1" animBg="1"/>
      <p:bldP spid="12" grpId="0" animBg="1"/>
      <p:bldP spid="12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忘記密碼</a:t>
            </a:r>
          </a:p>
        </p:txBody>
      </p:sp>
      <p:pic>
        <p:nvPicPr>
          <p:cNvPr id="29" name="Picture 3"/>
          <p:cNvPicPr>
            <a:picLocks noChangeArrowheads="1"/>
          </p:cNvPicPr>
          <p:nvPr/>
        </p:nvPicPr>
        <p:blipFill rotWithShape="1">
          <a:blip r:embed="rId6"/>
          <a:srcRect t="-97" b="17348"/>
          <a:stretch/>
        </p:blipFill>
        <p:spPr bwMode="auto">
          <a:xfrm>
            <a:off x="33617" y="3096546"/>
            <a:ext cx="9036496" cy="368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423395"/>
            <a:ext cx="1099279" cy="3387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矩形 25"/>
          <p:cNvSpPr/>
          <p:nvPr/>
        </p:nvSpPr>
        <p:spPr>
          <a:xfrm>
            <a:off x="967712" y="608987"/>
            <a:ext cx="8055166" cy="2397906"/>
          </a:xfrm>
          <a:prstGeom prst="rect">
            <a:avLst/>
          </a:prstGeom>
          <a:noFill/>
          <a:ln w="571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 marL="6096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l"/>
              <a:tabLst>
                <a:tab pos="85725" algn="l"/>
                <a:tab pos="447675" algn="l"/>
              </a:tabLst>
            </a:pPr>
            <a:r>
              <a:rPr lang="zh-TW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點選畫面中的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忘記密碼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endParaRPr lang="en-US" altLang="zh-TW" sz="2400" b="1" dirty="0">
              <a:solidFill>
                <a:srgbClr val="234C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6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l"/>
              <a:tabLst>
                <a:tab pos="85725" algn="l"/>
                <a:tab pos="447675" algn="l"/>
              </a:tabLst>
            </a:pP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電子信箱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6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l"/>
              <a:tabLst>
                <a:tab pos="85725" algn="l"/>
                <a:tab pos="447675" algn="l"/>
              </a:tabLst>
            </a:pPr>
            <a:r>
              <a:rPr lang="zh-TW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密碼提示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，如果在首次登入有輸入密碼提示，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會在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畫面顯示密碼提示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6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l"/>
              <a:tabLst>
                <a:tab pos="85725" algn="l"/>
                <a:tab pos="447675" algn="l"/>
              </a:tabLst>
            </a:pP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如果還是想不起來</a:t>
            </a:r>
            <a:r>
              <a:rPr lang="zh-TW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，按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重設密碼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zh-TW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r>
              <a:rPr lang="zh-TW" altLang="en-US" sz="2400" b="1" dirty="0">
                <a:solidFill>
                  <a:srgbClr val="234C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，重設為初始密碼</a:t>
            </a:r>
            <a:endParaRPr lang="en-US" altLang="zh-TW" sz="2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1" descr="J:\ppt\插圖\639358ff8e77778dd4d881dfc38f43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4" y="1109024"/>
            <a:ext cx="969672" cy="87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>
          <a:blip r:embed="rId9"/>
          <a:srcRect t="2202" b="2202"/>
          <a:stretch/>
        </p:blipFill>
        <p:spPr bwMode="auto">
          <a:xfrm>
            <a:off x="35496" y="3096227"/>
            <a:ext cx="9021600" cy="37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4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/>
        </p:blipFill>
        <p:spPr bwMode="auto">
          <a:xfrm>
            <a:off x="37023" y="3077754"/>
            <a:ext cx="9021600" cy="36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E60ECDC-6DC8-4A01-BEFE-54C3834423EE}"/>
              </a:ext>
            </a:extLst>
          </p:cNvPr>
          <p:cNvSpPr/>
          <p:nvPr/>
        </p:nvSpPr>
        <p:spPr>
          <a:xfrm>
            <a:off x="2467176" y="4274624"/>
            <a:ext cx="2448000" cy="72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5052814"/>
            <a:ext cx="822857" cy="28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5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7" y="3084157"/>
            <a:ext cx="9072000" cy="3743516"/>
          </a:xfrm>
          <a:prstGeom prst="rect">
            <a:avLst/>
          </a:prstGeom>
        </p:spPr>
      </p:pic>
      <p:pic>
        <p:nvPicPr>
          <p:cNvPr id="20" name="圖片 19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1272" y="5086751"/>
            <a:ext cx="93600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563" y="5068279"/>
            <a:ext cx="756000" cy="216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投影片編號版面配置區 5">
            <a:extLst>
              <a:ext uri="{FF2B5EF4-FFF2-40B4-BE49-F238E27FC236}">
                <a16:creationId xmlns:a16="http://schemas.microsoft.com/office/drawing/2014/main" id="{AA94DB8A-164B-40D3-BD2A-4F0778D62A49}"/>
              </a:ext>
            </a:extLst>
          </p:cNvPr>
          <p:cNvSpPr txBox="1">
            <a:spLocks/>
          </p:cNvSpPr>
          <p:nvPr/>
        </p:nvSpPr>
        <p:spPr>
          <a:xfrm>
            <a:off x="6889278" y="63458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CA0D4D-B9D0-475A-906A-B1DE1BC31FE0}" type="slidenum">
              <a:rPr lang="zh-TW" altLang="en-US" sz="2400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8</a:t>
            </a:fld>
            <a:endParaRPr lang="zh-TW" altLang="en-US" sz="2400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1504B272-5DA9-2D94-3283-AC0AE0ADAF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81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2"/>
    </mc:Choice>
    <mc:Fallback xmlns="">
      <p:transition spd="slow" advTm="4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2555776" y="-2907704"/>
            <a:ext cx="6591505" cy="5685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C:\Users\tsho2\Desktop\ppt\插圖\7122bbec9bb052184e20778f7d61ff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4459">
            <a:off x="7147510" y="5076593"/>
            <a:ext cx="1677626" cy="163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圓角矩形 42"/>
          <p:cNvSpPr/>
          <p:nvPr/>
        </p:nvSpPr>
        <p:spPr>
          <a:xfrm>
            <a:off x="2644854" y="2880897"/>
            <a:ext cx="972000" cy="972000"/>
          </a:xfrm>
          <a:prstGeom prst="roundRect">
            <a:avLst/>
          </a:prstGeom>
          <a:solidFill>
            <a:srgbClr val="7AC8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</a:pPr>
            <a:r>
              <a:rPr lang="en-US" altLang="zh-TW" sz="2800" dirty="0">
                <a:latin typeface="Arial Rounded MT Bold" panose="020F0704030504030204" pitchFamily="34" charset="0"/>
              </a:rPr>
              <a:t>2</a:t>
            </a:r>
            <a:endParaRPr lang="zh-TW" alt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631368" y="2988897"/>
            <a:ext cx="3820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400" b="1" dirty="0">
                <a:solidFill>
                  <a:srgbClr val="0077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廠商網路填報</a:t>
            </a:r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投影片編號版面配置區 2">
            <a:extLst>
              <a:ext uri="{FF2B5EF4-FFF2-40B4-BE49-F238E27FC236}">
                <a16:creationId xmlns:a16="http://schemas.microsoft.com/office/drawing/2014/main" id="{157868E7-BB88-4BB2-BF9D-513B8985FF3E}"/>
              </a:ext>
            </a:extLst>
          </p:cNvPr>
          <p:cNvSpPr txBox="1">
            <a:spLocks/>
          </p:cNvSpPr>
          <p:nvPr/>
        </p:nvSpPr>
        <p:spPr>
          <a:xfrm>
            <a:off x="7010400" y="6484937"/>
            <a:ext cx="21336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49F68-52B5-4D82-AB0D-FCF186B6A543}" type="slidenum">
              <a:rPr lang="en-US" altLang="zh-TW" sz="2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9</a:t>
            </a:fld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42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"/>
    </mc:Choice>
    <mc:Fallback xmlns="">
      <p:transition spd="slow" advTm="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.1|3.4|3.9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2|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.2|2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7.7|4.2|1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3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.9|2.9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5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3|10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9|3.9|4.2|4.7|5.9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.9|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7"/>
</p:tagLst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ysClr val="window" lastClr="FFFFFF"/>
        </a:solidFill>
        <a:ln w="25400" cap="flat" cmpd="sng" algn="ctr">
          <a:solidFill>
            <a:srgbClr val="92D050"/>
          </a:solidFill>
          <a:prstDash val="solid"/>
        </a:ln>
        <a:effectLst/>
      </a:spPr>
      <a:bodyPr rtlCol="0" anchor="b"/>
      <a:lstStyle>
        <a:defPPr>
          <a:lnSpc>
            <a:spcPts val="2000"/>
          </a:lnSpc>
          <a:defRPr sz="2400" dirty="0" smtClean="0"/>
        </a:defPPr>
      </a:lstStyle>
    </a:spDef>
  </a:objectDefaults>
  <a:extraClrSchemeLst/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28916</TotalTime>
  <Words>1059</Words>
  <Application>Microsoft Office PowerPoint</Application>
  <PresentationFormat>如螢幕大小 (4:3)</PresentationFormat>
  <Paragraphs>156</Paragraphs>
  <Slides>24</Slides>
  <Notes>23</Notes>
  <HiddenSlides>0</HiddenSlides>
  <MMClips>24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24</vt:i4>
      </vt:variant>
    </vt:vector>
  </HeadingPairs>
  <TitlesOfParts>
    <vt:vector size="40" baseType="lpstr">
      <vt:lpstr>Yu Gothic UI Semilight</vt:lpstr>
      <vt:lpstr>思源黑體 Bold</vt:lpstr>
      <vt:lpstr>思源黑體 Heavy</vt:lpstr>
      <vt:lpstr>微軟正黑體</vt:lpstr>
      <vt:lpstr>新細明體</vt:lpstr>
      <vt:lpstr>標楷體</vt:lpstr>
      <vt:lpstr>Arial</vt:lpstr>
      <vt:lpstr>Arial Rounded MT Bold</vt:lpstr>
      <vt:lpstr>Calibri</vt:lpstr>
      <vt:lpstr>Rockwell Extra Bold</vt:lpstr>
      <vt:lpstr>Tahoma</vt:lpstr>
      <vt:lpstr>Wingdings</vt:lpstr>
      <vt:lpstr>自訂設計</vt:lpstr>
      <vt:lpstr>1_自訂設計</vt:lpstr>
      <vt:lpstr>2_自訂設計</vt:lpstr>
      <vt:lpstr>3_自訂設計</vt:lpstr>
      <vt:lpstr>PowerPoint 簡報</vt:lpstr>
      <vt:lpstr>PowerPoint 簡報</vt:lpstr>
      <vt:lpstr>PowerPoint 簡報</vt:lpstr>
      <vt:lpstr>登入網路填報系統</vt:lpstr>
      <vt:lpstr>網路填報首頁</vt:lpstr>
      <vt:lpstr> 初始帳號及密碼 </vt:lpstr>
      <vt:lpstr> 首次登入修改初始密碼 </vt:lpstr>
      <vt:lpstr>忘記密碼</vt:lpstr>
      <vt:lpstr>PowerPoint 簡報</vt:lpstr>
      <vt:lpstr>網路線上填報</vt:lpstr>
      <vt:lpstr> 注意事項 </vt:lpstr>
      <vt:lpstr>                                 行業別選取</vt:lpstr>
      <vt:lpstr>主要產品及耗用原料</vt:lpstr>
      <vt:lpstr>國內各項產品之銷貨收入</vt:lpstr>
      <vt:lpstr> 四~八問項注意事項 </vt:lpstr>
      <vt:lpstr>引用分支廠資料</vt:lpstr>
      <vt:lpstr>營業收入及支出</vt:lpstr>
      <vt:lpstr>淨零碳排問項</vt:lpstr>
      <vt:lpstr>結束填報上傳</vt:lpstr>
      <vt:lpstr>廠商請注意</vt:lpstr>
      <vt:lpstr>上網填報成功</vt:lpstr>
      <vt:lpstr> 意見交流 </vt:lpstr>
      <vt:lpstr>各問項釋疑的窗口</vt:lpstr>
      <vt:lpstr>PowerPoint 簡報</vt:lpstr>
    </vt:vector>
  </TitlesOfParts>
  <Company>Ministry of Economic Affairs,R.O.C.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何宗欣</dc:creator>
  <cp:lastModifiedBy>何宗欣</cp:lastModifiedBy>
  <cp:revision>2273</cp:revision>
  <cp:lastPrinted>2021-05-04T10:11:13Z</cp:lastPrinted>
  <dcterms:created xsi:type="dcterms:W3CDTF">2018-04-09T05:38:19Z</dcterms:created>
  <dcterms:modified xsi:type="dcterms:W3CDTF">2024-05-09T01:56:54Z</dcterms:modified>
</cp:coreProperties>
</file>